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59" r:id="rId5"/>
    <p:sldId id="713" r:id="rId6"/>
    <p:sldId id="693" r:id="rId7"/>
    <p:sldId id="740" r:id="rId8"/>
    <p:sldId id="731" r:id="rId9"/>
    <p:sldId id="673" r:id="rId10"/>
    <p:sldId id="709" r:id="rId11"/>
    <p:sldId id="742" r:id="rId12"/>
    <p:sldId id="629" r:id="rId13"/>
    <p:sldId id="701" r:id="rId14"/>
    <p:sldId id="645" r:id="rId15"/>
    <p:sldId id="751" r:id="rId16"/>
    <p:sldId id="752" r:id="rId17"/>
    <p:sldId id="753" r:id="rId18"/>
    <p:sldId id="754" r:id="rId19"/>
    <p:sldId id="755" r:id="rId20"/>
    <p:sldId id="756" r:id="rId21"/>
    <p:sldId id="757" r:id="rId22"/>
    <p:sldId id="758" r:id="rId23"/>
    <p:sldId id="759" r:id="rId24"/>
    <p:sldId id="760" r:id="rId25"/>
    <p:sldId id="761" r:id="rId26"/>
    <p:sldId id="762" r:id="rId27"/>
    <p:sldId id="763" r:id="rId28"/>
    <p:sldId id="764" r:id="rId29"/>
    <p:sldId id="765" r:id="rId30"/>
    <p:sldId id="766" r:id="rId31"/>
    <p:sldId id="767" r:id="rId32"/>
    <p:sldId id="768" r:id="rId33"/>
    <p:sldId id="637" r:id="rId34"/>
    <p:sldId id="548" r:id="rId35"/>
    <p:sldId id="743" r:id="rId36"/>
    <p:sldId id="747" r:id="rId37"/>
    <p:sldId id="745" r:id="rId38"/>
    <p:sldId id="746" r:id="rId39"/>
    <p:sldId id="749" r:id="rId40"/>
    <p:sldId id="608" r:id="rId41"/>
    <p:sldId id="284" r:id="rId42"/>
    <p:sldId id="750" r:id="rId43"/>
  </p:sldIdLst>
  <p:sldSz cx="9906000" cy="6858000" type="A4"/>
  <p:notesSz cx="6808788" cy="9940925"/>
  <p:defaultTextStyle>
    <a:defPPr>
      <a:defRPr lang="en-US"/>
    </a:defPPr>
    <a:lvl1pPr marL="0" algn="l" defTabSz="536392" rtl="0" eaLnBrk="1" latinLnBrk="0" hangingPunct="1">
      <a:defRPr sz="2000" kern="1200">
        <a:solidFill>
          <a:schemeClr val="tx1"/>
        </a:solidFill>
        <a:latin typeface="+mn-lt"/>
        <a:ea typeface="+mn-ea"/>
        <a:cs typeface="+mn-cs"/>
      </a:defRPr>
    </a:lvl1pPr>
    <a:lvl2pPr marL="536392" algn="l" defTabSz="536392" rtl="0" eaLnBrk="1" latinLnBrk="0" hangingPunct="1">
      <a:defRPr sz="2000" kern="1200">
        <a:solidFill>
          <a:schemeClr val="tx1"/>
        </a:solidFill>
        <a:latin typeface="+mn-lt"/>
        <a:ea typeface="+mn-ea"/>
        <a:cs typeface="+mn-cs"/>
      </a:defRPr>
    </a:lvl2pPr>
    <a:lvl3pPr marL="1072783" algn="l" defTabSz="536392" rtl="0" eaLnBrk="1" latinLnBrk="0" hangingPunct="1">
      <a:defRPr sz="2000" kern="1200">
        <a:solidFill>
          <a:schemeClr val="tx1"/>
        </a:solidFill>
        <a:latin typeface="+mn-lt"/>
        <a:ea typeface="+mn-ea"/>
        <a:cs typeface="+mn-cs"/>
      </a:defRPr>
    </a:lvl3pPr>
    <a:lvl4pPr marL="1609173" algn="l" defTabSz="536392" rtl="0" eaLnBrk="1" latinLnBrk="0" hangingPunct="1">
      <a:defRPr sz="2000" kern="1200">
        <a:solidFill>
          <a:schemeClr val="tx1"/>
        </a:solidFill>
        <a:latin typeface="+mn-lt"/>
        <a:ea typeface="+mn-ea"/>
        <a:cs typeface="+mn-cs"/>
      </a:defRPr>
    </a:lvl4pPr>
    <a:lvl5pPr marL="2145565" algn="l" defTabSz="536392" rtl="0" eaLnBrk="1" latinLnBrk="0" hangingPunct="1">
      <a:defRPr sz="2000" kern="1200">
        <a:solidFill>
          <a:schemeClr val="tx1"/>
        </a:solidFill>
        <a:latin typeface="+mn-lt"/>
        <a:ea typeface="+mn-ea"/>
        <a:cs typeface="+mn-cs"/>
      </a:defRPr>
    </a:lvl5pPr>
    <a:lvl6pPr marL="2681957" algn="l" defTabSz="536392" rtl="0" eaLnBrk="1" latinLnBrk="0" hangingPunct="1">
      <a:defRPr sz="2000" kern="1200">
        <a:solidFill>
          <a:schemeClr val="tx1"/>
        </a:solidFill>
        <a:latin typeface="+mn-lt"/>
        <a:ea typeface="+mn-ea"/>
        <a:cs typeface="+mn-cs"/>
      </a:defRPr>
    </a:lvl6pPr>
    <a:lvl7pPr marL="3218348" algn="l" defTabSz="536392" rtl="0" eaLnBrk="1" latinLnBrk="0" hangingPunct="1">
      <a:defRPr sz="2000" kern="1200">
        <a:solidFill>
          <a:schemeClr val="tx1"/>
        </a:solidFill>
        <a:latin typeface="+mn-lt"/>
        <a:ea typeface="+mn-ea"/>
        <a:cs typeface="+mn-cs"/>
      </a:defRPr>
    </a:lvl7pPr>
    <a:lvl8pPr marL="3754738" algn="l" defTabSz="536392" rtl="0" eaLnBrk="1" latinLnBrk="0" hangingPunct="1">
      <a:defRPr sz="2000" kern="1200">
        <a:solidFill>
          <a:schemeClr val="tx1"/>
        </a:solidFill>
        <a:latin typeface="+mn-lt"/>
        <a:ea typeface="+mn-ea"/>
        <a:cs typeface="+mn-cs"/>
      </a:defRPr>
    </a:lvl8pPr>
    <a:lvl9pPr marL="4291130" algn="l" defTabSz="5363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72"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3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19" autoAdjust="0"/>
    <p:restoredTop sz="94859" autoAdjust="0"/>
  </p:normalViewPr>
  <p:slideViewPr>
    <p:cSldViewPr snapToGrid="0" snapToObjects="1">
      <p:cViewPr varScale="1">
        <p:scale>
          <a:sx n="50" d="100"/>
          <a:sy n="50" d="100"/>
        </p:scale>
        <p:origin x="-904" y="-64"/>
      </p:cViewPr>
      <p:guideLst>
        <p:guide orient="horz" pos="345"/>
        <p:guide pos="277"/>
      </p:guideLst>
    </p:cSldViewPr>
  </p:slideViewPr>
  <p:notesTextViewPr>
    <p:cViewPr>
      <p:scale>
        <a:sx n="100" d="100"/>
        <a:sy n="100" d="100"/>
      </p:scale>
      <p:origin x="0" y="0"/>
    </p:cViewPr>
  </p:notesTextViewPr>
  <p:sorterViewPr>
    <p:cViewPr>
      <p:scale>
        <a:sx n="100" d="100"/>
        <a:sy n="100" d="100"/>
      </p:scale>
      <p:origin x="0" y="12960"/>
    </p:cViewPr>
  </p:sorterViewPr>
  <p:notesViewPr>
    <p:cSldViewPr snapToGrid="0" snapToObjects="1">
      <p:cViewPr varScale="1">
        <p:scale>
          <a:sx n="85" d="100"/>
          <a:sy n="85" d="100"/>
        </p:scale>
        <p:origin x="-3150" y="-78"/>
      </p:cViewPr>
      <p:guideLst>
        <p:guide orient="horz" pos="3131"/>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0"/>
            <a:ext cx="2950475" cy="497046"/>
          </a:xfrm>
          <a:prstGeom prst="rect">
            <a:avLst/>
          </a:prstGeom>
        </p:spPr>
        <p:txBody>
          <a:bodyPr vert="horz" lIns="91525" tIns="45757" rIns="91525" bIns="45757" rtlCol="0"/>
          <a:lstStyle>
            <a:lvl1pPr algn="l">
              <a:defRPr sz="1200"/>
            </a:lvl1pPr>
          </a:lstStyle>
          <a:p>
            <a:endParaRPr lang="en-US"/>
          </a:p>
        </p:txBody>
      </p:sp>
      <p:sp>
        <p:nvSpPr>
          <p:cNvPr id="3" name="Date Placeholder 2"/>
          <p:cNvSpPr>
            <a:spLocks noGrp="1"/>
          </p:cNvSpPr>
          <p:nvPr>
            <p:ph type="dt" sz="quarter" idx="1"/>
          </p:nvPr>
        </p:nvSpPr>
        <p:spPr>
          <a:xfrm>
            <a:off x="3856742" y="10"/>
            <a:ext cx="2950475" cy="497046"/>
          </a:xfrm>
          <a:prstGeom prst="rect">
            <a:avLst/>
          </a:prstGeom>
        </p:spPr>
        <p:txBody>
          <a:bodyPr vert="horz" lIns="91525" tIns="45757" rIns="91525" bIns="45757" rtlCol="0"/>
          <a:lstStyle>
            <a:lvl1pPr algn="r">
              <a:defRPr sz="1200"/>
            </a:lvl1pPr>
          </a:lstStyle>
          <a:p>
            <a:fld id="{45F93C12-69CD-FF4B-B0E2-A8542DCD38BD}" type="datetimeFigureOut">
              <a:rPr lang="en-US" smtClean="0"/>
              <a:pPr/>
              <a:t>9/12/2018</a:t>
            </a:fld>
            <a:endParaRPr lang="en-US"/>
          </a:p>
        </p:txBody>
      </p:sp>
      <p:sp>
        <p:nvSpPr>
          <p:cNvPr id="4" name="Footer Placeholder 3"/>
          <p:cNvSpPr>
            <a:spLocks noGrp="1"/>
          </p:cNvSpPr>
          <p:nvPr>
            <p:ph type="ftr" sz="quarter" idx="2"/>
          </p:nvPr>
        </p:nvSpPr>
        <p:spPr>
          <a:xfrm>
            <a:off x="4" y="9442160"/>
            <a:ext cx="2950475" cy="497046"/>
          </a:xfrm>
          <a:prstGeom prst="rect">
            <a:avLst/>
          </a:prstGeom>
        </p:spPr>
        <p:txBody>
          <a:bodyPr vert="horz" lIns="91525" tIns="45757" rIns="91525" bIns="45757" rtlCol="0" anchor="b"/>
          <a:lstStyle>
            <a:lvl1pPr algn="l">
              <a:defRPr sz="1200"/>
            </a:lvl1pPr>
          </a:lstStyle>
          <a:p>
            <a:endParaRPr lang="en-US"/>
          </a:p>
        </p:txBody>
      </p:sp>
      <p:sp>
        <p:nvSpPr>
          <p:cNvPr id="5" name="Slide Number Placeholder 4"/>
          <p:cNvSpPr>
            <a:spLocks noGrp="1"/>
          </p:cNvSpPr>
          <p:nvPr>
            <p:ph type="sldNum" sz="quarter" idx="3"/>
          </p:nvPr>
        </p:nvSpPr>
        <p:spPr>
          <a:xfrm>
            <a:off x="3856742" y="9442160"/>
            <a:ext cx="2950475" cy="497046"/>
          </a:xfrm>
          <a:prstGeom prst="rect">
            <a:avLst/>
          </a:prstGeom>
        </p:spPr>
        <p:txBody>
          <a:bodyPr vert="horz" lIns="91525" tIns="45757" rIns="91525" bIns="45757" rtlCol="0" anchor="b"/>
          <a:lstStyle>
            <a:lvl1pPr algn="r">
              <a:defRPr sz="1200"/>
            </a:lvl1pPr>
          </a:lstStyle>
          <a:p>
            <a:fld id="{0AAD1822-DAB5-8C44-AEBF-115606FADC80}" type="slidenum">
              <a:rPr lang="en-US" smtClean="0"/>
              <a:pPr/>
              <a:t>‹#›</a:t>
            </a:fld>
            <a:endParaRPr lang="en-US"/>
          </a:p>
        </p:txBody>
      </p:sp>
    </p:spTree>
    <p:extLst>
      <p:ext uri="{BB962C8B-B14F-4D97-AF65-F5344CB8AC3E}">
        <p14:creationId xmlns:p14="http://schemas.microsoft.com/office/powerpoint/2010/main" val="34317071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0"/>
            <a:ext cx="2950475" cy="497046"/>
          </a:xfrm>
          <a:prstGeom prst="rect">
            <a:avLst/>
          </a:prstGeom>
        </p:spPr>
        <p:txBody>
          <a:bodyPr vert="horz" lIns="91525" tIns="45757" rIns="91525" bIns="45757" rtlCol="0"/>
          <a:lstStyle>
            <a:lvl1pPr algn="l">
              <a:defRPr sz="1200"/>
            </a:lvl1pPr>
          </a:lstStyle>
          <a:p>
            <a:endParaRPr lang="en-US"/>
          </a:p>
        </p:txBody>
      </p:sp>
      <p:sp>
        <p:nvSpPr>
          <p:cNvPr id="3" name="Date Placeholder 2"/>
          <p:cNvSpPr>
            <a:spLocks noGrp="1"/>
          </p:cNvSpPr>
          <p:nvPr>
            <p:ph type="dt" idx="1"/>
          </p:nvPr>
        </p:nvSpPr>
        <p:spPr>
          <a:xfrm>
            <a:off x="3856742" y="10"/>
            <a:ext cx="2950475" cy="497046"/>
          </a:xfrm>
          <a:prstGeom prst="rect">
            <a:avLst/>
          </a:prstGeom>
        </p:spPr>
        <p:txBody>
          <a:bodyPr vert="horz" lIns="91525" tIns="45757" rIns="91525" bIns="45757" rtlCol="0"/>
          <a:lstStyle>
            <a:lvl1pPr algn="r">
              <a:defRPr sz="1200"/>
            </a:lvl1pPr>
          </a:lstStyle>
          <a:p>
            <a:fld id="{857827C8-C267-AD48-AFC7-73DD041A835D}" type="datetimeFigureOut">
              <a:rPr lang="en-US" smtClean="0"/>
              <a:pPr/>
              <a:t>9/12/2018</a:t>
            </a:fld>
            <a:endParaRPr lang="en-US"/>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525" tIns="45757" rIns="91525" bIns="45757" rtlCol="0" anchor="ctr"/>
          <a:lstStyle/>
          <a:p>
            <a:endParaRPr lang="en-US"/>
          </a:p>
        </p:txBody>
      </p:sp>
      <p:sp>
        <p:nvSpPr>
          <p:cNvPr id="5" name="Notes Placeholder 4"/>
          <p:cNvSpPr>
            <a:spLocks noGrp="1"/>
          </p:cNvSpPr>
          <p:nvPr>
            <p:ph type="body" sz="quarter" idx="3"/>
          </p:nvPr>
        </p:nvSpPr>
        <p:spPr>
          <a:xfrm>
            <a:off x="680880" y="4721945"/>
            <a:ext cx="5447030" cy="4473416"/>
          </a:xfrm>
          <a:prstGeom prst="rect">
            <a:avLst/>
          </a:prstGeom>
        </p:spPr>
        <p:txBody>
          <a:bodyPr vert="horz" lIns="91525" tIns="45757" rIns="91525" bIns="457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9442160"/>
            <a:ext cx="2950475" cy="497046"/>
          </a:xfrm>
          <a:prstGeom prst="rect">
            <a:avLst/>
          </a:prstGeom>
        </p:spPr>
        <p:txBody>
          <a:bodyPr vert="horz" lIns="91525" tIns="45757" rIns="91525" bIns="45757" rtlCol="0" anchor="b"/>
          <a:lstStyle>
            <a:lvl1pPr algn="l">
              <a:defRPr sz="1200"/>
            </a:lvl1pPr>
          </a:lstStyle>
          <a:p>
            <a:endParaRPr lang="en-US"/>
          </a:p>
        </p:txBody>
      </p:sp>
      <p:sp>
        <p:nvSpPr>
          <p:cNvPr id="7" name="Slide Number Placeholder 6"/>
          <p:cNvSpPr>
            <a:spLocks noGrp="1"/>
          </p:cNvSpPr>
          <p:nvPr>
            <p:ph type="sldNum" sz="quarter" idx="5"/>
          </p:nvPr>
        </p:nvSpPr>
        <p:spPr>
          <a:xfrm>
            <a:off x="3856742" y="9442160"/>
            <a:ext cx="2950475" cy="497046"/>
          </a:xfrm>
          <a:prstGeom prst="rect">
            <a:avLst/>
          </a:prstGeom>
        </p:spPr>
        <p:txBody>
          <a:bodyPr vert="horz" lIns="91525" tIns="45757" rIns="91525" bIns="45757" rtlCol="0" anchor="b"/>
          <a:lstStyle>
            <a:lvl1pPr algn="r">
              <a:defRPr sz="1200"/>
            </a:lvl1pPr>
          </a:lstStyle>
          <a:p>
            <a:fld id="{6D9C22E7-7868-A142-B078-D3896FC6D642}" type="slidenum">
              <a:rPr lang="en-US" smtClean="0"/>
              <a:pPr/>
              <a:t>‹#›</a:t>
            </a:fld>
            <a:endParaRPr lang="en-US"/>
          </a:p>
        </p:txBody>
      </p:sp>
    </p:spTree>
    <p:extLst>
      <p:ext uri="{BB962C8B-B14F-4D97-AF65-F5344CB8AC3E}">
        <p14:creationId xmlns:p14="http://schemas.microsoft.com/office/powerpoint/2010/main" val="682321901"/>
      </p:ext>
    </p:extLst>
  </p:cSld>
  <p:clrMap bg1="lt1" tx1="dk1" bg2="lt2" tx2="dk2" accent1="accent1" accent2="accent2" accent3="accent3" accent4="accent4" accent5="accent5" accent6="accent6" hlink="hlink" folHlink="folHlink"/>
  <p:hf hdr="0" ftr="0" dt="0"/>
  <p:notesStyle>
    <a:lvl1pPr marL="0" algn="l" defTabSz="536392" rtl="0" eaLnBrk="1" latinLnBrk="0" hangingPunct="1">
      <a:defRPr sz="1500" kern="1200">
        <a:solidFill>
          <a:schemeClr val="tx1"/>
        </a:solidFill>
        <a:latin typeface="+mn-lt"/>
        <a:ea typeface="+mn-ea"/>
        <a:cs typeface="+mn-cs"/>
      </a:defRPr>
    </a:lvl1pPr>
    <a:lvl2pPr marL="536392" algn="l" defTabSz="536392" rtl="0" eaLnBrk="1" latinLnBrk="0" hangingPunct="1">
      <a:defRPr sz="1500" kern="1200">
        <a:solidFill>
          <a:schemeClr val="tx1"/>
        </a:solidFill>
        <a:latin typeface="+mn-lt"/>
        <a:ea typeface="+mn-ea"/>
        <a:cs typeface="+mn-cs"/>
      </a:defRPr>
    </a:lvl2pPr>
    <a:lvl3pPr marL="1072783" algn="l" defTabSz="536392" rtl="0" eaLnBrk="1" latinLnBrk="0" hangingPunct="1">
      <a:defRPr sz="1500" kern="1200">
        <a:solidFill>
          <a:schemeClr val="tx1"/>
        </a:solidFill>
        <a:latin typeface="+mn-lt"/>
        <a:ea typeface="+mn-ea"/>
        <a:cs typeface="+mn-cs"/>
      </a:defRPr>
    </a:lvl3pPr>
    <a:lvl4pPr marL="1609173" algn="l" defTabSz="536392" rtl="0" eaLnBrk="1" latinLnBrk="0" hangingPunct="1">
      <a:defRPr sz="1500" kern="1200">
        <a:solidFill>
          <a:schemeClr val="tx1"/>
        </a:solidFill>
        <a:latin typeface="+mn-lt"/>
        <a:ea typeface="+mn-ea"/>
        <a:cs typeface="+mn-cs"/>
      </a:defRPr>
    </a:lvl4pPr>
    <a:lvl5pPr marL="2145565" algn="l" defTabSz="536392" rtl="0" eaLnBrk="1" latinLnBrk="0" hangingPunct="1">
      <a:defRPr sz="1500" kern="1200">
        <a:solidFill>
          <a:schemeClr val="tx1"/>
        </a:solidFill>
        <a:latin typeface="+mn-lt"/>
        <a:ea typeface="+mn-ea"/>
        <a:cs typeface="+mn-cs"/>
      </a:defRPr>
    </a:lvl5pPr>
    <a:lvl6pPr marL="2681957" algn="l" defTabSz="536392" rtl="0" eaLnBrk="1" latinLnBrk="0" hangingPunct="1">
      <a:defRPr sz="1500" kern="1200">
        <a:solidFill>
          <a:schemeClr val="tx1"/>
        </a:solidFill>
        <a:latin typeface="+mn-lt"/>
        <a:ea typeface="+mn-ea"/>
        <a:cs typeface="+mn-cs"/>
      </a:defRPr>
    </a:lvl6pPr>
    <a:lvl7pPr marL="3218348" algn="l" defTabSz="536392" rtl="0" eaLnBrk="1" latinLnBrk="0" hangingPunct="1">
      <a:defRPr sz="1500" kern="1200">
        <a:solidFill>
          <a:schemeClr val="tx1"/>
        </a:solidFill>
        <a:latin typeface="+mn-lt"/>
        <a:ea typeface="+mn-ea"/>
        <a:cs typeface="+mn-cs"/>
      </a:defRPr>
    </a:lvl7pPr>
    <a:lvl8pPr marL="3754738" algn="l" defTabSz="536392" rtl="0" eaLnBrk="1" latinLnBrk="0" hangingPunct="1">
      <a:defRPr sz="1500" kern="1200">
        <a:solidFill>
          <a:schemeClr val="tx1"/>
        </a:solidFill>
        <a:latin typeface="+mn-lt"/>
        <a:ea typeface="+mn-ea"/>
        <a:cs typeface="+mn-cs"/>
      </a:defRPr>
    </a:lvl8pPr>
    <a:lvl9pPr marL="4291130" algn="l" defTabSz="536392"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1</a:t>
            </a:fld>
            <a:endParaRPr lang="en-US"/>
          </a:p>
        </p:txBody>
      </p:sp>
    </p:spTree>
    <p:extLst>
      <p:ext uri="{BB962C8B-B14F-4D97-AF65-F5344CB8AC3E}">
        <p14:creationId xmlns:p14="http://schemas.microsoft.com/office/powerpoint/2010/main" val="446623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10</a:t>
            </a:fld>
            <a:endParaRPr lang="en-US"/>
          </a:p>
        </p:txBody>
      </p:sp>
    </p:spTree>
    <p:extLst>
      <p:ext uri="{BB962C8B-B14F-4D97-AF65-F5344CB8AC3E}">
        <p14:creationId xmlns:p14="http://schemas.microsoft.com/office/powerpoint/2010/main" val="624176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11</a:t>
            </a:fld>
            <a:endParaRPr lang="en-US"/>
          </a:p>
        </p:txBody>
      </p:sp>
    </p:spTree>
    <p:extLst>
      <p:ext uri="{BB962C8B-B14F-4D97-AF65-F5344CB8AC3E}">
        <p14:creationId xmlns:p14="http://schemas.microsoft.com/office/powerpoint/2010/main" val="330199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12</a:t>
            </a:fld>
            <a:endParaRPr lang="en-US"/>
          </a:p>
        </p:txBody>
      </p:sp>
    </p:spTree>
    <p:extLst>
      <p:ext uri="{BB962C8B-B14F-4D97-AF65-F5344CB8AC3E}">
        <p14:creationId xmlns:p14="http://schemas.microsoft.com/office/powerpoint/2010/main" val="2463351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D9C22E7-7868-A142-B078-D3896FC6D642}" type="slidenum">
              <a:rPr lang="en-US" smtClean="0"/>
              <a:pPr/>
              <a:t>13</a:t>
            </a:fld>
            <a:endParaRPr lang="en-US"/>
          </a:p>
        </p:txBody>
      </p:sp>
    </p:spTree>
    <p:extLst>
      <p:ext uri="{BB962C8B-B14F-4D97-AF65-F5344CB8AC3E}">
        <p14:creationId xmlns:p14="http://schemas.microsoft.com/office/powerpoint/2010/main" val="1944031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14</a:t>
            </a:fld>
            <a:endParaRPr lang="en-US"/>
          </a:p>
        </p:txBody>
      </p:sp>
    </p:spTree>
    <p:extLst>
      <p:ext uri="{BB962C8B-B14F-4D97-AF65-F5344CB8AC3E}">
        <p14:creationId xmlns:p14="http://schemas.microsoft.com/office/powerpoint/2010/main" val="257943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D9C22E7-7868-A142-B078-D3896FC6D642}" type="slidenum">
              <a:rPr lang="en-US" smtClean="0"/>
              <a:pPr/>
              <a:t>15</a:t>
            </a:fld>
            <a:endParaRPr lang="en-US"/>
          </a:p>
        </p:txBody>
      </p:sp>
    </p:spTree>
    <p:extLst>
      <p:ext uri="{BB962C8B-B14F-4D97-AF65-F5344CB8AC3E}">
        <p14:creationId xmlns:p14="http://schemas.microsoft.com/office/powerpoint/2010/main" val="1944031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16</a:t>
            </a:fld>
            <a:endParaRPr lang="en-US"/>
          </a:p>
        </p:txBody>
      </p:sp>
    </p:spTree>
    <p:extLst>
      <p:ext uri="{BB962C8B-B14F-4D97-AF65-F5344CB8AC3E}">
        <p14:creationId xmlns:p14="http://schemas.microsoft.com/office/powerpoint/2010/main" val="257943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D9C22E7-7868-A142-B078-D3896FC6D642}" type="slidenum">
              <a:rPr lang="en-US" smtClean="0"/>
              <a:pPr/>
              <a:t>17</a:t>
            </a:fld>
            <a:endParaRPr lang="en-US"/>
          </a:p>
        </p:txBody>
      </p:sp>
    </p:spTree>
    <p:extLst>
      <p:ext uri="{BB962C8B-B14F-4D97-AF65-F5344CB8AC3E}">
        <p14:creationId xmlns:p14="http://schemas.microsoft.com/office/powerpoint/2010/main" val="1944031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18</a:t>
            </a:fld>
            <a:endParaRPr lang="en-US"/>
          </a:p>
        </p:txBody>
      </p:sp>
    </p:spTree>
    <p:extLst>
      <p:ext uri="{BB962C8B-B14F-4D97-AF65-F5344CB8AC3E}">
        <p14:creationId xmlns:p14="http://schemas.microsoft.com/office/powerpoint/2010/main" val="4170104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D9C22E7-7868-A142-B078-D3896FC6D642}" type="slidenum">
              <a:rPr lang="en-US" smtClean="0"/>
              <a:pPr/>
              <a:t>19</a:t>
            </a:fld>
            <a:endParaRPr lang="en-US"/>
          </a:p>
        </p:txBody>
      </p:sp>
    </p:spTree>
    <p:extLst>
      <p:ext uri="{BB962C8B-B14F-4D97-AF65-F5344CB8AC3E}">
        <p14:creationId xmlns:p14="http://schemas.microsoft.com/office/powerpoint/2010/main" val="1944031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2</a:t>
            </a:fld>
            <a:endParaRPr lang="en-US"/>
          </a:p>
        </p:txBody>
      </p:sp>
    </p:spTree>
    <p:extLst>
      <p:ext uri="{BB962C8B-B14F-4D97-AF65-F5344CB8AC3E}">
        <p14:creationId xmlns:p14="http://schemas.microsoft.com/office/powerpoint/2010/main" val="3130674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20</a:t>
            </a:fld>
            <a:endParaRPr lang="en-US"/>
          </a:p>
        </p:txBody>
      </p:sp>
    </p:spTree>
    <p:extLst>
      <p:ext uri="{BB962C8B-B14F-4D97-AF65-F5344CB8AC3E}">
        <p14:creationId xmlns:p14="http://schemas.microsoft.com/office/powerpoint/2010/main" val="2981681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21</a:t>
            </a:fld>
            <a:endParaRPr lang="en-US"/>
          </a:p>
        </p:txBody>
      </p:sp>
    </p:spTree>
    <p:extLst>
      <p:ext uri="{BB962C8B-B14F-4D97-AF65-F5344CB8AC3E}">
        <p14:creationId xmlns:p14="http://schemas.microsoft.com/office/powerpoint/2010/main" val="2981681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D9C22E7-7868-A142-B078-D3896FC6D642}" type="slidenum">
              <a:rPr lang="en-US" smtClean="0"/>
              <a:pPr/>
              <a:t>22</a:t>
            </a:fld>
            <a:endParaRPr lang="en-US"/>
          </a:p>
        </p:txBody>
      </p:sp>
    </p:spTree>
    <p:extLst>
      <p:ext uri="{BB962C8B-B14F-4D97-AF65-F5344CB8AC3E}">
        <p14:creationId xmlns:p14="http://schemas.microsoft.com/office/powerpoint/2010/main" val="1944031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23</a:t>
            </a:fld>
            <a:endParaRPr lang="en-US"/>
          </a:p>
        </p:txBody>
      </p:sp>
    </p:spTree>
    <p:extLst>
      <p:ext uri="{BB962C8B-B14F-4D97-AF65-F5344CB8AC3E}">
        <p14:creationId xmlns:p14="http://schemas.microsoft.com/office/powerpoint/2010/main" val="2233772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24</a:t>
            </a:fld>
            <a:endParaRPr lang="en-US"/>
          </a:p>
        </p:txBody>
      </p:sp>
    </p:spTree>
    <p:extLst>
      <p:ext uri="{BB962C8B-B14F-4D97-AF65-F5344CB8AC3E}">
        <p14:creationId xmlns:p14="http://schemas.microsoft.com/office/powerpoint/2010/main" val="3146895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25</a:t>
            </a:fld>
            <a:endParaRPr lang="en-US"/>
          </a:p>
        </p:txBody>
      </p:sp>
    </p:spTree>
    <p:extLst>
      <p:ext uri="{BB962C8B-B14F-4D97-AF65-F5344CB8AC3E}">
        <p14:creationId xmlns:p14="http://schemas.microsoft.com/office/powerpoint/2010/main" val="3130674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26</a:t>
            </a:fld>
            <a:endParaRPr lang="en-US"/>
          </a:p>
        </p:txBody>
      </p:sp>
    </p:spTree>
    <p:extLst>
      <p:ext uri="{BB962C8B-B14F-4D97-AF65-F5344CB8AC3E}">
        <p14:creationId xmlns:p14="http://schemas.microsoft.com/office/powerpoint/2010/main" val="31306741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D9C22E7-7868-A142-B078-D3896FC6D642}" type="slidenum">
              <a:rPr lang="en-US" smtClean="0"/>
              <a:pPr/>
              <a:t>27</a:t>
            </a:fld>
            <a:endParaRPr lang="en-US"/>
          </a:p>
        </p:txBody>
      </p:sp>
    </p:spTree>
    <p:extLst>
      <p:ext uri="{BB962C8B-B14F-4D97-AF65-F5344CB8AC3E}">
        <p14:creationId xmlns:p14="http://schemas.microsoft.com/office/powerpoint/2010/main" val="1944031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28</a:t>
            </a:fld>
            <a:endParaRPr lang="en-US"/>
          </a:p>
        </p:txBody>
      </p:sp>
    </p:spTree>
    <p:extLst>
      <p:ext uri="{BB962C8B-B14F-4D97-AF65-F5344CB8AC3E}">
        <p14:creationId xmlns:p14="http://schemas.microsoft.com/office/powerpoint/2010/main" val="33718284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D9C22E7-7868-A142-B078-D3896FC6D642}" type="slidenum">
              <a:rPr lang="en-US" smtClean="0"/>
              <a:pPr/>
              <a:t>29</a:t>
            </a:fld>
            <a:endParaRPr lang="en-US"/>
          </a:p>
        </p:txBody>
      </p:sp>
    </p:spTree>
    <p:extLst>
      <p:ext uri="{BB962C8B-B14F-4D97-AF65-F5344CB8AC3E}">
        <p14:creationId xmlns:p14="http://schemas.microsoft.com/office/powerpoint/2010/main" val="194403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a:t>
            </a:fld>
            <a:endParaRPr lang="en-US"/>
          </a:p>
        </p:txBody>
      </p:sp>
    </p:spTree>
    <p:extLst>
      <p:ext uri="{BB962C8B-B14F-4D97-AF65-F5344CB8AC3E}">
        <p14:creationId xmlns:p14="http://schemas.microsoft.com/office/powerpoint/2010/main" val="1340087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30</a:t>
            </a:fld>
            <a:endParaRPr lang="en-US"/>
          </a:p>
        </p:txBody>
      </p:sp>
    </p:spTree>
    <p:extLst>
      <p:ext uri="{BB962C8B-B14F-4D97-AF65-F5344CB8AC3E}">
        <p14:creationId xmlns:p14="http://schemas.microsoft.com/office/powerpoint/2010/main" val="3998073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31</a:t>
            </a:fld>
            <a:endParaRPr lang="en-US"/>
          </a:p>
        </p:txBody>
      </p:sp>
    </p:spTree>
    <p:extLst>
      <p:ext uri="{BB962C8B-B14F-4D97-AF65-F5344CB8AC3E}">
        <p14:creationId xmlns:p14="http://schemas.microsoft.com/office/powerpoint/2010/main" val="41477723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32</a:t>
            </a:fld>
            <a:endParaRPr lang="en-US"/>
          </a:p>
        </p:txBody>
      </p:sp>
    </p:spTree>
    <p:extLst>
      <p:ext uri="{BB962C8B-B14F-4D97-AF65-F5344CB8AC3E}">
        <p14:creationId xmlns:p14="http://schemas.microsoft.com/office/powerpoint/2010/main" val="2429791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33</a:t>
            </a:fld>
            <a:endParaRPr lang="en-US"/>
          </a:p>
        </p:txBody>
      </p:sp>
    </p:spTree>
    <p:extLst>
      <p:ext uri="{BB962C8B-B14F-4D97-AF65-F5344CB8AC3E}">
        <p14:creationId xmlns:p14="http://schemas.microsoft.com/office/powerpoint/2010/main" val="1944031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34</a:t>
            </a:fld>
            <a:endParaRPr lang="en-US"/>
          </a:p>
        </p:txBody>
      </p:sp>
    </p:spTree>
    <p:extLst>
      <p:ext uri="{BB962C8B-B14F-4D97-AF65-F5344CB8AC3E}">
        <p14:creationId xmlns:p14="http://schemas.microsoft.com/office/powerpoint/2010/main" val="29001629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35</a:t>
            </a:fld>
            <a:endParaRPr lang="en-US"/>
          </a:p>
        </p:txBody>
      </p:sp>
    </p:spTree>
    <p:extLst>
      <p:ext uri="{BB962C8B-B14F-4D97-AF65-F5344CB8AC3E}">
        <p14:creationId xmlns:p14="http://schemas.microsoft.com/office/powerpoint/2010/main" val="2720212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36</a:t>
            </a:fld>
            <a:endParaRPr lang="en-US"/>
          </a:p>
        </p:txBody>
      </p:sp>
    </p:spTree>
    <p:extLst>
      <p:ext uri="{BB962C8B-B14F-4D97-AF65-F5344CB8AC3E}">
        <p14:creationId xmlns:p14="http://schemas.microsoft.com/office/powerpoint/2010/main" val="475999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37</a:t>
            </a:fld>
            <a:endParaRPr lang="en-US"/>
          </a:p>
        </p:txBody>
      </p:sp>
    </p:spTree>
    <p:extLst>
      <p:ext uri="{BB962C8B-B14F-4D97-AF65-F5344CB8AC3E}">
        <p14:creationId xmlns:p14="http://schemas.microsoft.com/office/powerpoint/2010/main" val="33610135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38</a:t>
            </a:fld>
            <a:endParaRPr lang="en-US"/>
          </a:p>
        </p:txBody>
      </p:sp>
    </p:spTree>
    <p:extLst>
      <p:ext uri="{BB962C8B-B14F-4D97-AF65-F5344CB8AC3E}">
        <p14:creationId xmlns:p14="http://schemas.microsoft.com/office/powerpoint/2010/main" val="29061892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39</a:t>
            </a:fld>
            <a:endParaRPr lang="en-US"/>
          </a:p>
        </p:txBody>
      </p:sp>
    </p:spTree>
    <p:extLst>
      <p:ext uri="{BB962C8B-B14F-4D97-AF65-F5344CB8AC3E}">
        <p14:creationId xmlns:p14="http://schemas.microsoft.com/office/powerpoint/2010/main" val="3371828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4</a:t>
            </a:fld>
            <a:endParaRPr lang="en-US"/>
          </a:p>
        </p:txBody>
      </p:sp>
    </p:spTree>
    <p:extLst>
      <p:ext uri="{BB962C8B-B14F-4D97-AF65-F5344CB8AC3E}">
        <p14:creationId xmlns:p14="http://schemas.microsoft.com/office/powerpoint/2010/main" val="134008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5</a:t>
            </a:fld>
            <a:endParaRPr lang="en-US"/>
          </a:p>
        </p:txBody>
      </p:sp>
    </p:spTree>
    <p:extLst>
      <p:ext uri="{BB962C8B-B14F-4D97-AF65-F5344CB8AC3E}">
        <p14:creationId xmlns:p14="http://schemas.microsoft.com/office/powerpoint/2010/main" val="1611296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6</a:t>
            </a:fld>
            <a:endParaRPr lang="en-US"/>
          </a:p>
        </p:txBody>
      </p:sp>
    </p:spTree>
    <p:extLst>
      <p:ext uri="{BB962C8B-B14F-4D97-AF65-F5344CB8AC3E}">
        <p14:creationId xmlns:p14="http://schemas.microsoft.com/office/powerpoint/2010/main" val="977486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7</a:t>
            </a:fld>
            <a:endParaRPr lang="en-US"/>
          </a:p>
        </p:txBody>
      </p:sp>
    </p:spTree>
    <p:extLst>
      <p:ext uri="{BB962C8B-B14F-4D97-AF65-F5344CB8AC3E}">
        <p14:creationId xmlns:p14="http://schemas.microsoft.com/office/powerpoint/2010/main" val="2151090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8</a:t>
            </a:fld>
            <a:endParaRPr lang="en-US"/>
          </a:p>
        </p:txBody>
      </p:sp>
    </p:spTree>
    <p:extLst>
      <p:ext uri="{BB962C8B-B14F-4D97-AF65-F5344CB8AC3E}">
        <p14:creationId xmlns:p14="http://schemas.microsoft.com/office/powerpoint/2010/main" val="215109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D9C22E7-7868-A142-B078-D3896FC6D642}" type="slidenum">
              <a:rPr lang="en-US" smtClean="0"/>
              <a:pPr/>
              <a:t>9</a:t>
            </a:fld>
            <a:endParaRPr lang="en-US"/>
          </a:p>
        </p:txBody>
      </p:sp>
    </p:spTree>
    <p:extLst>
      <p:ext uri="{BB962C8B-B14F-4D97-AF65-F5344CB8AC3E}">
        <p14:creationId xmlns:p14="http://schemas.microsoft.com/office/powerpoint/2010/main" val="4082087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Template 1">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l="-524" t="-421"/>
          <a:stretch/>
        </p:blipFill>
        <p:spPr>
          <a:xfrm>
            <a:off x="-72988" y="-28874"/>
            <a:ext cx="9978990" cy="6886877"/>
          </a:xfrm>
          <a:prstGeom prst="rect">
            <a:avLst/>
          </a:prstGeom>
        </p:spPr>
      </p:pic>
      <p:sp>
        <p:nvSpPr>
          <p:cNvPr id="10" name="Rectangle 9"/>
          <p:cNvSpPr/>
          <p:nvPr/>
        </p:nvSpPr>
        <p:spPr>
          <a:xfrm>
            <a:off x="0" y="6315736"/>
            <a:ext cx="9906000" cy="550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8" tIns="53639" rIns="107278" bIns="53639" rtlCol="0" anchor="ctr"/>
          <a:lstStyle/>
          <a:p>
            <a:pPr algn="ctr"/>
            <a:endParaRPr lang="en-US"/>
          </a:p>
        </p:txBody>
      </p:sp>
      <p:sp>
        <p:nvSpPr>
          <p:cNvPr id="20" name="Rectangle 19"/>
          <p:cNvSpPr/>
          <p:nvPr userDrawn="1"/>
        </p:nvSpPr>
        <p:spPr>
          <a:xfrm>
            <a:off x="3399060" y="6470990"/>
            <a:ext cx="6296185" cy="246825"/>
          </a:xfrm>
          <a:prstGeom prst="rect">
            <a:avLst/>
          </a:prstGeom>
        </p:spPr>
        <p:txBody>
          <a:bodyPr wrap="square" lIns="107278" tIns="53639" rIns="107278" bIns="53639">
            <a:spAutoFit/>
          </a:bodyPr>
          <a:lstStyle/>
          <a:p>
            <a:pPr algn="r"/>
            <a:r>
              <a:rPr lang="en-GB" sz="900" dirty="0">
                <a:solidFill>
                  <a:srgbClr val="006341"/>
                </a:solidFill>
                <a:latin typeface="Arial"/>
                <a:cs typeface="Arial"/>
              </a:rPr>
              <a:t>Nedbank Limited </a:t>
            </a:r>
            <a:r>
              <a:rPr lang="en-GB" sz="900" dirty="0" err="1">
                <a:solidFill>
                  <a:srgbClr val="006341"/>
                </a:solidFill>
                <a:latin typeface="Arial"/>
                <a:cs typeface="Arial"/>
              </a:rPr>
              <a:t>Reg</a:t>
            </a:r>
            <a:r>
              <a:rPr lang="en-GB" sz="900" dirty="0">
                <a:solidFill>
                  <a:srgbClr val="006341"/>
                </a:solidFill>
                <a:latin typeface="Arial"/>
                <a:cs typeface="Arial"/>
              </a:rPr>
              <a:t> No 1951/000009/06. Authorised financial services and registered credit provider (NCRCP16).</a:t>
            </a:r>
            <a:endParaRPr lang="en-GB" sz="900" dirty="0" smtClean="0">
              <a:solidFill>
                <a:srgbClr val="006341"/>
              </a:solidFill>
              <a:latin typeface="Arial"/>
              <a:cs typeface="Arial"/>
            </a:endParaRPr>
          </a:p>
        </p:txBody>
      </p:sp>
    </p:spTree>
    <p:extLst>
      <p:ext uri="{BB962C8B-B14F-4D97-AF65-F5344CB8AC3E}">
        <p14:creationId xmlns:p14="http://schemas.microsoft.com/office/powerpoint/2010/main" val="610563897"/>
      </p:ext>
    </p:extLst>
  </p:cSld>
  <p:clrMapOvr>
    <a:masterClrMapping/>
  </p:clrMapOvr>
  <p:extLst mod="1">
    <p:ext uri="{DCECCB84-F9BA-43D5-87BE-67443E8EF086}">
      <p15:sldGuideLst xmlns:p15="http://schemas.microsoft.com/office/powerpoint/2012/main" xmlns="">
        <p15:guide id="1" orient="horz" pos="3702" userDrawn="1">
          <p15:clr>
            <a:srgbClr val="FBAE40"/>
          </p15:clr>
        </p15:guide>
        <p15:guide id="2" pos="55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4938217" y="1118393"/>
            <a:ext cx="4524233" cy="505039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107278" tIns="53639" rIns="107278" bIns="53639" rtlCol="0" anchor="ctr"/>
          <a:lstStyle/>
          <a:p>
            <a:pPr algn="ctr"/>
            <a:endParaRPr lang="en-ZA"/>
          </a:p>
        </p:txBody>
      </p:sp>
      <p:sp>
        <p:nvSpPr>
          <p:cNvPr id="7" name="Text Placeholder 10"/>
          <p:cNvSpPr>
            <a:spLocks noGrp="1"/>
          </p:cNvSpPr>
          <p:nvPr>
            <p:ph type="body" sz="quarter" idx="13" hasCustomPrompt="1"/>
          </p:nvPr>
        </p:nvSpPr>
        <p:spPr>
          <a:xfrm>
            <a:off x="333689" y="1146414"/>
            <a:ext cx="4205331" cy="4254501"/>
          </a:xfrm>
          <a:prstGeom prst="rect">
            <a:avLst/>
          </a:prstGeom>
        </p:spPr>
        <p:txBody>
          <a:bodyPr lIns="107278" tIns="53639" rIns="107278" bIns="53639"/>
          <a:lstStyle>
            <a:lvl1pPr>
              <a:buNone/>
              <a:defRPr baseline="0"/>
            </a:lvl1pPr>
          </a:lstStyle>
          <a:p>
            <a:pPr lvl="0"/>
            <a:r>
              <a:rPr lang="en-US" dirty="0" smtClean="0"/>
              <a:t>Body copy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0"/>
          <p:cNvSpPr>
            <a:spLocks noGrp="1"/>
          </p:cNvSpPr>
          <p:nvPr>
            <p:ph type="body" sz="quarter" idx="14" hasCustomPrompt="1"/>
          </p:nvPr>
        </p:nvSpPr>
        <p:spPr>
          <a:xfrm>
            <a:off x="5153622" y="3234523"/>
            <a:ext cx="4027910" cy="941694"/>
          </a:xfrm>
          <a:prstGeom prst="rect">
            <a:avLst/>
          </a:prstGeom>
        </p:spPr>
        <p:txBody>
          <a:bodyPr lIns="107278" tIns="53639" rIns="107278" bIns="53639"/>
          <a:lstStyle>
            <a:lvl1pPr algn="ctr">
              <a:buNone/>
              <a:defRPr baseline="0"/>
            </a:lvl1pPr>
            <a:lvl5pPr>
              <a:defRPr/>
            </a:lvl5pPr>
          </a:lstStyle>
          <a:p>
            <a:pPr lvl="0"/>
            <a:r>
              <a:rPr lang="en-US" dirty="0" smtClean="0"/>
              <a:t>Image goes here</a:t>
            </a:r>
            <a:endParaRPr lang="en-US" dirty="0"/>
          </a:p>
        </p:txBody>
      </p:sp>
      <p:sp>
        <p:nvSpPr>
          <p:cNvPr id="9" name="Title 1"/>
          <p:cNvSpPr>
            <a:spLocks noGrp="1"/>
          </p:cNvSpPr>
          <p:nvPr>
            <p:ph type="title"/>
          </p:nvPr>
        </p:nvSpPr>
        <p:spPr>
          <a:xfrm>
            <a:off x="315522" y="28496"/>
            <a:ext cx="9117193" cy="622829"/>
          </a:xfrm>
        </p:spPr>
        <p:txBody>
          <a:bodyPr/>
          <a:lstStyle/>
          <a:p>
            <a:r>
              <a:rPr lang="en-US" smtClean="0"/>
              <a:t>Click to edit Master title style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p:cNvSpPr/>
          <p:nvPr userDrawn="1"/>
        </p:nvSpPr>
        <p:spPr>
          <a:xfrm>
            <a:off x="333691" y="1118393"/>
            <a:ext cx="4524233" cy="505039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lIns="107278" tIns="53639" rIns="107278" bIns="53639" rtlCol="0" anchor="ctr"/>
          <a:lstStyle/>
          <a:p>
            <a:pPr algn="ctr"/>
            <a:endParaRPr lang="en-ZA"/>
          </a:p>
        </p:txBody>
      </p:sp>
      <p:sp>
        <p:nvSpPr>
          <p:cNvPr id="7" name="Text Placeholder 10"/>
          <p:cNvSpPr>
            <a:spLocks noGrp="1"/>
          </p:cNvSpPr>
          <p:nvPr>
            <p:ph type="body" sz="quarter" idx="13" hasCustomPrompt="1"/>
          </p:nvPr>
        </p:nvSpPr>
        <p:spPr>
          <a:xfrm>
            <a:off x="5257119" y="1146414"/>
            <a:ext cx="4205331" cy="4254501"/>
          </a:xfrm>
          <a:prstGeom prst="rect">
            <a:avLst/>
          </a:prstGeom>
        </p:spPr>
        <p:txBody>
          <a:bodyPr lIns="107278" tIns="53639" rIns="107278" bIns="53639"/>
          <a:lstStyle>
            <a:lvl1pPr>
              <a:buNone/>
              <a:defRPr baseline="0"/>
            </a:lvl1pPr>
          </a:lstStyle>
          <a:p>
            <a:pPr lvl="0"/>
            <a:r>
              <a:rPr lang="en-US" dirty="0" smtClean="0"/>
              <a:t>Body copy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10"/>
          <p:cNvSpPr>
            <a:spLocks noGrp="1"/>
          </p:cNvSpPr>
          <p:nvPr>
            <p:ph type="body" sz="quarter" idx="14" hasCustomPrompt="1"/>
          </p:nvPr>
        </p:nvSpPr>
        <p:spPr>
          <a:xfrm>
            <a:off x="549094" y="3234523"/>
            <a:ext cx="4027910" cy="941694"/>
          </a:xfrm>
          <a:prstGeom prst="rect">
            <a:avLst/>
          </a:prstGeom>
        </p:spPr>
        <p:txBody>
          <a:bodyPr lIns="107278" tIns="53639" rIns="107278" bIns="53639"/>
          <a:lstStyle>
            <a:lvl1pPr algn="ctr">
              <a:buNone/>
              <a:defRPr baseline="0"/>
            </a:lvl1pPr>
            <a:lvl5pPr>
              <a:defRPr/>
            </a:lvl5pPr>
          </a:lstStyle>
          <a:p>
            <a:pPr lvl="0"/>
            <a:r>
              <a:rPr lang="en-US" dirty="0" smtClean="0"/>
              <a:t>Image goes here</a:t>
            </a:r>
            <a:endParaRPr lang="en-US" dirty="0"/>
          </a:p>
        </p:txBody>
      </p:sp>
      <p:sp>
        <p:nvSpPr>
          <p:cNvPr id="9" name="Title 1"/>
          <p:cNvSpPr>
            <a:spLocks noGrp="1"/>
          </p:cNvSpPr>
          <p:nvPr>
            <p:ph type="title"/>
          </p:nvPr>
        </p:nvSpPr>
        <p:spPr>
          <a:xfrm>
            <a:off x="315522" y="28496"/>
            <a:ext cx="9117193" cy="622829"/>
          </a:xfrm>
        </p:spPr>
        <p:txBody>
          <a:bodyPr/>
          <a:lstStyle/>
          <a:p>
            <a:r>
              <a:rPr lang="en-US" smtClean="0"/>
              <a:t>Click to edit Master title style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itle 12"/>
          <p:cNvSpPr>
            <a:spLocks noGrp="1"/>
          </p:cNvSpPr>
          <p:nvPr>
            <p:ph type="title" hasCustomPrompt="1"/>
          </p:nvPr>
        </p:nvSpPr>
        <p:spPr>
          <a:xfrm>
            <a:off x="481544" y="1282890"/>
            <a:ext cx="4320117" cy="1122364"/>
          </a:xfrm>
        </p:spPr>
        <p:txBody>
          <a:bodyPr anchor="t">
            <a:noAutofit/>
          </a:bodyPr>
          <a:lstStyle>
            <a:lvl1pPr>
              <a:lnSpc>
                <a:spcPct val="90000"/>
              </a:lnSpc>
              <a:defRPr sz="7100" b="1">
                <a:solidFill>
                  <a:schemeClr val="accent1"/>
                </a:solidFill>
              </a:defRPr>
            </a:lvl1pPr>
          </a:lstStyle>
          <a:p>
            <a:r>
              <a:rPr lang="en-US" dirty="0" smtClean="0"/>
              <a:t>Thank</a:t>
            </a:r>
            <a:br>
              <a:rPr lang="en-US" dirty="0" smtClean="0"/>
            </a:br>
            <a:r>
              <a:rPr lang="en-US" dirty="0" smtClean="0"/>
              <a:t>You</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Text Placeholder 10"/>
          <p:cNvSpPr>
            <a:spLocks noGrp="1"/>
          </p:cNvSpPr>
          <p:nvPr>
            <p:ph type="body" sz="quarter" idx="13"/>
          </p:nvPr>
        </p:nvSpPr>
        <p:spPr>
          <a:xfrm>
            <a:off x="963085" y="1600202"/>
            <a:ext cx="8447616" cy="4254501"/>
          </a:xfrm>
          <a:prstGeom prst="rect">
            <a:avLst/>
          </a:prstGeom>
        </p:spPr>
        <p:txBody>
          <a:bodyPr lIns="107278" tIns="53639" rIns="107278" bIns="53639"/>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p:nvPr userDrawn="1"/>
        </p:nvSpPr>
        <p:spPr>
          <a:xfrm flipV="1">
            <a:off x="495302" y="984228"/>
            <a:ext cx="8915400" cy="359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07278" tIns="53639" rIns="107278" bIns="53639" rtlCol="0" anchor="ctr"/>
          <a:lstStyle/>
          <a:p>
            <a:pPr algn="ctr"/>
            <a:r>
              <a:rPr lang="en-US" dirty="0" smtClean="0"/>
              <a:t> </a:t>
            </a:r>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524" t="-421"/>
          <a:stretch/>
        </p:blipFill>
        <p:spPr>
          <a:xfrm>
            <a:off x="-72988" y="-28874"/>
            <a:ext cx="9978990" cy="6886877"/>
          </a:xfrm>
          <a:prstGeom prst="rect">
            <a:avLst/>
          </a:prstGeom>
        </p:spPr>
      </p:pic>
      <p:sp>
        <p:nvSpPr>
          <p:cNvPr id="7" name="Rectangle 6"/>
          <p:cNvSpPr/>
          <p:nvPr userDrawn="1"/>
        </p:nvSpPr>
        <p:spPr>
          <a:xfrm>
            <a:off x="0" y="6315736"/>
            <a:ext cx="9906000" cy="550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8" tIns="53639" rIns="107278" bIns="53639" rtlCol="0" anchor="ctr"/>
          <a:lstStyle/>
          <a:p>
            <a:pPr algn="ctr"/>
            <a:endParaRPr lang="en-US"/>
          </a:p>
        </p:txBody>
      </p:sp>
      <p:sp>
        <p:nvSpPr>
          <p:cNvPr id="9" name="Rectangle 8"/>
          <p:cNvSpPr/>
          <p:nvPr userDrawn="1"/>
        </p:nvSpPr>
        <p:spPr>
          <a:xfrm>
            <a:off x="3399060" y="6470990"/>
            <a:ext cx="6296185" cy="246825"/>
          </a:xfrm>
          <a:prstGeom prst="rect">
            <a:avLst/>
          </a:prstGeom>
        </p:spPr>
        <p:txBody>
          <a:bodyPr wrap="square" lIns="107278" tIns="53639" rIns="107278" bIns="53639">
            <a:spAutoFit/>
          </a:bodyPr>
          <a:lstStyle/>
          <a:p>
            <a:pPr algn="r"/>
            <a:r>
              <a:rPr lang="en-GB" sz="900" dirty="0">
                <a:solidFill>
                  <a:srgbClr val="006341"/>
                </a:solidFill>
                <a:latin typeface="Arial"/>
                <a:cs typeface="Arial"/>
              </a:rPr>
              <a:t>Nedbank Limited </a:t>
            </a:r>
            <a:r>
              <a:rPr lang="en-GB" sz="900" dirty="0" err="1">
                <a:solidFill>
                  <a:srgbClr val="006341"/>
                </a:solidFill>
                <a:latin typeface="Arial"/>
                <a:cs typeface="Arial"/>
              </a:rPr>
              <a:t>Reg</a:t>
            </a:r>
            <a:r>
              <a:rPr lang="en-GB" sz="900" dirty="0">
                <a:solidFill>
                  <a:srgbClr val="006341"/>
                </a:solidFill>
                <a:latin typeface="Arial"/>
                <a:cs typeface="Arial"/>
              </a:rPr>
              <a:t> No 1951/000009/06. Authorised financial services and registered credit provider (NCRCP16).</a:t>
            </a:r>
            <a:endParaRPr lang="en-GB" sz="900" dirty="0" smtClean="0">
              <a:solidFill>
                <a:srgbClr val="006341"/>
              </a:solidFill>
              <a:latin typeface="Arial"/>
              <a:cs typeface="Arial"/>
            </a:endParaRPr>
          </a:p>
        </p:txBody>
      </p:sp>
    </p:spTree>
    <p:extLst>
      <p:ext uri="{BB962C8B-B14F-4D97-AF65-F5344CB8AC3E}">
        <p14:creationId xmlns:p14="http://schemas.microsoft.com/office/powerpoint/2010/main" val="126834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Rectangle 3"/>
          <p:cNvSpPr/>
          <p:nvPr userDrawn="1"/>
        </p:nvSpPr>
        <p:spPr>
          <a:xfrm>
            <a:off x="0" y="671514"/>
            <a:ext cx="9906000" cy="158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7278" tIns="53639" rIns="107278" bIns="53639" anchor="ctr"/>
          <a:lstStyle/>
          <a:p>
            <a:pPr algn="ctr">
              <a:defRPr/>
            </a:pPr>
            <a:endParaRPr lang="en-US" dirty="0"/>
          </a:p>
        </p:txBody>
      </p:sp>
      <p:cxnSp>
        <p:nvCxnSpPr>
          <p:cNvPr id="5" name="Straight Connector 4"/>
          <p:cNvCxnSpPr/>
          <p:nvPr userDrawn="1"/>
        </p:nvCxnSpPr>
        <p:spPr>
          <a:xfrm>
            <a:off x="232050" y="757575"/>
            <a:ext cx="9438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32139" y="857231"/>
            <a:ext cx="9441723" cy="5429289"/>
          </a:xfrm>
          <a:prstGeom prst="rect">
            <a:avLst/>
          </a:prstGeom>
        </p:spPr>
        <p:txBody>
          <a:bodyPr lIns="107278" tIns="53639" rIns="107278" bIns="53639"/>
          <a:lstStyle>
            <a:lvl1pPr>
              <a:buClr>
                <a:schemeClr val="tx2"/>
              </a:buClr>
              <a:buSzPct val="100000"/>
              <a:buFont typeface="Arial" pitchFamily="34" charset="0"/>
              <a:buChar char="■"/>
              <a:defRPr sz="2000"/>
            </a:lvl1pPr>
            <a:lvl2pPr>
              <a:buClr>
                <a:schemeClr val="tx2"/>
              </a:buClr>
              <a:buFont typeface="Arial" pitchFamily="34" charset="0"/>
              <a:buChar char="■"/>
              <a:defRPr sz="1900"/>
            </a:lvl2pPr>
            <a:lvl3pPr>
              <a:buClr>
                <a:schemeClr val="tx2"/>
              </a:buClr>
              <a:buFont typeface="Arial" pitchFamily="34" charset="0"/>
              <a:buChar char="■"/>
              <a:defRPr sz="1900"/>
            </a:lvl3pPr>
            <a:lvl4pPr>
              <a:buClr>
                <a:schemeClr val="tx2"/>
              </a:buClr>
              <a:buFont typeface="Arial" pitchFamily="34" charset="0"/>
              <a:buChar char="■"/>
              <a:defRPr sz="1900"/>
            </a:lvl4pPr>
            <a:lvl5pPr>
              <a:buClr>
                <a:schemeClr val="tx2"/>
              </a:buClr>
              <a:buFont typeface="Arial" pitchFamily="34" charset="0"/>
              <a:buChar char="■"/>
              <a:defRPr sz="1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2"/>
          <p:cNvSpPr>
            <a:spLocks noGrp="1" noChangeArrowheads="1"/>
          </p:cNvSpPr>
          <p:nvPr>
            <p:ph type="title"/>
          </p:nvPr>
        </p:nvSpPr>
        <p:spPr bwMode="auto">
          <a:xfrm>
            <a:off x="232206" y="56200"/>
            <a:ext cx="7940247" cy="642937"/>
          </a:xfrm>
          <a:prstGeom prst="rect">
            <a:avLst/>
          </a:prstGeom>
          <a:noFill/>
          <a:ln w="9525" algn="ctr">
            <a:noFill/>
            <a:miter lim="800000"/>
            <a:headEnd/>
            <a:tailEnd/>
          </a:ln>
        </p:spPr>
        <p:txBody>
          <a:bodyPr/>
          <a:lstStyle>
            <a:lvl1pPr>
              <a:defRPr sz="2200" b="1">
                <a:solidFill>
                  <a:schemeClr val="tx2"/>
                </a:solidFill>
              </a:defRPr>
            </a:lvl1pPr>
          </a:lstStyle>
          <a:p>
            <a:pPr lvl="0"/>
            <a:r>
              <a:rPr lang="en-US" dirty="0" smtClean="0"/>
              <a:t>Click to edit Master title style</a:t>
            </a:r>
          </a:p>
        </p:txBody>
      </p:sp>
    </p:spTree>
    <p:extLst>
      <p:ext uri="{BB962C8B-B14F-4D97-AF65-F5344CB8AC3E}">
        <p14:creationId xmlns:p14="http://schemas.microsoft.com/office/powerpoint/2010/main" val="34046882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Template 2">
    <p:spTree>
      <p:nvGrpSpPr>
        <p:cNvPr id="1" name=""/>
        <p:cNvGrpSpPr/>
        <p:nvPr/>
      </p:nvGrpSpPr>
      <p:grpSpPr>
        <a:xfrm>
          <a:off x="0" y="0"/>
          <a:ext cx="0" cy="0"/>
          <a:chOff x="0" y="0"/>
          <a:chExt cx="0" cy="0"/>
        </a:xfrm>
      </p:grpSpPr>
      <p:sp>
        <p:nvSpPr>
          <p:cNvPr id="12" name="Rectangle 11"/>
          <p:cNvSpPr/>
          <p:nvPr userDrawn="1"/>
        </p:nvSpPr>
        <p:spPr>
          <a:xfrm>
            <a:off x="251988" y="1071045"/>
            <a:ext cx="3784340" cy="3493239"/>
          </a:xfrm>
          <a:prstGeom prst="rect">
            <a:avLst/>
          </a:prstGeom>
          <a:solidFill>
            <a:srgbClr val="004536"/>
          </a:solidFill>
          <a:ln>
            <a:noFill/>
          </a:ln>
          <a:effectLst/>
        </p:spPr>
        <p:style>
          <a:lnRef idx="1">
            <a:schemeClr val="accent1"/>
          </a:lnRef>
          <a:fillRef idx="3">
            <a:schemeClr val="accent1"/>
          </a:fillRef>
          <a:effectRef idx="2">
            <a:schemeClr val="accent1"/>
          </a:effectRef>
          <a:fontRef idx="minor">
            <a:schemeClr val="lt1"/>
          </a:fontRef>
        </p:style>
        <p:txBody>
          <a:bodyPr lIns="107278" tIns="53639" rIns="107278" bIns="53639" rtlCol="0" anchor="ctr"/>
          <a:lstStyle/>
          <a:p>
            <a:pPr algn="ctr"/>
            <a:endParaRPr lang="en-US"/>
          </a:p>
        </p:txBody>
      </p:sp>
      <p:sp>
        <p:nvSpPr>
          <p:cNvPr id="13" name="Title 12"/>
          <p:cNvSpPr>
            <a:spLocks noGrp="1"/>
          </p:cNvSpPr>
          <p:nvPr>
            <p:ph type="title" hasCustomPrompt="1"/>
          </p:nvPr>
        </p:nvSpPr>
        <p:spPr>
          <a:xfrm>
            <a:off x="481544" y="1282890"/>
            <a:ext cx="4320117" cy="1122364"/>
          </a:xfrm>
        </p:spPr>
        <p:txBody>
          <a:bodyPr anchor="t">
            <a:normAutofit/>
          </a:bodyPr>
          <a:lstStyle>
            <a:lvl1pPr>
              <a:lnSpc>
                <a:spcPct val="90000"/>
              </a:lnSpc>
              <a:defRPr sz="3700" b="1">
                <a:solidFill>
                  <a:schemeClr val="bg1"/>
                </a:solidFill>
              </a:defRPr>
            </a:lvl1pPr>
          </a:lstStyle>
          <a:p>
            <a:r>
              <a:rPr lang="en-US" dirty="0" smtClean="0"/>
              <a:t>Click to edit </a:t>
            </a:r>
            <a:br>
              <a:rPr lang="en-US" dirty="0" smtClean="0"/>
            </a:br>
            <a:r>
              <a:rPr lang="en-US" dirty="0" smtClean="0"/>
              <a:t>Divider title</a:t>
            </a:r>
            <a:endParaRPr lang="en-US" dirty="0"/>
          </a:p>
        </p:txBody>
      </p:sp>
      <p:sp>
        <p:nvSpPr>
          <p:cNvPr id="14" name="Subtitle 2"/>
          <p:cNvSpPr>
            <a:spLocks noGrp="1"/>
          </p:cNvSpPr>
          <p:nvPr>
            <p:ph type="subTitle" idx="1" hasCustomPrompt="1"/>
          </p:nvPr>
        </p:nvSpPr>
        <p:spPr>
          <a:xfrm>
            <a:off x="481544" y="2405252"/>
            <a:ext cx="4320117" cy="1016000"/>
          </a:xfrm>
          <a:prstGeom prst="rect">
            <a:avLst/>
          </a:prstGeom>
        </p:spPr>
        <p:txBody>
          <a:bodyPr lIns="107278" tIns="53639" rIns="107278" bIns="53639">
            <a:normAutofit/>
          </a:bodyPr>
          <a:lstStyle>
            <a:lvl1pPr marL="0" indent="0" algn="l">
              <a:buNone/>
              <a:defRPr sz="2600" baseline="0">
                <a:solidFill>
                  <a:schemeClr val="bg1"/>
                </a:solidFill>
              </a:defRPr>
            </a:lvl1pPr>
            <a:lvl2pPr marL="536392" indent="0" algn="ctr">
              <a:buNone/>
              <a:defRPr>
                <a:solidFill>
                  <a:schemeClr val="tx1">
                    <a:tint val="75000"/>
                  </a:schemeClr>
                </a:solidFill>
              </a:defRPr>
            </a:lvl2pPr>
            <a:lvl3pPr marL="1072783" indent="0" algn="ctr">
              <a:buNone/>
              <a:defRPr>
                <a:solidFill>
                  <a:schemeClr val="tx1">
                    <a:tint val="75000"/>
                  </a:schemeClr>
                </a:solidFill>
              </a:defRPr>
            </a:lvl3pPr>
            <a:lvl4pPr marL="1609173" indent="0" algn="ctr">
              <a:buNone/>
              <a:defRPr>
                <a:solidFill>
                  <a:schemeClr val="tx1">
                    <a:tint val="75000"/>
                  </a:schemeClr>
                </a:solidFill>
              </a:defRPr>
            </a:lvl4pPr>
            <a:lvl5pPr marL="2145565" indent="0" algn="ctr">
              <a:buNone/>
              <a:defRPr>
                <a:solidFill>
                  <a:schemeClr val="tx1">
                    <a:tint val="75000"/>
                  </a:schemeClr>
                </a:solidFill>
              </a:defRPr>
            </a:lvl5pPr>
            <a:lvl6pPr marL="2681957" indent="0" algn="ctr">
              <a:buNone/>
              <a:defRPr>
                <a:solidFill>
                  <a:schemeClr val="tx1">
                    <a:tint val="75000"/>
                  </a:schemeClr>
                </a:solidFill>
              </a:defRPr>
            </a:lvl6pPr>
            <a:lvl7pPr marL="3218348" indent="0" algn="ctr">
              <a:buNone/>
              <a:defRPr>
                <a:solidFill>
                  <a:schemeClr val="tx1">
                    <a:tint val="75000"/>
                  </a:schemeClr>
                </a:solidFill>
              </a:defRPr>
            </a:lvl7pPr>
            <a:lvl8pPr marL="3754738" indent="0" algn="ctr">
              <a:buNone/>
              <a:defRPr>
                <a:solidFill>
                  <a:schemeClr val="tx1">
                    <a:tint val="75000"/>
                  </a:schemeClr>
                </a:solidFill>
              </a:defRPr>
            </a:lvl8pPr>
            <a:lvl9pPr marL="4291130" indent="0" algn="ctr">
              <a:buNone/>
              <a:defRPr>
                <a:solidFill>
                  <a:schemeClr val="tx1">
                    <a:tint val="75000"/>
                  </a:schemeClr>
                </a:solidFill>
              </a:defRPr>
            </a:lvl9pPr>
          </a:lstStyle>
          <a:p>
            <a:r>
              <a:rPr lang="en-US" dirty="0" smtClean="0"/>
              <a:t>Click to edit sub</a:t>
            </a:r>
            <a:r>
              <a:rPr lang="en-US" dirty="0"/>
              <a:t> </a:t>
            </a:r>
            <a:r>
              <a:rPr lang="en-US" dirty="0" smtClean="0"/>
              <a:t>header</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2330"/>
            <a:ext cx="9906000" cy="6475863"/>
          </a:xfrm>
          <a:prstGeom prst="rect">
            <a:avLst/>
          </a:prstGeom>
        </p:spPr>
      </p:pic>
    </p:spTree>
    <p:extLst>
      <p:ext uri="{BB962C8B-B14F-4D97-AF65-F5344CB8AC3E}">
        <p14:creationId xmlns:p14="http://schemas.microsoft.com/office/powerpoint/2010/main" val="253229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Template 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700" y="-24491"/>
            <a:ext cx="9949702" cy="6454587"/>
          </a:xfrm>
          <a:prstGeom prst="rect">
            <a:avLst/>
          </a:prstGeom>
        </p:spPr>
      </p:pic>
    </p:spTree>
    <p:extLst>
      <p:ext uri="{BB962C8B-B14F-4D97-AF65-F5344CB8AC3E}">
        <p14:creationId xmlns:p14="http://schemas.microsoft.com/office/powerpoint/2010/main" val="114617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 Templat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53788"/>
            <a:ext cx="9920567" cy="6489647"/>
          </a:xfrm>
          <a:prstGeom prst="rect">
            <a:avLst/>
          </a:prstGeom>
        </p:spPr>
      </p:pic>
    </p:spTree>
    <p:extLst>
      <p:ext uri="{BB962C8B-B14F-4D97-AF65-F5344CB8AC3E}">
        <p14:creationId xmlns:p14="http://schemas.microsoft.com/office/powerpoint/2010/main" val="1904547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8846" y="-26894"/>
            <a:ext cx="9944848" cy="6468036"/>
          </a:xfrm>
          <a:prstGeom prst="rect">
            <a:avLst/>
          </a:prstGeom>
        </p:spPr>
      </p:pic>
    </p:spTree>
    <p:extLst>
      <p:ext uri="{BB962C8B-B14F-4D97-AF65-F5344CB8AC3E}">
        <p14:creationId xmlns:p14="http://schemas.microsoft.com/office/powerpoint/2010/main" val="835818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ver Template 2">
    <p:spTree>
      <p:nvGrpSpPr>
        <p:cNvPr id="1" name=""/>
        <p:cNvGrpSpPr/>
        <p:nvPr/>
      </p:nvGrpSpPr>
      <p:grpSpPr>
        <a:xfrm>
          <a:off x="0" y="0"/>
          <a:ext cx="0" cy="0"/>
          <a:chOff x="0" y="0"/>
          <a:chExt cx="0" cy="0"/>
        </a:xfrm>
      </p:grpSpPr>
      <p:sp>
        <p:nvSpPr>
          <p:cNvPr id="4" name="Title 1"/>
          <p:cNvSpPr>
            <a:spLocks noGrp="1"/>
          </p:cNvSpPr>
          <p:nvPr>
            <p:ph type="title"/>
          </p:nvPr>
        </p:nvSpPr>
        <p:spPr>
          <a:xfrm>
            <a:off x="315522" y="28496"/>
            <a:ext cx="9117193" cy="622829"/>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0413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 Template 2">
    <p:spTree>
      <p:nvGrpSpPr>
        <p:cNvPr id="1" name=""/>
        <p:cNvGrpSpPr/>
        <p:nvPr/>
      </p:nvGrpSpPr>
      <p:grpSpPr>
        <a:xfrm>
          <a:off x="0" y="0"/>
          <a:ext cx="0" cy="0"/>
          <a:chOff x="0" y="0"/>
          <a:chExt cx="0" cy="0"/>
        </a:xfrm>
      </p:grpSpPr>
      <p:sp>
        <p:nvSpPr>
          <p:cNvPr id="4" name="Title 1"/>
          <p:cNvSpPr>
            <a:spLocks noGrp="1"/>
          </p:cNvSpPr>
          <p:nvPr>
            <p:ph type="title"/>
          </p:nvPr>
        </p:nvSpPr>
        <p:spPr>
          <a:xfrm>
            <a:off x="315522" y="28496"/>
            <a:ext cx="9117193" cy="622829"/>
          </a:xfrm>
        </p:spPr>
        <p:txBody>
          <a:bodyPr/>
          <a:lstStyle/>
          <a:p>
            <a:r>
              <a:rPr lang="en-US" smtClean="0"/>
              <a:t>Click to edit Master title style</a:t>
            </a:r>
            <a:endParaRPr lang="en-US"/>
          </a:p>
        </p:txBody>
      </p:sp>
    </p:spTree>
    <p:extLst>
      <p:ext uri="{BB962C8B-B14F-4D97-AF65-F5344CB8AC3E}">
        <p14:creationId xmlns:p14="http://schemas.microsoft.com/office/powerpoint/2010/main" val="1647284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Templat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29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Template 4">
    <p:spTree>
      <p:nvGrpSpPr>
        <p:cNvPr id="1" name=""/>
        <p:cNvGrpSpPr/>
        <p:nvPr/>
      </p:nvGrpSpPr>
      <p:grpSpPr>
        <a:xfrm>
          <a:off x="0" y="0"/>
          <a:ext cx="0" cy="0"/>
          <a:chOff x="0" y="0"/>
          <a:chExt cx="0" cy="0"/>
        </a:xfrm>
      </p:grpSpPr>
      <p:sp>
        <p:nvSpPr>
          <p:cNvPr id="14" name="Text Placeholder 10"/>
          <p:cNvSpPr>
            <a:spLocks noGrp="1"/>
          </p:cNvSpPr>
          <p:nvPr>
            <p:ph type="body" sz="quarter" idx="13" hasCustomPrompt="1"/>
          </p:nvPr>
        </p:nvSpPr>
        <p:spPr>
          <a:xfrm>
            <a:off x="333689" y="1146414"/>
            <a:ext cx="8447616" cy="4254501"/>
          </a:xfrm>
          <a:prstGeom prst="rect">
            <a:avLst/>
          </a:prstGeom>
        </p:spPr>
        <p:txBody>
          <a:bodyPr lIns="107278" tIns="53639" rIns="107278" bIns="53639"/>
          <a:lstStyle>
            <a:lvl1pPr>
              <a:buNone/>
              <a:defRPr baseline="0"/>
            </a:lvl1pPr>
          </a:lstStyle>
          <a:p>
            <a:pPr lvl="0"/>
            <a:r>
              <a:rPr lang="en-US" dirty="0" smtClean="0"/>
              <a:t>Body copy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315522" y="28496"/>
            <a:ext cx="9117193" cy="622829"/>
          </a:xfrm>
        </p:spPr>
        <p:txBody>
          <a:bodyPr/>
          <a:lstStyle/>
          <a:p>
            <a:r>
              <a:rPr lang="en-US" smtClean="0"/>
              <a:t>Click to edit Master title style</a:t>
            </a:r>
            <a:endParaRPr lang="en-US"/>
          </a:p>
        </p:txBody>
      </p:sp>
    </p:spTree>
    <p:extLst>
      <p:ext uri="{BB962C8B-B14F-4D97-AF65-F5344CB8AC3E}">
        <p14:creationId xmlns:p14="http://schemas.microsoft.com/office/powerpoint/2010/main" val="392783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5522" y="28496"/>
            <a:ext cx="9117193" cy="622829"/>
          </a:xfrm>
          <a:prstGeom prst="rect">
            <a:avLst/>
          </a:prstGeom>
          <a:ln>
            <a:noFill/>
          </a:ln>
        </p:spPr>
        <p:txBody>
          <a:bodyPr vert="horz" wrap="none" lIns="107278" tIns="53639" rIns="107278" bIns="53639" rtlCol="0" anchor="b">
            <a:normAutofit/>
          </a:bodyPr>
          <a:lstStyle/>
          <a:p>
            <a:r>
              <a:rPr lang="en-US" smtClean="0"/>
              <a:t>CLICK </a:t>
            </a:r>
            <a:r>
              <a:rPr lang="en-US" dirty="0" smtClean="0"/>
              <a:t>TO EDIT MASTER TITLE STYLE</a:t>
            </a:r>
            <a:endParaRPr lang="en-US" dirty="0"/>
          </a:p>
        </p:txBody>
      </p:sp>
      <p:sp>
        <p:nvSpPr>
          <p:cNvPr id="13" name="Slide Number Placeholder 2"/>
          <p:cNvSpPr txBox="1">
            <a:spLocks/>
          </p:cNvSpPr>
          <p:nvPr userDrawn="1"/>
        </p:nvSpPr>
        <p:spPr>
          <a:xfrm>
            <a:off x="146752" y="6524186"/>
            <a:ext cx="383291" cy="404596"/>
          </a:xfrm>
          <a:prstGeom prst="rect">
            <a:avLst/>
          </a:prstGeom>
        </p:spPr>
        <p:txBody>
          <a:bodyPr lIns="107278" tIns="53639" rIns="107278" bIns="53639"/>
          <a:lstStyle/>
          <a:p>
            <a:pPr marL="0" marR="0" lvl="0" indent="0" algn="l" defTabSz="536392" rtl="0" eaLnBrk="1" fontAlgn="auto" latinLnBrk="0" hangingPunct="1">
              <a:lnSpc>
                <a:spcPct val="100000"/>
              </a:lnSpc>
              <a:spcBef>
                <a:spcPts val="0"/>
              </a:spcBef>
              <a:spcAft>
                <a:spcPts val="0"/>
              </a:spcAft>
              <a:buClrTx/>
              <a:buSzTx/>
              <a:buFontTx/>
              <a:buNone/>
              <a:tabLst/>
              <a:defRPr/>
            </a:pPr>
            <a:fld id="{29E41CA2-F3CD-634A-82C4-E33F32F1B2DB}" type="slidenum">
              <a:rPr kumimoji="0" lang="en-US" sz="1100" b="1" i="0" u="none" strike="noStrike" kern="0" cap="none" spc="22" normalizeH="0" baseline="0" noProof="0" smtClean="0">
                <a:ln>
                  <a:noFill/>
                </a:ln>
                <a:solidFill>
                  <a:srgbClr val="FFFFFF"/>
                </a:solidFill>
                <a:effectLst/>
                <a:uLnTx/>
                <a:uFillTx/>
                <a:latin typeface="+mn-lt"/>
                <a:ea typeface="+mn-ea"/>
                <a:cs typeface="Arial MT"/>
              </a:rPr>
              <a:pPr marL="0" marR="0" lvl="0" indent="0" algn="l" defTabSz="536392" rtl="0" eaLnBrk="1" fontAlgn="auto" latinLnBrk="0" hangingPunct="1">
                <a:lnSpc>
                  <a:spcPct val="100000"/>
                </a:lnSpc>
                <a:spcBef>
                  <a:spcPts val="0"/>
                </a:spcBef>
                <a:spcAft>
                  <a:spcPts val="0"/>
                </a:spcAft>
                <a:buClrTx/>
                <a:buSzTx/>
                <a:buFontTx/>
                <a:buNone/>
                <a:tabLst/>
                <a:defRPr/>
              </a:pPr>
              <a:t>‹#›</a:t>
            </a:fld>
            <a:endParaRPr kumimoji="0" lang="en-US" sz="1100" b="1" i="0" u="none" strike="noStrike" kern="0" cap="none" spc="22" normalizeH="0" baseline="0" noProof="0" dirty="0">
              <a:ln>
                <a:noFill/>
              </a:ln>
              <a:solidFill>
                <a:srgbClr val="FFFFFF"/>
              </a:solidFill>
              <a:effectLst/>
              <a:uLnTx/>
              <a:uFillTx/>
              <a:latin typeface="+mn-lt"/>
              <a:ea typeface="+mn-ea"/>
              <a:cs typeface="Arial MT"/>
            </a:endParaRPr>
          </a:p>
        </p:txBody>
      </p:sp>
      <p:sp>
        <p:nvSpPr>
          <p:cNvPr id="14" name="Footer Placeholder 5"/>
          <p:cNvSpPr txBox="1">
            <a:spLocks/>
          </p:cNvSpPr>
          <p:nvPr userDrawn="1"/>
        </p:nvSpPr>
        <p:spPr>
          <a:xfrm>
            <a:off x="403576" y="6447800"/>
            <a:ext cx="8282156" cy="404596"/>
          </a:xfrm>
          <a:prstGeom prst="rect">
            <a:avLst/>
          </a:prstGeom>
        </p:spPr>
        <p:txBody>
          <a:bodyPr vert="horz" lIns="118992" tIns="59498" rIns="118992" bIns="59498" rtlCol="0" anchor="ctr"/>
          <a:lstStyle>
            <a:defPPr>
              <a:defRPr lang="en-US"/>
            </a:defPPr>
            <a:lvl1pPr marL="0" algn="ctr" defTabSz="507126" rtl="0" eaLnBrk="1" latinLnBrk="0" hangingPunct="1">
              <a:defRPr sz="1300" kern="1200">
                <a:solidFill>
                  <a:schemeClr val="tx1">
                    <a:tint val="75000"/>
                  </a:schemeClr>
                </a:solidFill>
                <a:latin typeface="+mn-lt"/>
                <a:ea typeface="+mn-ea"/>
                <a:cs typeface="+mn-cs"/>
              </a:defRPr>
            </a:lvl1pPr>
            <a:lvl2pPr marL="507126" algn="l" defTabSz="507126" rtl="0" eaLnBrk="1" latinLnBrk="0" hangingPunct="1">
              <a:defRPr sz="2000" kern="1200">
                <a:solidFill>
                  <a:schemeClr val="tx1"/>
                </a:solidFill>
                <a:latin typeface="+mn-lt"/>
                <a:ea typeface="+mn-ea"/>
                <a:cs typeface="+mn-cs"/>
              </a:defRPr>
            </a:lvl2pPr>
            <a:lvl3pPr marL="1014252" algn="l" defTabSz="507126" rtl="0" eaLnBrk="1" latinLnBrk="0" hangingPunct="1">
              <a:defRPr sz="2000" kern="1200">
                <a:solidFill>
                  <a:schemeClr val="tx1"/>
                </a:solidFill>
                <a:latin typeface="+mn-lt"/>
                <a:ea typeface="+mn-ea"/>
                <a:cs typeface="+mn-cs"/>
              </a:defRPr>
            </a:lvl3pPr>
            <a:lvl4pPr marL="1521379" algn="l" defTabSz="507126" rtl="0" eaLnBrk="1" latinLnBrk="0" hangingPunct="1">
              <a:defRPr sz="2000" kern="1200">
                <a:solidFill>
                  <a:schemeClr val="tx1"/>
                </a:solidFill>
                <a:latin typeface="+mn-lt"/>
                <a:ea typeface="+mn-ea"/>
                <a:cs typeface="+mn-cs"/>
              </a:defRPr>
            </a:lvl4pPr>
            <a:lvl5pPr marL="2028505" algn="l" defTabSz="507126" rtl="0" eaLnBrk="1" latinLnBrk="0" hangingPunct="1">
              <a:defRPr sz="2000" kern="1200">
                <a:solidFill>
                  <a:schemeClr val="tx1"/>
                </a:solidFill>
                <a:latin typeface="+mn-lt"/>
                <a:ea typeface="+mn-ea"/>
                <a:cs typeface="+mn-cs"/>
              </a:defRPr>
            </a:lvl5pPr>
            <a:lvl6pPr marL="2535631" algn="l" defTabSz="507126" rtl="0" eaLnBrk="1" latinLnBrk="0" hangingPunct="1">
              <a:defRPr sz="2000" kern="1200">
                <a:solidFill>
                  <a:schemeClr val="tx1"/>
                </a:solidFill>
                <a:latin typeface="+mn-lt"/>
                <a:ea typeface="+mn-ea"/>
                <a:cs typeface="+mn-cs"/>
              </a:defRPr>
            </a:lvl6pPr>
            <a:lvl7pPr marL="3042757" algn="l" defTabSz="507126" rtl="0" eaLnBrk="1" latinLnBrk="0" hangingPunct="1">
              <a:defRPr sz="2000" kern="1200">
                <a:solidFill>
                  <a:schemeClr val="tx1"/>
                </a:solidFill>
                <a:latin typeface="+mn-lt"/>
                <a:ea typeface="+mn-ea"/>
                <a:cs typeface="+mn-cs"/>
              </a:defRPr>
            </a:lvl7pPr>
            <a:lvl8pPr marL="3549884" algn="l" defTabSz="507126" rtl="0" eaLnBrk="1" latinLnBrk="0" hangingPunct="1">
              <a:defRPr sz="2000" kern="1200">
                <a:solidFill>
                  <a:schemeClr val="tx1"/>
                </a:solidFill>
                <a:latin typeface="+mn-lt"/>
                <a:ea typeface="+mn-ea"/>
                <a:cs typeface="+mn-cs"/>
              </a:defRPr>
            </a:lvl8pPr>
            <a:lvl9pPr marL="4057010" algn="l" defTabSz="507126" rtl="0" eaLnBrk="1" latinLnBrk="0" hangingPunct="1">
              <a:defRPr sz="2000" kern="1200">
                <a:solidFill>
                  <a:schemeClr val="tx1"/>
                </a:solidFill>
                <a:latin typeface="+mn-lt"/>
                <a:ea typeface="+mn-ea"/>
                <a:cs typeface="+mn-cs"/>
              </a:defRPr>
            </a:lvl9pPr>
          </a:lstStyle>
          <a:p>
            <a:pPr algn="l"/>
            <a:r>
              <a:rPr lang="en-US" sz="1100" b="1" kern="0" spc="22" dirty="0" smtClean="0">
                <a:solidFill>
                  <a:srgbClr val="FFFFFF"/>
                </a:solidFill>
                <a:cs typeface="Arial MT"/>
              </a:rPr>
              <a:t>Presentation name</a:t>
            </a:r>
            <a:endParaRPr lang="en-US" sz="1100" b="1" kern="0" spc="22" dirty="0">
              <a:solidFill>
                <a:srgbClr val="FFFFFF"/>
              </a:solidFill>
              <a:cs typeface="Arial MT"/>
            </a:endParaRPr>
          </a:p>
        </p:txBody>
      </p:sp>
      <p:cxnSp>
        <p:nvCxnSpPr>
          <p:cNvPr id="16" name="Straight Connector 15"/>
          <p:cNvCxnSpPr/>
          <p:nvPr userDrawn="1"/>
        </p:nvCxnSpPr>
        <p:spPr>
          <a:xfrm>
            <a:off x="466809" y="679962"/>
            <a:ext cx="9117193" cy="2932"/>
          </a:xfrm>
          <a:prstGeom prst="line">
            <a:avLst/>
          </a:prstGeom>
          <a:ln w="6350" cmpd="sng">
            <a:solidFill>
              <a:srgbClr val="00634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66809" y="6429165"/>
            <a:ext cx="9117193" cy="2932"/>
          </a:xfrm>
          <a:prstGeom prst="line">
            <a:avLst/>
          </a:prstGeom>
          <a:ln w="6350" cmpd="sng">
            <a:solidFill>
              <a:srgbClr val="006341"/>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N LOGO.png"/>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9281184" y="6488852"/>
            <a:ext cx="320506" cy="300163"/>
          </a:xfrm>
          <a:prstGeom prst="rect">
            <a:avLst/>
          </a:prstGeom>
        </p:spPr>
      </p:pic>
      <p:sp>
        <p:nvSpPr>
          <p:cNvPr id="10" name="TextBox 9"/>
          <p:cNvSpPr txBox="1">
            <a:spLocks noChangeArrowheads="1"/>
          </p:cNvSpPr>
          <p:nvPr userDrawn="1"/>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dirty="0" smtClean="0">
                <a:solidFill>
                  <a:srgbClr val="006341"/>
                </a:solidFill>
              </a:rPr>
              <a:t>                                                                                     |  </a:t>
            </a:r>
            <a:fld id="{6F666BEF-1F63-634B-8D46-E9C1F0EC4910}" type="datetime2">
              <a:rPr lang="en-ZA" altLang="en-US" sz="1100">
                <a:solidFill>
                  <a:srgbClr val="006341"/>
                </a:solidFill>
              </a:rPr>
              <a:pPr eaLnBrk="1" hangingPunct="1"/>
              <a:t>Wednesday, 12 September 2018</a:t>
            </a:fld>
            <a:r>
              <a:rPr lang="en-ZA" altLang="en-US" sz="1100" dirty="0">
                <a:solidFill>
                  <a:srgbClr val="006341"/>
                </a:solidFill>
              </a:rPr>
              <a:t>  </a:t>
            </a:r>
            <a:r>
              <a:rPr lang="en-ZA" altLang="en-US" sz="1100" dirty="0" smtClean="0">
                <a:solidFill>
                  <a:srgbClr val="006341"/>
                </a:solidFill>
              </a:rPr>
              <a:t>|  </a:t>
            </a:r>
            <a:r>
              <a:rPr lang="en-ZA" altLang="en-US" sz="1100" b="1" dirty="0">
                <a:solidFill>
                  <a:srgbClr val="006341"/>
                </a:solidFill>
              </a:rPr>
              <a:t>Slide No. </a:t>
            </a:r>
            <a:fld id="{E6DC975A-5419-CB47-BC7D-6BA465F392A8}" type="slidenum">
              <a:rPr lang="en-ZA" altLang="en-US" sz="1100" b="1">
                <a:solidFill>
                  <a:srgbClr val="006341"/>
                </a:solidFill>
              </a:rPr>
              <a:pPr eaLnBrk="1" hangingPunct="1"/>
              <a:t>‹#›</a:t>
            </a:fld>
            <a:endParaRPr lang="en-ZA" altLang="en-US" sz="1100" b="1" dirty="0">
              <a:solidFill>
                <a:srgbClr val="006341"/>
              </a:solidFill>
            </a:endParaRPr>
          </a:p>
        </p:txBody>
      </p:sp>
    </p:spTree>
    <p:extLst>
      <p:ext uri="{BB962C8B-B14F-4D97-AF65-F5344CB8AC3E}">
        <p14:creationId xmlns:p14="http://schemas.microsoft.com/office/powerpoint/2010/main" val="2961269769"/>
      </p:ext>
    </p:extLst>
  </p:cSld>
  <p:clrMap bg1="lt1" tx1="dk1" bg2="lt2" tx2="dk2" accent1="accent1" accent2="accent2" accent3="accent3" accent4="accent4" accent5="accent5" accent6="accent6" hlink="hlink" folHlink="folHlink"/>
  <p:sldLayoutIdLst>
    <p:sldLayoutId id="2147483657" r:id="rId1"/>
    <p:sldLayoutId id="2147483662" r:id="rId2"/>
    <p:sldLayoutId id="2147483674" r:id="rId3"/>
    <p:sldLayoutId id="2147483675" r:id="rId4"/>
    <p:sldLayoutId id="2147483678" r:id="rId5"/>
    <p:sldLayoutId id="2147483677" r:id="rId6"/>
    <p:sldLayoutId id="2147483676" r:id="rId7"/>
    <p:sldLayoutId id="2147483669" r:id="rId8"/>
    <p:sldLayoutId id="2147483663" r:id="rId9"/>
    <p:sldLayoutId id="2147483671" r:id="rId10"/>
    <p:sldLayoutId id="2147483672" r:id="rId11"/>
    <p:sldLayoutId id="2147483673" r:id="rId12"/>
    <p:sldLayoutId id="2147483659" r:id="rId13"/>
    <p:sldLayoutId id="2147483679" r:id="rId14"/>
  </p:sldLayoutIdLst>
  <p:hf hdr="0" dt="0"/>
  <p:txStyles>
    <p:titleStyle>
      <a:lvl1pPr algn="l" defTabSz="536392" rtl="0" eaLnBrk="1" latinLnBrk="0" hangingPunct="1">
        <a:lnSpc>
          <a:spcPct val="80000"/>
        </a:lnSpc>
        <a:spcBef>
          <a:spcPct val="0"/>
        </a:spcBef>
        <a:buNone/>
        <a:defRPr sz="2200" b="1" i="0" kern="1200">
          <a:ln>
            <a:noFill/>
          </a:ln>
          <a:solidFill>
            <a:srgbClr val="006341"/>
          </a:solidFill>
          <a:latin typeface="Arial" charset="0"/>
          <a:ea typeface="Arial" charset="0"/>
          <a:cs typeface="Arial" charset="0"/>
        </a:defRPr>
      </a:lvl1pPr>
    </p:titleStyle>
    <p:bodyStyle>
      <a:lvl1pPr marL="402293" indent="-402293" algn="l" defTabSz="536392" rtl="0" eaLnBrk="1" latinLnBrk="0" hangingPunct="1">
        <a:lnSpc>
          <a:spcPct val="90000"/>
        </a:lnSpc>
        <a:spcBef>
          <a:spcPct val="20000"/>
        </a:spcBef>
        <a:buSzPct val="50000"/>
        <a:buFont typeface="Wingdings" charset="2"/>
        <a:buChar char="§"/>
        <a:defRPr sz="3700" kern="1200">
          <a:solidFill>
            <a:schemeClr val="tx1"/>
          </a:solidFill>
          <a:latin typeface="Arial" charset="0"/>
          <a:ea typeface="Arial" charset="0"/>
          <a:cs typeface="Arial" charset="0"/>
        </a:defRPr>
      </a:lvl1pPr>
      <a:lvl2pPr marL="871635" indent="-335243" algn="l" defTabSz="536392" rtl="0" eaLnBrk="1" latinLnBrk="0" hangingPunct="1">
        <a:lnSpc>
          <a:spcPct val="90000"/>
        </a:lnSpc>
        <a:spcBef>
          <a:spcPct val="20000"/>
        </a:spcBef>
        <a:buFont typeface="Arial"/>
        <a:buChar char="–"/>
        <a:defRPr sz="3400" kern="1200">
          <a:solidFill>
            <a:schemeClr val="tx1"/>
          </a:solidFill>
          <a:latin typeface="Arial" charset="0"/>
          <a:ea typeface="Arial" charset="0"/>
          <a:cs typeface="Arial" charset="0"/>
        </a:defRPr>
      </a:lvl2pPr>
      <a:lvl3pPr marL="1340978" indent="-268195" algn="l" defTabSz="536392" rtl="0" eaLnBrk="1" latinLnBrk="0" hangingPunct="1">
        <a:lnSpc>
          <a:spcPct val="90000"/>
        </a:lnSpc>
        <a:spcBef>
          <a:spcPct val="20000"/>
        </a:spcBef>
        <a:buFont typeface="Arial"/>
        <a:buChar char="•"/>
        <a:defRPr sz="2800" kern="1200">
          <a:solidFill>
            <a:schemeClr val="tx1"/>
          </a:solidFill>
          <a:latin typeface="Arial" charset="0"/>
          <a:ea typeface="Arial" charset="0"/>
          <a:cs typeface="Arial" charset="0"/>
        </a:defRPr>
      </a:lvl3pPr>
      <a:lvl4pPr marL="1877370" indent="-268195" algn="l" defTabSz="536392" rtl="0" eaLnBrk="1" latinLnBrk="0" hangingPunct="1">
        <a:lnSpc>
          <a:spcPct val="90000"/>
        </a:lnSpc>
        <a:spcBef>
          <a:spcPct val="20000"/>
        </a:spcBef>
        <a:buFont typeface="Arial"/>
        <a:buChar char="–"/>
        <a:defRPr sz="2200" kern="1200">
          <a:solidFill>
            <a:schemeClr val="tx1"/>
          </a:solidFill>
          <a:latin typeface="Arial" charset="0"/>
          <a:ea typeface="Arial" charset="0"/>
          <a:cs typeface="Arial" charset="0"/>
        </a:defRPr>
      </a:lvl4pPr>
      <a:lvl5pPr marL="2413760" indent="-268195" algn="l" defTabSz="536392" rtl="0" eaLnBrk="1" latinLnBrk="0" hangingPunct="1">
        <a:lnSpc>
          <a:spcPct val="90000"/>
        </a:lnSpc>
        <a:spcBef>
          <a:spcPct val="20000"/>
        </a:spcBef>
        <a:buFont typeface="Arial"/>
        <a:buChar char="»"/>
        <a:defRPr sz="2200" kern="1200">
          <a:solidFill>
            <a:schemeClr val="tx1"/>
          </a:solidFill>
          <a:latin typeface="Arial" charset="0"/>
          <a:ea typeface="Arial" charset="0"/>
          <a:cs typeface="Arial" charset="0"/>
        </a:defRPr>
      </a:lvl5pPr>
      <a:lvl6pPr marL="2950151" indent="-268195" algn="l" defTabSz="536392" rtl="0" eaLnBrk="1" latinLnBrk="0" hangingPunct="1">
        <a:spcBef>
          <a:spcPct val="20000"/>
        </a:spcBef>
        <a:buFont typeface="Arial"/>
        <a:buChar char="•"/>
        <a:defRPr sz="2200" kern="1200">
          <a:solidFill>
            <a:schemeClr val="tx1"/>
          </a:solidFill>
          <a:latin typeface="+mn-lt"/>
          <a:ea typeface="+mn-ea"/>
          <a:cs typeface="+mn-cs"/>
        </a:defRPr>
      </a:lvl6pPr>
      <a:lvl7pPr marL="3486543" indent="-268195" algn="l" defTabSz="536392" rtl="0" eaLnBrk="1" latinLnBrk="0" hangingPunct="1">
        <a:spcBef>
          <a:spcPct val="20000"/>
        </a:spcBef>
        <a:buFont typeface="Arial"/>
        <a:buChar char="•"/>
        <a:defRPr sz="2200" kern="1200">
          <a:solidFill>
            <a:schemeClr val="tx1"/>
          </a:solidFill>
          <a:latin typeface="+mn-lt"/>
          <a:ea typeface="+mn-ea"/>
          <a:cs typeface="+mn-cs"/>
        </a:defRPr>
      </a:lvl7pPr>
      <a:lvl8pPr marL="4022935" indent="-268195" algn="l" defTabSz="536392" rtl="0" eaLnBrk="1" latinLnBrk="0" hangingPunct="1">
        <a:spcBef>
          <a:spcPct val="20000"/>
        </a:spcBef>
        <a:buFont typeface="Arial"/>
        <a:buChar char="•"/>
        <a:defRPr sz="2200" kern="1200">
          <a:solidFill>
            <a:schemeClr val="tx1"/>
          </a:solidFill>
          <a:latin typeface="+mn-lt"/>
          <a:ea typeface="+mn-ea"/>
          <a:cs typeface="+mn-cs"/>
        </a:defRPr>
      </a:lvl8pPr>
      <a:lvl9pPr marL="4559325" indent="-268195" algn="l" defTabSz="5363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36392" rtl="0" eaLnBrk="1" latinLnBrk="0" hangingPunct="1">
        <a:defRPr sz="2000" kern="1200">
          <a:solidFill>
            <a:schemeClr val="tx1"/>
          </a:solidFill>
          <a:latin typeface="+mn-lt"/>
          <a:ea typeface="+mn-ea"/>
          <a:cs typeface="+mn-cs"/>
        </a:defRPr>
      </a:lvl1pPr>
      <a:lvl2pPr marL="536392" algn="l" defTabSz="536392" rtl="0" eaLnBrk="1" latinLnBrk="0" hangingPunct="1">
        <a:defRPr sz="2000" kern="1200">
          <a:solidFill>
            <a:schemeClr val="tx1"/>
          </a:solidFill>
          <a:latin typeface="+mn-lt"/>
          <a:ea typeface="+mn-ea"/>
          <a:cs typeface="+mn-cs"/>
        </a:defRPr>
      </a:lvl2pPr>
      <a:lvl3pPr marL="1072783" algn="l" defTabSz="536392" rtl="0" eaLnBrk="1" latinLnBrk="0" hangingPunct="1">
        <a:defRPr sz="2000" kern="1200">
          <a:solidFill>
            <a:schemeClr val="tx1"/>
          </a:solidFill>
          <a:latin typeface="+mn-lt"/>
          <a:ea typeface="+mn-ea"/>
          <a:cs typeface="+mn-cs"/>
        </a:defRPr>
      </a:lvl3pPr>
      <a:lvl4pPr marL="1609173" algn="l" defTabSz="536392" rtl="0" eaLnBrk="1" latinLnBrk="0" hangingPunct="1">
        <a:defRPr sz="2000" kern="1200">
          <a:solidFill>
            <a:schemeClr val="tx1"/>
          </a:solidFill>
          <a:latin typeface="+mn-lt"/>
          <a:ea typeface="+mn-ea"/>
          <a:cs typeface="+mn-cs"/>
        </a:defRPr>
      </a:lvl4pPr>
      <a:lvl5pPr marL="2145565" algn="l" defTabSz="536392" rtl="0" eaLnBrk="1" latinLnBrk="0" hangingPunct="1">
        <a:defRPr sz="2000" kern="1200">
          <a:solidFill>
            <a:schemeClr val="tx1"/>
          </a:solidFill>
          <a:latin typeface="+mn-lt"/>
          <a:ea typeface="+mn-ea"/>
          <a:cs typeface="+mn-cs"/>
        </a:defRPr>
      </a:lvl5pPr>
      <a:lvl6pPr marL="2681957" algn="l" defTabSz="536392" rtl="0" eaLnBrk="1" latinLnBrk="0" hangingPunct="1">
        <a:defRPr sz="2000" kern="1200">
          <a:solidFill>
            <a:schemeClr val="tx1"/>
          </a:solidFill>
          <a:latin typeface="+mn-lt"/>
          <a:ea typeface="+mn-ea"/>
          <a:cs typeface="+mn-cs"/>
        </a:defRPr>
      </a:lvl6pPr>
      <a:lvl7pPr marL="3218348" algn="l" defTabSz="536392" rtl="0" eaLnBrk="1" latinLnBrk="0" hangingPunct="1">
        <a:defRPr sz="2000" kern="1200">
          <a:solidFill>
            <a:schemeClr val="tx1"/>
          </a:solidFill>
          <a:latin typeface="+mn-lt"/>
          <a:ea typeface="+mn-ea"/>
          <a:cs typeface="+mn-cs"/>
        </a:defRPr>
      </a:lvl7pPr>
      <a:lvl8pPr marL="3754738" algn="l" defTabSz="536392" rtl="0" eaLnBrk="1" latinLnBrk="0" hangingPunct="1">
        <a:defRPr sz="2000" kern="1200">
          <a:solidFill>
            <a:schemeClr val="tx1"/>
          </a:solidFill>
          <a:latin typeface="+mn-lt"/>
          <a:ea typeface="+mn-ea"/>
          <a:cs typeface="+mn-cs"/>
        </a:defRPr>
      </a:lvl8pPr>
      <a:lvl9pPr marL="4291130" algn="l" defTabSz="53639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14.xml"/><Relationship Id="rId5" Type="http://schemas.openxmlformats.org/officeDocument/2006/relationships/image" Target="../media/image36.emf"/><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 LOG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461433" y="5546847"/>
            <a:ext cx="1977965" cy="382899"/>
          </a:xfrm>
          <a:prstGeom prst="rect">
            <a:avLst/>
          </a:prstGeom>
        </p:spPr>
      </p:pic>
      <p:pic>
        <p:nvPicPr>
          <p:cNvPr id="6" name="Picture 5" descr="N LOGO.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06378" y="471112"/>
            <a:ext cx="1488079" cy="1393624"/>
          </a:xfrm>
          <a:prstGeom prst="rect">
            <a:avLst/>
          </a:prstGeom>
        </p:spPr>
      </p:pic>
      <p:sp>
        <p:nvSpPr>
          <p:cNvPr id="7" name="Rectangle 6"/>
          <p:cNvSpPr/>
          <p:nvPr/>
        </p:nvSpPr>
        <p:spPr>
          <a:xfrm>
            <a:off x="587670" y="4390193"/>
            <a:ext cx="3778590" cy="1031655"/>
          </a:xfrm>
          <a:prstGeom prst="rect">
            <a:avLst/>
          </a:prstGeom>
        </p:spPr>
        <p:txBody>
          <a:bodyPr wrap="square" lIns="107278" tIns="53639" rIns="107278" bIns="53639">
            <a:spAutoFit/>
          </a:bodyPr>
          <a:lstStyle/>
          <a:p>
            <a:r>
              <a:rPr lang="en-GB" b="1" dirty="0" smtClean="0">
                <a:solidFill>
                  <a:schemeClr val="bg1"/>
                </a:solidFill>
                <a:latin typeface="Arial"/>
                <a:cs typeface="Arial"/>
              </a:rPr>
              <a:t>Nicky Weimar</a:t>
            </a:r>
          </a:p>
          <a:p>
            <a:endParaRPr lang="en-GB" b="1" dirty="0" smtClean="0">
              <a:solidFill>
                <a:schemeClr val="bg1"/>
              </a:solidFill>
              <a:latin typeface="Arial"/>
              <a:cs typeface="Arial"/>
            </a:endParaRPr>
          </a:p>
          <a:p>
            <a:r>
              <a:rPr lang="en-GB" b="1" dirty="0" smtClean="0">
                <a:solidFill>
                  <a:schemeClr val="bg1"/>
                </a:solidFill>
                <a:latin typeface="Arial"/>
                <a:cs typeface="Arial"/>
              </a:rPr>
              <a:t>September 2018</a:t>
            </a:r>
          </a:p>
        </p:txBody>
      </p:sp>
      <p:sp>
        <p:nvSpPr>
          <p:cNvPr id="8" name="Rectangle 7"/>
          <p:cNvSpPr/>
          <p:nvPr/>
        </p:nvSpPr>
        <p:spPr>
          <a:xfrm>
            <a:off x="587670" y="88271"/>
            <a:ext cx="5757550" cy="7876606"/>
          </a:xfrm>
          <a:prstGeom prst="rect">
            <a:avLst/>
          </a:prstGeom>
        </p:spPr>
        <p:txBody>
          <a:bodyPr wrap="square" lIns="107278" tIns="53639" rIns="107278" bIns="53639">
            <a:spAutoFit/>
          </a:bodyPr>
          <a:lstStyle/>
          <a:p>
            <a:pPr>
              <a:lnSpc>
                <a:spcPct val="80000"/>
              </a:lnSpc>
            </a:pPr>
            <a:r>
              <a:rPr lang="en-GB" sz="3700" b="1" dirty="0">
                <a:solidFill>
                  <a:schemeClr val="bg1"/>
                </a:solidFill>
                <a:latin typeface="Arial"/>
                <a:cs typeface="Arial"/>
              </a:rPr>
              <a:t>South Africa</a:t>
            </a:r>
          </a:p>
          <a:p>
            <a:pPr>
              <a:lnSpc>
                <a:spcPct val="80000"/>
              </a:lnSpc>
            </a:pPr>
            <a:endParaRPr lang="en-GB" sz="3700" b="1" dirty="0">
              <a:solidFill>
                <a:schemeClr val="bg1"/>
              </a:solidFill>
              <a:latin typeface="Arial"/>
              <a:cs typeface="Arial"/>
            </a:endParaRPr>
          </a:p>
          <a:p>
            <a:pPr>
              <a:lnSpc>
                <a:spcPct val="80000"/>
              </a:lnSpc>
            </a:pPr>
            <a:r>
              <a:rPr lang="en-GB" sz="3200" b="1" dirty="0">
                <a:solidFill>
                  <a:schemeClr val="bg1"/>
                </a:solidFill>
                <a:latin typeface="Arial"/>
                <a:cs typeface="Arial"/>
              </a:rPr>
              <a:t>Reality bites:</a:t>
            </a:r>
          </a:p>
          <a:p>
            <a:pPr>
              <a:lnSpc>
                <a:spcPct val="80000"/>
              </a:lnSpc>
            </a:pPr>
            <a:endParaRPr lang="en-GB" sz="3200" b="1" dirty="0">
              <a:solidFill>
                <a:schemeClr val="bg1"/>
              </a:solidFill>
              <a:latin typeface="Arial"/>
              <a:cs typeface="Arial"/>
            </a:endParaRPr>
          </a:p>
          <a:p>
            <a:pPr>
              <a:lnSpc>
                <a:spcPct val="80000"/>
              </a:lnSpc>
            </a:pPr>
            <a:r>
              <a:rPr lang="en-GB" sz="3200" b="1" dirty="0">
                <a:solidFill>
                  <a:schemeClr val="bg1"/>
                </a:solidFill>
                <a:latin typeface="Arial"/>
                <a:cs typeface="Arial"/>
              </a:rPr>
              <a:t>The long road to recovery</a:t>
            </a:r>
          </a:p>
          <a:p>
            <a:pPr>
              <a:lnSpc>
                <a:spcPct val="80000"/>
              </a:lnSpc>
            </a:pPr>
            <a:endParaRPr lang="en-GB" sz="3200" b="1" dirty="0">
              <a:solidFill>
                <a:schemeClr val="bg1"/>
              </a:solidFill>
              <a:latin typeface="Arial"/>
              <a:cs typeface="Arial"/>
            </a:endParaRPr>
          </a:p>
          <a:p>
            <a:pPr>
              <a:lnSpc>
                <a:spcPct val="80000"/>
              </a:lnSpc>
            </a:pPr>
            <a:endParaRPr lang="en-GB" sz="3200" b="1" dirty="0">
              <a:solidFill>
                <a:schemeClr val="bg1"/>
              </a:solidFill>
              <a:latin typeface="Arial"/>
              <a:cs typeface="Arial"/>
            </a:endParaRPr>
          </a:p>
          <a:p>
            <a:pPr>
              <a:lnSpc>
                <a:spcPct val="80000"/>
              </a:lnSpc>
            </a:pPr>
            <a:endParaRPr lang="en-GB" sz="3200" b="1" dirty="0">
              <a:solidFill>
                <a:schemeClr val="bg1"/>
              </a:solidFill>
              <a:latin typeface="Arial"/>
              <a:cs typeface="Arial"/>
            </a:endParaRPr>
          </a:p>
          <a:p>
            <a:pPr>
              <a:lnSpc>
                <a:spcPct val="80000"/>
              </a:lnSpc>
            </a:pPr>
            <a:endParaRPr lang="en-GB" sz="3200" b="1" dirty="0">
              <a:solidFill>
                <a:schemeClr val="bg1"/>
              </a:solidFill>
              <a:latin typeface="Arial"/>
              <a:cs typeface="Arial"/>
            </a:endParaRPr>
          </a:p>
          <a:p>
            <a:pPr>
              <a:lnSpc>
                <a:spcPct val="80000"/>
              </a:lnSpc>
            </a:pPr>
            <a:endParaRPr lang="en-GB" sz="3700" b="1" dirty="0">
              <a:solidFill>
                <a:schemeClr val="bg1"/>
              </a:solidFill>
              <a:latin typeface="Arial"/>
              <a:cs typeface="Arial"/>
            </a:endParaRPr>
          </a:p>
          <a:p>
            <a:pPr>
              <a:lnSpc>
                <a:spcPct val="80000"/>
              </a:lnSpc>
            </a:pPr>
            <a:endParaRPr lang="en-GB" sz="3700" b="1" dirty="0">
              <a:solidFill>
                <a:schemeClr val="bg1"/>
              </a:solidFill>
              <a:latin typeface="Arial"/>
              <a:cs typeface="Arial"/>
            </a:endParaRPr>
          </a:p>
          <a:p>
            <a:pPr>
              <a:lnSpc>
                <a:spcPct val="80000"/>
              </a:lnSpc>
            </a:pPr>
            <a:endParaRPr lang="en-GB" sz="3700" b="1" dirty="0">
              <a:solidFill>
                <a:schemeClr val="bg1"/>
              </a:solidFill>
              <a:latin typeface="Arial"/>
              <a:cs typeface="Arial"/>
            </a:endParaRPr>
          </a:p>
          <a:p>
            <a:pPr>
              <a:lnSpc>
                <a:spcPct val="80000"/>
              </a:lnSpc>
            </a:pPr>
            <a:endParaRPr lang="en-GB" sz="3700" b="1" dirty="0">
              <a:solidFill>
                <a:schemeClr val="bg1"/>
              </a:solidFill>
              <a:latin typeface="Arial"/>
              <a:cs typeface="Arial"/>
            </a:endParaRPr>
          </a:p>
          <a:p>
            <a:pPr>
              <a:lnSpc>
                <a:spcPct val="80000"/>
              </a:lnSpc>
            </a:pPr>
            <a:endParaRPr lang="en-GB" sz="3700" b="1" dirty="0">
              <a:solidFill>
                <a:schemeClr val="bg1"/>
              </a:solidFill>
              <a:latin typeface="Arial"/>
              <a:cs typeface="Arial"/>
            </a:endParaRPr>
          </a:p>
          <a:p>
            <a:pPr>
              <a:lnSpc>
                <a:spcPct val="80000"/>
              </a:lnSpc>
            </a:pPr>
            <a:endParaRPr lang="en-GB" sz="3700" b="1" dirty="0">
              <a:solidFill>
                <a:schemeClr val="bg1"/>
              </a:solidFill>
              <a:latin typeface="Arial"/>
              <a:cs typeface="Arial"/>
            </a:endParaRPr>
          </a:p>
          <a:p>
            <a:pPr>
              <a:lnSpc>
                <a:spcPct val="80000"/>
              </a:lnSpc>
            </a:pPr>
            <a:endParaRPr lang="en-GB" sz="3700" b="1" dirty="0">
              <a:solidFill>
                <a:schemeClr val="bg1"/>
              </a:solidFill>
              <a:latin typeface="Arial"/>
              <a:cs typeface="Arial"/>
            </a:endParaRPr>
          </a:p>
          <a:p>
            <a:pPr>
              <a:lnSpc>
                <a:spcPct val="80000"/>
              </a:lnSpc>
            </a:pPr>
            <a:endParaRPr lang="en-GB" sz="3700" b="1" dirty="0">
              <a:solidFill>
                <a:schemeClr val="bg1"/>
              </a:solidFill>
              <a:latin typeface="Arial"/>
              <a:cs typeface="Arial"/>
            </a:endParaRPr>
          </a:p>
          <a:p>
            <a:pPr>
              <a:lnSpc>
                <a:spcPct val="80000"/>
              </a:lnSpc>
            </a:pPr>
            <a:endParaRPr lang="en-GB" sz="3700" b="1" dirty="0">
              <a:solidFill>
                <a:schemeClr val="bg1"/>
              </a:solidFill>
              <a:latin typeface="Arial"/>
              <a:cs typeface="Arial"/>
            </a:endParaRP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8063" y="5648905"/>
            <a:ext cx="3393196" cy="28084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8901" y="2585124"/>
            <a:ext cx="3365500" cy="2882900"/>
          </a:xfrm>
          <a:prstGeom prst="rect">
            <a:avLst/>
          </a:prstGeom>
        </p:spPr>
      </p:pic>
    </p:spTree>
    <p:extLst>
      <p:ext uri="{BB962C8B-B14F-4D97-AF65-F5344CB8AC3E}">
        <p14:creationId xmlns:p14="http://schemas.microsoft.com/office/powerpoint/2010/main" val="2464869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5" y="123827"/>
            <a:ext cx="9207442" cy="503192"/>
          </a:xfrm>
        </p:spPr>
        <p:txBody>
          <a:bodyPr wrap="square" lIns="0" tIns="0" rIns="0" bIns="0">
            <a:normAutofit fontScale="90000"/>
          </a:bodyPr>
          <a:lstStyle/>
          <a:p>
            <a:r>
              <a:rPr lang="en-ZA" dirty="0" smtClean="0">
                <a:solidFill>
                  <a:schemeClr val="accent1">
                    <a:lumMod val="90000"/>
                    <a:lumOff val="10000"/>
                  </a:schemeClr>
                </a:solidFill>
              </a:rPr>
              <a:t>Much depends on the inflation outlook</a:t>
            </a:r>
            <a:br>
              <a:rPr lang="en-ZA" dirty="0" smtClean="0">
                <a:solidFill>
                  <a:schemeClr val="accent1">
                    <a:lumMod val="90000"/>
                    <a:lumOff val="10000"/>
                  </a:schemeClr>
                </a:solidFill>
              </a:rPr>
            </a:br>
            <a:r>
              <a:rPr lang="en-ZA" dirty="0" smtClean="0">
                <a:solidFill>
                  <a:schemeClr val="accent1">
                    <a:lumMod val="90000"/>
                    <a:lumOff val="10000"/>
                  </a:schemeClr>
                </a:solidFill>
              </a:rPr>
              <a:t>Inflation has moved higher, driven by hikes in indirect taxes</a:t>
            </a:r>
            <a:endParaRPr lang="en-ZA" dirty="0">
              <a:solidFill>
                <a:schemeClr val="accent1">
                  <a:lumMod val="90000"/>
                  <a:lumOff val="10000"/>
                </a:schemeClr>
              </a:solidFill>
            </a:endParaRPr>
          </a:p>
        </p:txBody>
      </p:sp>
      <p:sp>
        <p:nvSpPr>
          <p:cNvPr id="5" name="TextBox 4"/>
          <p:cNvSpPr txBox="1"/>
          <p:nvPr/>
        </p:nvSpPr>
        <p:spPr>
          <a:xfrm>
            <a:off x="7231085" y="6178367"/>
            <a:ext cx="1713151" cy="369936"/>
          </a:xfrm>
          <a:prstGeom prst="rect">
            <a:avLst/>
          </a:prstGeom>
          <a:noFill/>
        </p:spPr>
        <p:txBody>
          <a:bodyPr wrap="none" lIns="107278" tIns="53639" rIns="107278" bIns="53639" rtlCol="0">
            <a:spAutoFit/>
          </a:bodyPr>
          <a:lstStyle/>
          <a:p>
            <a:r>
              <a:rPr lang="en-ZA" sz="1700" i="1" dirty="0"/>
              <a:t>Sources: Stats SA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872274"/>
            <a:ext cx="9291637" cy="53060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1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5" y="123827"/>
            <a:ext cx="9207442" cy="503192"/>
          </a:xfrm>
        </p:spPr>
        <p:txBody>
          <a:bodyPr wrap="square" lIns="0" tIns="0" rIns="0" bIns="0">
            <a:normAutofit fontScale="90000"/>
          </a:bodyPr>
          <a:lstStyle/>
          <a:p>
            <a:r>
              <a:rPr lang="en-ZA" dirty="0" smtClean="0">
                <a:solidFill>
                  <a:schemeClr val="accent1">
                    <a:lumMod val="90000"/>
                    <a:lumOff val="10000"/>
                  </a:schemeClr>
                </a:solidFill>
              </a:rPr>
              <a:t>Oil prices are also moving higher, aggravated by geopolitical concerns</a:t>
            </a:r>
            <a:endParaRPr lang="en-ZA" dirty="0">
              <a:solidFill>
                <a:schemeClr val="accent1">
                  <a:lumMod val="90000"/>
                  <a:lumOff val="10000"/>
                </a:schemeClr>
              </a:solidFill>
            </a:endParaRPr>
          </a:p>
        </p:txBody>
      </p:sp>
      <p:sp>
        <p:nvSpPr>
          <p:cNvPr id="5" name="TextBox 4"/>
          <p:cNvSpPr txBox="1"/>
          <p:nvPr/>
        </p:nvSpPr>
        <p:spPr>
          <a:xfrm>
            <a:off x="7231085" y="6178367"/>
            <a:ext cx="2641289" cy="369936"/>
          </a:xfrm>
          <a:prstGeom prst="rect">
            <a:avLst/>
          </a:prstGeom>
          <a:noFill/>
        </p:spPr>
        <p:txBody>
          <a:bodyPr wrap="none" lIns="107278" tIns="53639" rIns="107278" bIns="53639" rtlCol="0">
            <a:spAutoFit/>
          </a:bodyPr>
          <a:lstStyle/>
          <a:p>
            <a:r>
              <a:rPr lang="en-ZA" sz="1700" i="1" dirty="0"/>
              <a:t>Sources: Thompson Reuters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741146"/>
            <a:ext cx="9302750" cy="53124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7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889" y="87638"/>
            <a:ext cx="9117193" cy="622829"/>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1995"/>
              </a:lnSpc>
            </a:pPr>
            <a:r>
              <a:rPr lang="en-US" dirty="0"/>
              <a:t>The rand has come under </a:t>
            </a:r>
            <a:r>
              <a:rPr lang="en-US" dirty="0" smtClean="0"/>
              <a:t>significant pressure </a:t>
            </a:r>
            <a:r>
              <a:rPr lang="en-US" dirty="0"/>
              <a:t>since </a:t>
            </a:r>
            <a:r>
              <a:rPr lang="en-US" dirty="0" smtClean="0"/>
              <a:t>April, depreciating </a:t>
            </a:r>
          </a:p>
          <a:p>
            <a:pPr>
              <a:lnSpc>
                <a:spcPts val="1995"/>
              </a:lnSpc>
            </a:pPr>
            <a:r>
              <a:rPr lang="en-US" dirty="0" smtClean="0"/>
              <a:t>sharply in August and early September</a:t>
            </a:r>
            <a:endParaRPr lang="en-US" dirty="0"/>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sp>
        <p:nvSpPr>
          <p:cNvPr id="2" name="TextBox 1"/>
          <p:cNvSpPr txBox="1"/>
          <p:nvPr/>
        </p:nvSpPr>
        <p:spPr>
          <a:xfrm>
            <a:off x="7264997" y="6013261"/>
            <a:ext cx="2556331" cy="369936"/>
          </a:xfrm>
          <a:prstGeom prst="rect">
            <a:avLst/>
          </a:prstGeom>
          <a:noFill/>
        </p:spPr>
        <p:txBody>
          <a:bodyPr wrap="none" lIns="107278" tIns="53639" rIns="107278" bIns="53639" rtlCol="0">
            <a:spAutoFit/>
          </a:bodyPr>
          <a:lstStyle/>
          <a:p>
            <a:r>
              <a:rPr lang="en-ZA" sz="1700" i="1" dirty="0"/>
              <a:t>Source: Thompson Reuters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94" y="669192"/>
            <a:ext cx="9291637" cy="52563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0050" y="4206875"/>
            <a:ext cx="2374900" cy="118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7685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2376" y="718239"/>
            <a:ext cx="9640127" cy="5911162"/>
          </a:xfrm>
        </p:spPr>
        <p:txBody>
          <a:bodyPr/>
          <a:lstStyle/>
          <a:p>
            <a:pPr marL="67050" indent="0"/>
            <a:r>
              <a:rPr lang="en-ZA" sz="1800" b="1" dirty="0">
                <a:solidFill>
                  <a:schemeClr val="accent3">
                    <a:lumMod val="75000"/>
                  </a:schemeClr>
                </a:solidFill>
              </a:rPr>
              <a:t>A decline in general risk appetite </a:t>
            </a:r>
            <a:r>
              <a:rPr lang="en-ZA" sz="1800" b="1" dirty="0" smtClean="0">
                <a:solidFill>
                  <a:schemeClr val="accent3">
                    <a:lumMod val="75000"/>
                  </a:schemeClr>
                </a:solidFill>
              </a:rPr>
              <a:t>among global investors</a:t>
            </a:r>
            <a:r>
              <a:rPr lang="en-ZA" sz="1800" b="1" dirty="0">
                <a:solidFill>
                  <a:schemeClr val="accent3">
                    <a:lumMod val="75000"/>
                  </a:schemeClr>
                </a:solidFill>
              </a:rPr>
              <a:t>, triggered mainly by:</a:t>
            </a:r>
          </a:p>
          <a:p>
            <a:pPr marL="285750" indent="-285750" algn="just">
              <a:buFont typeface="Wingdings" panose="05000000000000000000" pitchFamily="2" charset="2"/>
              <a:buChar char="§"/>
            </a:pPr>
            <a:r>
              <a:rPr lang="en-ZA" sz="1600" b="1" dirty="0" smtClean="0"/>
              <a:t>The gradual rise </a:t>
            </a:r>
            <a:r>
              <a:rPr lang="en-ZA" sz="1600" b="1" dirty="0"/>
              <a:t>in US interest rates and the expectation of the normalisation of monetary policy in most advanced </a:t>
            </a:r>
            <a:r>
              <a:rPr lang="en-ZA" sz="1600" b="1" dirty="0" smtClean="0"/>
              <a:t>countries </a:t>
            </a:r>
            <a:r>
              <a:rPr lang="en-ZA" sz="1600" b="1" dirty="0"/>
              <a:t>have encouraged capital to move back to the US and other low-risk developed countries.  </a:t>
            </a:r>
            <a:endParaRPr lang="en-ZA" sz="1600" b="1" dirty="0" smtClean="0"/>
          </a:p>
        </p:txBody>
      </p:sp>
      <p:sp>
        <p:nvSpPr>
          <p:cNvPr id="3" name="Title 2"/>
          <p:cNvSpPr>
            <a:spLocks noGrp="1"/>
          </p:cNvSpPr>
          <p:nvPr>
            <p:ph type="title"/>
          </p:nvPr>
        </p:nvSpPr>
        <p:spPr/>
        <p:txBody>
          <a:bodyPr>
            <a:normAutofit/>
          </a:bodyPr>
          <a:lstStyle/>
          <a:p>
            <a:pPr lvl="1" algn="l" defTabSz="536392" rtl="0">
              <a:lnSpc>
                <a:spcPct val="80000"/>
              </a:lnSpc>
              <a:spcBef>
                <a:spcPct val="0"/>
              </a:spcBef>
            </a:pPr>
            <a:r>
              <a:rPr lang="en-ZA" sz="2200" b="1" kern="1200" dirty="0" smtClean="0">
                <a:solidFill>
                  <a:schemeClr val="accent1">
                    <a:lumMod val="90000"/>
                    <a:lumOff val="10000"/>
                  </a:schemeClr>
                </a:solidFill>
                <a:latin typeface="Arial" charset="0"/>
                <a:ea typeface="Arial" charset="0"/>
                <a:cs typeface="Arial" charset="0"/>
              </a:rPr>
              <a:t>Factors driving the rand weaker</a:t>
            </a:r>
            <a:endParaRPr lang="en-ZA" sz="2200" b="1" kern="1200" dirty="0">
              <a:solidFill>
                <a:schemeClr val="accent1">
                  <a:lumMod val="90000"/>
                  <a:lumOff val="10000"/>
                </a:schemeClr>
              </a:solidFill>
              <a:latin typeface="Arial" charset="0"/>
              <a:ea typeface="Arial" charset="0"/>
              <a:cs typeface="Arial" charset="0"/>
            </a:endParaRPr>
          </a:p>
        </p:txBody>
      </p:sp>
    </p:spTree>
    <p:extLst>
      <p:ext uri="{BB962C8B-B14F-4D97-AF65-F5344CB8AC3E}">
        <p14:creationId xmlns:p14="http://schemas.microsoft.com/office/powerpoint/2010/main" val="527525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533" y="87638"/>
            <a:ext cx="9397550" cy="622829"/>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1995"/>
              </a:lnSpc>
            </a:pPr>
            <a:r>
              <a:rPr lang="en-US" dirty="0" smtClean="0"/>
              <a:t>The root cause is a rise in general risk aversion among global investors </a:t>
            </a:r>
          </a:p>
          <a:p>
            <a:pPr>
              <a:lnSpc>
                <a:spcPts val="1995"/>
              </a:lnSpc>
            </a:pPr>
            <a:r>
              <a:rPr lang="en-US" dirty="0" smtClean="0"/>
              <a:t>brought about the gradual rise in US interest rates</a:t>
            </a:r>
            <a:endParaRPr lang="en-US" dirty="0"/>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sp>
        <p:nvSpPr>
          <p:cNvPr id="2" name="TextBox 1"/>
          <p:cNvSpPr txBox="1"/>
          <p:nvPr/>
        </p:nvSpPr>
        <p:spPr>
          <a:xfrm>
            <a:off x="7080129" y="6013261"/>
            <a:ext cx="2556331" cy="369936"/>
          </a:xfrm>
          <a:prstGeom prst="rect">
            <a:avLst/>
          </a:prstGeom>
          <a:noFill/>
        </p:spPr>
        <p:txBody>
          <a:bodyPr wrap="none" lIns="107278" tIns="53639" rIns="107278" bIns="53639" rtlCol="0">
            <a:spAutoFit/>
          </a:bodyPr>
          <a:lstStyle/>
          <a:p>
            <a:r>
              <a:rPr lang="en-ZA" sz="1700" i="1" dirty="0"/>
              <a:t>Source: Thompson Reuters</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882998"/>
            <a:ext cx="9291638" cy="51302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5310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2376" y="718239"/>
            <a:ext cx="9640127" cy="5911162"/>
          </a:xfrm>
        </p:spPr>
        <p:txBody>
          <a:bodyPr/>
          <a:lstStyle/>
          <a:p>
            <a:pPr marL="67050" indent="0"/>
            <a:r>
              <a:rPr lang="en-ZA" sz="1800" b="1" dirty="0">
                <a:solidFill>
                  <a:schemeClr val="accent3">
                    <a:lumMod val="75000"/>
                  </a:schemeClr>
                </a:solidFill>
              </a:rPr>
              <a:t>A decline in general risk appetite </a:t>
            </a:r>
            <a:r>
              <a:rPr lang="en-ZA" sz="1800" b="1" dirty="0" smtClean="0">
                <a:solidFill>
                  <a:schemeClr val="accent3">
                    <a:lumMod val="75000"/>
                  </a:schemeClr>
                </a:solidFill>
              </a:rPr>
              <a:t>among global investors</a:t>
            </a:r>
            <a:r>
              <a:rPr lang="en-ZA" sz="1800" b="1" dirty="0">
                <a:solidFill>
                  <a:schemeClr val="accent3">
                    <a:lumMod val="75000"/>
                  </a:schemeClr>
                </a:solidFill>
              </a:rPr>
              <a:t>, triggered mainly by:</a:t>
            </a:r>
          </a:p>
          <a:p>
            <a:pPr marL="285750" indent="-285750" algn="just">
              <a:buFont typeface="Wingdings" panose="05000000000000000000" pitchFamily="2" charset="2"/>
              <a:buChar char="§"/>
            </a:pPr>
            <a:r>
              <a:rPr lang="en-ZA" sz="1600" b="1" dirty="0" smtClean="0"/>
              <a:t>The gradual rise </a:t>
            </a:r>
            <a:r>
              <a:rPr lang="en-ZA" sz="1600" b="1" dirty="0"/>
              <a:t>in US interest rates and the expectation of the normalisation of monetary policy in most advanced </a:t>
            </a:r>
            <a:r>
              <a:rPr lang="en-ZA" sz="1600" b="1" dirty="0" smtClean="0"/>
              <a:t>countries </a:t>
            </a:r>
            <a:r>
              <a:rPr lang="en-ZA" sz="1600" b="1" dirty="0"/>
              <a:t>have encouraged capital to move back to the US and other low-risk developed countries.  </a:t>
            </a:r>
            <a:endParaRPr lang="en-ZA" sz="1600" b="1" dirty="0" smtClean="0"/>
          </a:p>
          <a:p>
            <a:pPr marL="285750" indent="-285750" algn="just">
              <a:buFont typeface="Wingdings" panose="05000000000000000000" pitchFamily="2" charset="2"/>
              <a:buChar char="§"/>
            </a:pPr>
            <a:r>
              <a:rPr lang="en-ZA" sz="1600" b="1" dirty="0" smtClean="0"/>
              <a:t>Higher US interest rates and the </a:t>
            </a:r>
            <a:r>
              <a:rPr lang="en-ZA" sz="1600" b="1" dirty="0"/>
              <a:t>systematic measures taken to wind down the Federal Reserve’s large balance sheet are </a:t>
            </a:r>
            <a:r>
              <a:rPr lang="en-ZA" sz="1600" b="1" dirty="0" smtClean="0"/>
              <a:t>supporting the US dollar</a:t>
            </a:r>
          </a:p>
        </p:txBody>
      </p:sp>
      <p:sp>
        <p:nvSpPr>
          <p:cNvPr id="3" name="Title 2"/>
          <p:cNvSpPr>
            <a:spLocks noGrp="1"/>
          </p:cNvSpPr>
          <p:nvPr>
            <p:ph type="title"/>
          </p:nvPr>
        </p:nvSpPr>
        <p:spPr/>
        <p:txBody>
          <a:bodyPr>
            <a:normAutofit/>
          </a:bodyPr>
          <a:lstStyle/>
          <a:p>
            <a:pPr lvl="1" algn="l" defTabSz="536392" rtl="0">
              <a:lnSpc>
                <a:spcPct val="80000"/>
              </a:lnSpc>
              <a:spcBef>
                <a:spcPct val="0"/>
              </a:spcBef>
            </a:pPr>
            <a:r>
              <a:rPr lang="en-ZA" sz="2200" b="1" kern="1200" dirty="0" smtClean="0">
                <a:solidFill>
                  <a:schemeClr val="accent1">
                    <a:lumMod val="90000"/>
                    <a:lumOff val="10000"/>
                  </a:schemeClr>
                </a:solidFill>
                <a:latin typeface="Arial" charset="0"/>
                <a:ea typeface="Arial" charset="0"/>
                <a:cs typeface="Arial" charset="0"/>
              </a:rPr>
              <a:t>Factors driving the rand weaker</a:t>
            </a:r>
            <a:endParaRPr lang="en-ZA" sz="2200" b="1" kern="1200" dirty="0">
              <a:solidFill>
                <a:schemeClr val="accent1">
                  <a:lumMod val="90000"/>
                  <a:lumOff val="10000"/>
                </a:schemeClr>
              </a:solidFill>
              <a:latin typeface="Arial" charset="0"/>
              <a:ea typeface="Arial" charset="0"/>
              <a:cs typeface="Arial" charset="0"/>
            </a:endParaRPr>
          </a:p>
        </p:txBody>
      </p:sp>
    </p:spTree>
    <p:extLst>
      <p:ext uri="{BB962C8B-B14F-4D97-AF65-F5344CB8AC3E}">
        <p14:creationId xmlns:p14="http://schemas.microsoft.com/office/powerpoint/2010/main" val="1592912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10533" y="87638"/>
            <a:ext cx="9397550" cy="622829"/>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1995"/>
              </a:lnSpc>
            </a:pPr>
            <a:r>
              <a:rPr lang="en-US" dirty="0" smtClean="0"/>
              <a:t>The rise in US interest rates &amp; the unwinding of US Fed’s balance sheet are</a:t>
            </a:r>
          </a:p>
          <a:p>
            <a:pPr>
              <a:lnSpc>
                <a:spcPts val="1995"/>
              </a:lnSpc>
            </a:pPr>
            <a:r>
              <a:rPr lang="en-US" dirty="0" smtClean="0"/>
              <a:t>also supporting the US dollar</a:t>
            </a:r>
            <a:endParaRPr lang="en-US" dirty="0"/>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sp>
        <p:nvSpPr>
          <p:cNvPr id="2" name="TextBox 1"/>
          <p:cNvSpPr txBox="1"/>
          <p:nvPr/>
        </p:nvSpPr>
        <p:spPr>
          <a:xfrm>
            <a:off x="7080129" y="6013261"/>
            <a:ext cx="2556331" cy="369936"/>
          </a:xfrm>
          <a:prstGeom prst="rect">
            <a:avLst/>
          </a:prstGeom>
          <a:noFill/>
        </p:spPr>
        <p:txBody>
          <a:bodyPr wrap="none" lIns="107278" tIns="53639" rIns="107278" bIns="53639" rtlCol="0">
            <a:spAutoFit/>
          </a:bodyPr>
          <a:lstStyle/>
          <a:p>
            <a:r>
              <a:rPr lang="en-ZA" sz="1700" i="1" dirty="0"/>
              <a:t>Source: Thompson Reuters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710" y="822954"/>
            <a:ext cx="9302750" cy="53752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8214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2376" y="718239"/>
            <a:ext cx="9640127" cy="5911162"/>
          </a:xfrm>
        </p:spPr>
        <p:txBody>
          <a:bodyPr/>
          <a:lstStyle/>
          <a:p>
            <a:pPr marL="67050" indent="0"/>
            <a:r>
              <a:rPr lang="en-ZA" sz="1800" b="1" dirty="0">
                <a:solidFill>
                  <a:schemeClr val="accent3">
                    <a:lumMod val="75000"/>
                  </a:schemeClr>
                </a:solidFill>
              </a:rPr>
              <a:t>A decline in general risk appetite </a:t>
            </a:r>
            <a:r>
              <a:rPr lang="en-ZA" sz="1800" b="1" dirty="0" smtClean="0">
                <a:solidFill>
                  <a:schemeClr val="accent3">
                    <a:lumMod val="75000"/>
                  </a:schemeClr>
                </a:solidFill>
              </a:rPr>
              <a:t>among global investors</a:t>
            </a:r>
            <a:r>
              <a:rPr lang="en-ZA" sz="1800" b="1" dirty="0">
                <a:solidFill>
                  <a:schemeClr val="accent3">
                    <a:lumMod val="75000"/>
                  </a:schemeClr>
                </a:solidFill>
              </a:rPr>
              <a:t>, triggered mainly by:</a:t>
            </a:r>
          </a:p>
          <a:p>
            <a:pPr marL="285750" indent="-285750" algn="just">
              <a:buFont typeface="Wingdings" panose="05000000000000000000" pitchFamily="2" charset="2"/>
              <a:buChar char="§"/>
            </a:pPr>
            <a:r>
              <a:rPr lang="en-ZA" sz="1600" b="1" dirty="0" smtClean="0"/>
              <a:t>The gradual rise </a:t>
            </a:r>
            <a:r>
              <a:rPr lang="en-ZA" sz="1600" b="1" dirty="0"/>
              <a:t>in US interest rates and the expectation of the normalisation of monetary policy in most advanced </a:t>
            </a:r>
            <a:r>
              <a:rPr lang="en-ZA" sz="1600" b="1" dirty="0" smtClean="0"/>
              <a:t>countries </a:t>
            </a:r>
            <a:r>
              <a:rPr lang="en-ZA" sz="1600" b="1" dirty="0"/>
              <a:t>have encouraged capital to move back to the US and other low-risk developed countries.  </a:t>
            </a:r>
            <a:endParaRPr lang="en-ZA" sz="1600" b="1" dirty="0" smtClean="0"/>
          </a:p>
          <a:p>
            <a:pPr marL="285750" indent="-285750" algn="just">
              <a:buFont typeface="Wingdings" panose="05000000000000000000" pitchFamily="2" charset="2"/>
              <a:buChar char="§"/>
            </a:pPr>
            <a:r>
              <a:rPr lang="en-ZA" sz="1600" b="1" dirty="0" smtClean="0"/>
              <a:t>Higher US interest rates and the </a:t>
            </a:r>
            <a:r>
              <a:rPr lang="en-ZA" sz="1600" b="1" dirty="0"/>
              <a:t>systematic measures taken to wind down the Federal Reserve’s large balance sheet are </a:t>
            </a:r>
            <a:r>
              <a:rPr lang="en-ZA" sz="1600" b="1" dirty="0" smtClean="0"/>
              <a:t>supporting the US dollar</a:t>
            </a:r>
          </a:p>
          <a:p>
            <a:pPr marL="285750" indent="-285750" algn="just">
              <a:buFont typeface="Wingdings" panose="05000000000000000000" pitchFamily="2" charset="2"/>
              <a:buChar char="§"/>
            </a:pPr>
            <a:r>
              <a:rPr lang="en-ZA" sz="1600" b="1" dirty="0" smtClean="0"/>
              <a:t>Rising US interest rates have also reduced the returns from the carry-trade (the margin made from borrowing in low interest rate/low risk currencies and investing in high interest rate/high risk currencies)</a:t>
            </a:r>
            <a:endParaRPr lang="en-ZA" sz="1600" b="1" dirty="0"/>
          </a:p>
          <a:p>
            <a:pPr marL="285750" indent="-285750" algn="just">
              <a:buFont typeface="Arial" panose="020B0604020202020204" pitchFamily="34" charset="0"/>
              <a:buChar char="•"/>
            </a:pPr>
            <a:r>
              <a:rPr lang="en-ZA" sz="1600" b="1" dirty="0" smtClean="0"/>
              <a:t>Small </a:t>
            </a:r>
            <a:r>
              <a:rPr lang="en-ZA" sz="1600" b="1" dirty="0"/>
              <a:t>and open developing countries are widely considered the most vulnerable to the escalating trade war between the US and China, the EU, Canada and Mexico. </a:t>
            </a:r>
            <a:endParaRPr lang="en-ZA" sz="1600" b="1" dirty="0" smtClean="0"/>
          </a:p>
        </p:txBody>
      </p:sp>
      <p:sp>
        <p:nvSpPr>
          <p:cNvPr id="3" name="Title 2"/>
          <p:cNvSpPr>
            <a:spLocks noGrp="1"/>
          </p:cNvSpPr>
          <p:nvPr>
            <p:ph type="title"/>
          </p:nvPr>
        </p:nvSpPr>
        <p:spPr/>
        <p:txBody>
          <a:bodyPr>
            <a:normAutofit/>
          </a:bodyPr>
          <a:lstStyle/>
          <a:p>
            <a:pPr lvl="1" algn="l" defTabSz="536392" rtl="0">
              <a:lnSpc>
                <a:spcPct val="80000"/>
              </a:lnSpc>
              <a:spcBef>
                <a:spcPct val="0"/>
              </a:spcBef>
            </a:pPr>
            <a:r>
              <a:rPr lang="en-ZA" sz="2200" b="1" kern="1200" dirty="0" smtClean="0">
                <a:solidFill>
                  <a:schemeClr val="accent1">
                    <a:lumMod val="90000"/>
                    <a:lumOff val="10000"/>
                  </a:schemeClr>
                </a:solidFill>
                <a:latin typeface="Arial" charset="0"/>
                <a:ea typeface="Arial" charset="0"/>
                <a:cs typeface="Arial" charset="0"/>
              </a:rPr>
              <a:t>Factors driving the rand weaker</a:t>
            </a:r>
            <a:endParaRPr lang="en-ZA" sz="2200" b="1" kern="1200" dirty="0">
              <a:solidFill>
                <a:schemeClr val="accent1">
                  <a:lumMod val="90000"/>
                  <a:lumOff val="10000"/>
                </a:schemeClr>
              </a:solidFill>
              <a:latin typeface="Arial" charset="0"/>
              <a:ea typeface="Arial" charset="0"/>
              <a:cs typeface="Arial" charset="0"/>
            </a:endParaRPr>
          </a:p>
        </p:txBody>
      </p:sp>
    </p:spTree>
    <p:extLst>
      <p:ext uri="{BB962C8B-B14F-4D97-AF65-F5344CB8AC3E}">
        <p14:creationId xmlns:p14="http://schemas.microsoft.com/office/powerpoint/2010/main" val="1138071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33688" y="1146414"/>
            <a:ext cx="4581214" cy="5228988"/>
          </a:xfrm>
        </p:spPr>
        <p:txBody>
          <a:bodyPr/>
          <a:lstStyle/>
          <a:p>
            <a:pPr marL="0" indent="0"/>
            <a:r>
              <a:rPr lang="en-ZA" sz="1700" b="1" dirty="0">
                <a:solidFill>
                  <a:srgbClr val="006341"/>
                </a:solidFill>
              </a:rPr>
              <a:t>The unfolding trade wars</a:t>
            </a:r>
            <a:r>
              <a:rPr lang="en-ZA" sz="1700" dirty="0">
                <a:solidFill>
                  <a:schemeClr val="accent1">
                    <a:lumMod val="75000"/>
                    <a:lumOff val="25000"/>
                  </a:schemeClr>
                </a:solidFill>
              </a:rPr>
              <a:t>:</a:t>
            </a:r>
          </a:p>
          <a:p>
            <a:pPr marL="285728" indent="-285728">
              <a:buFont typeface="Wingdings" panose="05000000000000000000" pitchFamily="2" charset="2"/>
              <a:buChar char="§"/>
            </a:pPr>
            <a:r>
              <a:rPr lang="en-ZA" sz="1500" b="1" dirty="0"/>
              <a:t>Trade wars driven by Trump’s ‘America first’ policy</a:t>
            </a:r>
          </a:p>
          <a:p>
            <a:pPr marL="285728" indent="-285728">
              <a:buFont typeface="Wingdings" panose="05000000000000000000" pitchFamily="2" charset="2"/>
              <a:buChar char="§"/>
            </a:pPr>
            <a:r>
              <a:rPr lang="en-ZA" sz="1500" b="1" dirty="0"/>
              <a:t>US imposed tariffs on $34bn of Chinese goods, with possibility that another $16bn of goods could be targeted for infringements of US intellectual </a:t>
            </a:r>
            <a:r>
              <a:rPr lang="en-ZA" sz="1500" b="1" dirty="0" smtClean="0"/>
              <a:t>property.</a:t>
            </a:r>
          </a:p>
          <a:p>
            <a:pPr marL="285728" indent="-285728">
              <a:buFont typeface="Wingdings" panose="05000000000000000000" pitchFamily="2" charset="2"/>
              <a:buChar char="§"/>
            </a:pPr>
            <a:r>
              <a:rPr lang="en-ZA" sz="1500" b="1" dirty="0" smtClean="0"/>
              <a:t>Trump is now considering a 25% tariff on $200bn worth of Chinese goods.</a:t>
            </a:r>
            <a:endParaRPr lang="en-ZA" sz="1500" b="1" dirty="0"/>
          </a:p>
          <a:p>
            <a:pPr marL="285728" indent="-285728">
              <a:buFont typeface="Wingdings" panose="05000000000000000000" pitchFamily="2" charset="2"/>
              <a:buChar char="§"/>
            </a:pPr>
            <a:r>
              <a:rPr lang="en-ZA" sz="1500" b="1" dirty="0"/>
              <a:t>China responded in kind, </a:t>
            </a:r>
            <a:r>
              <a:rPr lang="en-ZA" sz="1500" b="1" dirty="0" smtClean="0"/>
              <a:t>imposing </a:t>
            </a:r>
            <a:r>
              <a:rPr lang="en-ZA" sz="1500" b="1" dirty="0"/>
              <a:t>import tariffs on US exports of around $50bn, targeting agriculture, vehicles, aircraft and goods likely to hurt Trump’s support base</a:t>
            </a:r>
          </a:p>
          <a:p>
            <a:pPr marL="285728" indent="-285728">
              <a:buFont typeface="Wingdings" panose="05000000000000000000" pitchFamily="2" charset="2"/>
              <a:buChar char="§"/>
            </a:pPr>
            <a:r>
              <a:rPr lang="en-ZA" sz="1500" b="1" dirty="0"/>
              <a:t>US withdrew exemptions applying to steel &amp; aluminium tariffs on Canada, EU and UK.</a:t>
            </a:r>
          </a:p>
          <a:p>
            <a:pPr marL="285728" indent="-285728">
              <a:buFont typeface="Wingdings" panose="05000000000000000000" pitchFamily="2" charset="2"/>
              <a:buChar char="§"/>
            </a:pPr>
            <a:r>
              <a:rPr lang="en-ZA" sz="1500" b="1" dirty="0"/>
              <a:t>Canada retaliated with tariffs on selected US goods, while the EU </a:t>
            </a:r>
            <a:r>
              <a:rPr lang="en-ZA" sz="1500" b="1" dirty="0" smtClean="0"/>
              <a:t>recently released of US goods on which it will impose tariffs</a:t>
            </a:r>
            <a:endParaRPr lang="en-ZA" sz="1500" b="1" dirty="0"/>
          </a:p>
          <a:p>
            <a:pPr marL="0" indent="0"/>
            <a:r>
              <a:rPr lang="en-ZA" sz="1500" b="1" dirty="0">
                <a:solidFill>
                  <a:srgbClr val="C00000"/>
                </a:solidFill>
              </a:rPr>
              <a:t>Trade wars threaten to disrupt global supply chains, drive up production costs &amp; hurt company profits</a:t>
            </a:r>
          </a:p>
          <a:p>
            <a:pPr marL="0" indent="0"/>
            <a:endParaRPr lang="en-ZA" sz="2000" dirty="0"/>
          </a:p>
        </p:txBody>
      </p:sp>
      <p:sp>
        <p:nvSpPr>
          <p:cNvPr id="3" name="Text Placeholder 2"/>
          <p:cNvSpPr>
            <a:spLocks noGrp="1"/>
          </p:cNvSpPr>
          <p:nvPr>
            <p:ph type="body" sz="quarter" idx="14"/>
          </p:nvPr>
        </p:nvSpPr>
        <p:spPr/>
        <p:txBody>
          <a:bodyPr/>
          <a:lstStyle/>
          <a:p>
            <a:endParaRPr lang="en-ZA" dirty="0"/>
          </a:p>
        </p:txBody>
      </p:sp>
      <p:sp>
        <p:nvSpPr>
          <p:cNvPr id="4" name="Title 3"/>
          <p:cNvSpPr>
            <a:spLocks noGrp="1"/>
          </p:cNvSpPr>
          <p:nvPr>
            <p:ph type="title"/>
          </p:nvPr>
        </p:nvSpPr>
        <p:spPr/>
        <p:txBody>
          <a:bodyPr>
            <a:normAutofit fontScale="90000"/>
          </a:bodyPr>
          <a:lstStyle/>
          <a:p>
            <a:r>
              <a:rPr lang="en-ZA" dirty="0" smtClean="0"/>
              <a:t>Small and open developing countries also considered the most </a:t>
            </a:r>
            <a:br>
              <a:rPr lang="en-ZA" dirty="0" smtClean="0"/>
            </a:br>
            <a:r>
              <a:rPr lang="en-ZA" dirty="0" smtClean="0"/>
              <a:t>vulnerable to the escalating trade war</a:t>
            </a:r>
            <a:endParaRPr lang="en-Z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622" y="1233001"/>
            <a:ext cx="4027910" cy="200152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622" y="3378199"/>
            <a:ext cx="4027910" cy="2266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8952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2376" y="718239"/>
            <a:ext cx="9640127" cy="5911162"/>
          </a:xfrm>
        </p:spPr>
        <p:txBody>
          <a:bodyPr/>
          <a:lstStyle/>
          <a:p>
            <a:pPr marL="67050" indent="0"/>
            <a:r>
              <a:rPr lang="en-ZA" sz="1800" b="1" dirty="0">
                <a:solidFill>
                  <a:schemeClr val="accent3">
                    <a:lumMod val="75000"/>
                  </a:schemeClr>
                </a:solidFill>
              </a:rPr>
              <a:t>A decline in general risk appetite </a:t>
            </a:r>
            <a:r>
              <a:rPr lang="en-ZA" sz="1800" b="1" dirty="0" smtClean="0">
                <a:solidFill>
                  <a:schemeClr val="accent3">
                    <a:lumMod val="75000"/>
                  </a:schemeClr>
                </a:solidFill>
              </a:rPr>
              <a:t>among global investors</a:t>
            </a:r>
            <a:r>
              <a:rPr lang="en-ZA" sz="1800" b="1" dirty="0">
                <a:solidFill>
                  <a:schemeClr val="accent3">
                    <a:lumMod val="75000"/>
                  </a:schemeClr>
                </a:solidFill>
              </a:rPr>
              <a:t>, triggered mainly by:</a:t>
            </a:r>
          </a:p>
          <a:p>
            <a:pPr marL="285750" indent="-285750" algn="just">
              <a:buFont typeface="Wingdings" panose="05000000000000000000" pitchFamily="2" charset="2"/>
              <a:buChar char="§"/>
            </a:pPr>
            <a:r>
              <a:rPr lang="en-ZA" sz="1600" b="1" dirty="0" smtClean="0"/>
              <a:t>The gradual rise </a:t>
            </a:r>
            <a:r>
              <a:rPr lang="en-ZA" sz="1600" b="1" dirty="0"/>
              <a:t>in US interest rates and the expectation of the normalisation of monetary policy in most advanced </a:t>
            </a:r>
            <a:r>
              <a:rPr lang="en-ZA" sz="1600" b="1" dirty="0" smtClean="0"/>
              <a:t>countries </a:t>
            </a:r>
            <a:r>
              <a:rPr lang="en-ZA" sz="1600" b="1" dirty="0"/>
              <a:t>have encouraged capital to move back to the US and other low-risk developed countries.  </a:t>
            </a:r>
            <a:endParaRPr lang="en-ZA" sz="1600" b="1" dirty="0" smtClean="0"/>
          </a:p>
          <a:p>
            <a:pPr marL="285750" indent="-285750" algn="just">
              <a:buFont typeface="Wingdings" panose="05000000000000000000" pitchFamily="2" charset="2"/>
              <a:buChar char="§"/>
            </a:pPr>
            <a:r>
              <a:rPr lang="en-ZA" sz="1600" b="1" dirty="0" smtClean="0"/>
              <a:t>Higher US interest rates and the </a:t>
            </a:r>
            <a:r>
              <a:rPr lang="en-ZA" sz="1600" b="1" dirty="0"/>
              <a:t>systematic measures taken to wind down the Federal Reserve’s large balance sheet are </a:t>
            </a:r>
            <a:r>
              <a:rPr lang="en-ZA" sz="1600" b="1" dirty="0" smtClean="0"/>
              <a:t>supporting the US dollar</a:t>
            </a:r>
          </a:p>
          <a:p>
            <a:pPr marL="285750" indent="-285750" algn="just">
              <a:buFont typeface="Wingdings" panose="05000000000000000000" pitchFamily="2" charset="2"/>
              <a:buChar char="§"/>
            </a:pPr>
            <a:r>
              <a:rPr lang="en-ZA" sz="1600" b="1" dirty="0" smtClean="0"/>
              <a:t>Rising US interest rates have also reduced the returns from the carry-trade (the margin made from borrowing in low interest rate/low risk currencies and investing in high interest rate/high risk currencies)</a:t>
            </a:r>
            <a:endParaRPr lang="en-ZA" sz="1600" b="1" dirty="0"/>
          </a:p>
          <a:p>
            <a:pPr marL="285750" indent="-285750" algn="just">
              <a:buFont typeface="Arial" panose="020B0604020202020204" pitchFamily="34" charset="0"/>
              <a:buChar char="•"/>
            </a:pPr>
            <a:r>
              <a:rPr lang="en-ZA" sz="1600" b="1" dirty="0" smtClean="0"/>
              <a:t>Small </a:t>
            </a:r>
            <a:r>
              <a:rPr lang="en-ZA" sz="1600" b="1" dirty="0"/>
              <a:t>and open developing countries are widely considered the most vulnerable to the escalating trade war between the US and China, the EU, Canada and Mexico. </a:t>
            </a:r>
            <a:endParaRPr lang="en-ZA" sz="1600" b="1" dirty="0" smtClean="0"/>
          </a:p>
          <a:p>
            <a:pPr marL="285750" indent="-285750" algn="just">
              <a:buFont typeface="Arial" panose="020B0604020202020204" pitchFamily="34" charset="0"/>
              <a:buChar char="•"/>
            </a:pPr>
            <a:r>
              <a:rPr lang="en-ZA" sz="1600" b="1" dirty="0" smtClean="0"/>
              <a:t>Increased </a:t>
            </a:r>
            <a:r>
              <a:rPr lang="en-ZA" sz="1600" b="1" dirty="0"/>
              <a:t>global protectionism and attempts by China to reign in rapid credit growth have cast considerable doubt over China’s growth prospects.  Given that China is by far the largest consumer of commodities, slower growth in China will result in weaker demand for and prices of commodities, </a:t>
            </a:r>
            <a:r>
              <a:rPr lang="en-ZA" sz="1600" b="1" dirty="0" smtClean="0"/>
              <a:t>hurting exports and growth prospects in </a:t>
            </a:r>
            <a:r>
              <a:rPr lang="en-ZA" sz="1600" b="1" dirty="0"/>
              <a:t>commodity-producing and exporting countries like Russia, Brazil, Colombia, Chile and South </a:t>
            </a:r>
            <a:r>
              <a:rPr lang="en-ZA" sz="1600" b="1" dirty="0" smtClean="0"/>
              <a:t>Africa</a:t>
            </a:r>
          </a:p>
        </p:txBody>
      </p:sp>
      <p:sp>
        <p:nvSpPr>
          <p:cNvPr id="3" name="Title 2"/>
          <p:cNvSpPr>
            <a:spLocks noGrp="1"/>
          </p:cNvSpPr>
          <p:nvPr>
            <p:ph type="title"/>
          </p:nvPr>
        </p:nvSpPr>
        <p:spPr/>
        <p:txBody>
          <a:bodyPr>
            <a:normAutofit/>
          </a:bodyPr>
          <a:lstStyle/>
          <a:p>
            <a:pPr lvl="1" algn="l" defTabSz="536392" rtl="0">
              <a:lnSpc>
                <a:spcPct val="80000"/>
              </a:lnSpc>
              <a:spcBef>
                <a:spcPct val="0"/>
              </a:spcBef>
            </a:pPr>
            <a:r>
              <a:rPr lang="en-ZA" sz="2200" b="1" kern="1200" dirty="0" smtClean="0">
                <a:solidFill>
                  <a:schemeClr val="accent1">
                    <a:lumMod val="90000"/>
                    <a:lumOff val="10000"/>
                  </a:schemeClr>
                </a:solidFill>
                <a:latin typeface="Arial" charset="0"/>
                <a:ea typeface="Arial" charset="0"/>
                <a:cs typeface="Arial" charset="0"/>
              </a:rPr>
              <a:t>Factors driving the rand weaker</a:t>
            </a:r>
            <a:endParaRPr lang="en-ZA" sz="2200" b="1" kern="1200" dirty="0">
              <a:solidFill>
                <a:schemeClr val="accent1">
                  <a:lumMod val="90000"/>
                  <a:lumOff val="10000"/>
                </a:schemeClr>
              </a:solidFill>
              <a:latin typeface="Arial" charset="0"/>
              <a:ea typeface="Arial" charset="0"/>
              <a:cs typeface="Arial" charset="0"/>
            </a:endParaRPr>
          </a:p>
        </p:txBody>
      </p:sp>
    </p:spTree>
    <p:extLst>
      <p:ext uri="{BB962C8B-B14F-4D97-AF65-F5344CB8AC3E}">
        <p14:creationId xmlns:p14="http://schemas.microsoft.com/office/powerpoint/2010/main" val="3350399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00" y="127000"/>
            <a:ext cx="9302751" cy="593389"/>
          </a:xfrm>
        </p:spPr>
        <p:txBody>
          <a:bodyPr vert="horz" wrap="square" lIns="0" tIns="0" rIns="0" bIns="0" rtlCol="0" anchor="b">
            <a:normAutofit/>
          </a:bodyPr>
          <a:lstStyle/>
          <a:p>
            <a:r>
              <a:rPr lang="en-ZA" dirty="0" smtClean="0">
                <a:solidFill>
                  <a:schemeClr val="accent1">
                    <a:lumMod val="90000"/>
                    <a:lumOff val="10000"/>
                  </a:schemeClr>
                </a:solidFill>
              </a:rPr>
              <a:t>Economic conditions deteriorated in H1 2018</a:t>
            </a:r>
            <a:br>
              <a:rPr lang="en-ZA" dirty="0" smtClean="0">
                <a:solidFill>
                  <a:schemeClr val="accent1">
                    <a:lumMod val="90000"/>
                    <a:lumOff val="10000"/>
                  </a:schemeClr>
                </a:solidFill>
              </a:rPr>
            </a:br>
            <a:r>
              <a:rPr lang="en-ZA" dirty="0" smtClean="0">
                <a:solidFill>
                  <a:schemeClr val="accent1">
                    <a:lumMod val="90000"/>
                    <a:lumOff val="10000"/>
                  </a:schemeClr>
                </a:solidFill>
              </a:rPr>
              <a:t>The economy was stuck in recession </a:t>
            </a:r>
            <a:endParaRPr lang="en-ZA" sz="2000" dirty="0">
              <a:solidFill>
                <a:schemeClr val="accent1">
                  <a:lumMod val="90000"/>
                  <a:lumOff val="1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00" y="720389"/>
            <a:ext cx="9291637" cy="5257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99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45775" y="87638"/>
            <a:ext cx="9362308" cy="622829"/>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1995"/>
              </a:lnSpc>
            </a:pPr>
            <a:r>
              <a:rPr lang="en-US" dirty="0" smtClean="0"/>
              <a:t>Global commodity prices are under renewed pressure on concerns over </a:t>
            </a:r>
          </a:p>
          <a:p>
            <a:pPr>
              <a:lnSpc>
                <a:spcPts val="1995"/>
              </a:lnSpc>
            </a:pPr>
            <a:r>
              <a:rPr lang="en-US" dirty="0" smtClean="0"/>
              <a:t>China’s growth prospects and excess capacity in some commodities</a:t>
            </a:r>
            <a:endParaRPr lang="en-US" dirty="0"/>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sp>
        <p:nvSpPr>
          <p:cNvPr id="2" name="TextBox 1"/>
          <p:cNvSpPr txBox="1"/>
          <p:nvPr/>
        </p:nvSpPr>
        <p:spPr>
          <a:xfrm>
            <a:off x="7045694" y="6103211"/>
            <a:ext cx="2695073" cy="369936"/>
          </a:xfrm>
          <a:prstGeom prst="rect">
            <a:avLst/>
          </a:prstGeom>
          <a:noFill/>
        </p:spPr>
        <p:txBody>
          <a:bodyPr wrap="square" lIns="107278" tIns="53639" rIns="107278" bIns="53639" rtlCol="0">
            <a:spAutoFit/>
          </a:bodyPr>
          <a:lstStyle/>
          <a:p>
            <a:r>
              <a:rPr lang="en-ZA" sz="1700" i="1" dirty="0"/>
              <a:t>Source: Economist $ Indices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56" y="891251"/>
            <a:ext cx="8848325" cy="5396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7146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889" y="87638"/>
            <a:ext cx="9117193" cy="622829"/>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1995"/>
              </a:lnSpc>
            </a:pPr>
            <a:r>
              <a:rPr lang="en-US" dirty="0" smtClean="0"/>
              <a:t>The prices of some of SA’s major exports are looking particularly grim</a:t>
            </a:r>
            <a:endParaRPr lang="en-US" dirty="0"/>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sp>
        <p:nvSpPr>
          <p:cNvPr id="2" name="TextBox 1"/>
          <p:cNvSpPr txBox="1"/>
          <p:nvPr/>
        </p:nvSpPr>
        <p:spPr>
          <a:xfrm>
            <a:off x="7045694" y="6103211"/>
            <a:ext cx="2695073" cy="369936"/>
          </a:xfrm>
          <a:prstGeom prst="rect">
            <a:avLst/>
          </a:prstGeom>
          <a:noFill/>
        </p:spPr>
        <p:txBody>
          <a:bodyPr wrap="square" lIns="107278" tIns="53639" rIns="107278" bIns="53639" rtlCol="0">
            <a:spAutoFit/>
          </a:bodyPr>
          <a:lstStyle/>
          <a:p>
            <a:r>
              <a:rPr lang="en-ZA" sz="1700" i="1" dirty="0"/>
              <a:t>Source: </a:t>
            </a:r>
            <a:r>
              <a:rPr lang="en-ZA" sz="1700" i="1" dirty="0" smtClean="0"/>
              <a:t>Thompson Reuters</a:t>
            </a:r>
            <a:endParaRPr lang="en-ZA" sz="1700" i="1"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89" y="863599"/>
            <a:ext cx="9302750" cy="52443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6496" y="1628775"/>
            <a:ext cx="2825750" cy="1365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9065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2376" y="718239"/>
            <a:ext cx="9640127" cy="5911162"/>
          </a:xfrm>
        </p:spPr>
        <p:txBody>
          <a:bodyPr/>
          <a:lstStyle/>
          <a:p>
            <a:pPr marL="67050" indent="0"/>
            <a:r>
              <a:rPr lang="en-ZA" sz="1800" b="1" dirty="0">
                <a:solidFill>
                  <a:schemeClr val="accent3">
                    <a:lumMod val="75000"/>
                  </a:schemeClr>
                </a:solidFill>
              </a:rPr>
              <a:t>A decline in general risk appetite </a:t>
            </a:r>
            <a:r>
              <a:rPr lang="en-ZA" sz="1800" b="1" dirty="0" smtClean="0">
                <a:solidFill>
                  <a:schemeClr val="accent3">
                    <a:lumMod val="75000"/>
                  </a:schemeClr>
                </a:solidFill>
              </a:rPr>
              <a:t>among global investors</a:t>
            </a:r>
            <a:r>
              <a:rPr lang="en-ZA" sz="1800" b="1" dirty="0">
                <a:solidFill>
                  <a:schemeClr val="accent3">
                    <a:lumMod val="75000"/>
                  </a:schemeClr>
                </a:solidFill>
              </a:rPr>
              <a:t>, triggered mainly by:</a:t>
            </a:r>
          </a:p>
          <a:p>
            <a:pPr marL="285750" indent="-285750" algn="just">
              <a:buFont typeface="Wingdings" panose="05000000000000000000" pitchFamily="2" charset="2"/>
              <a:buChar char="§"/>
            </a:pPr>
            <a:r>
              <a:rPr lang="en-ZA" sz="1600" b="1" dirty="0" smtClean="0"/>
              <a:t>The gradual rise </a:t>
            </a:r>
            <a:r>
              <a:rPr lang="en-ZA" sz="1600" b="1" dirty="0"/>
              <a:t>in US interest rates and the expectation of the normalisation of monetary policy in most advanced </a:t>
            </a:r>
            <a:r>
              <a:rPr lang="en-ZA" sz="1600" b="1" dirty="0" smtClean="0"/>
              <a:t>countries </a:t>
            </a:r>
            <a:r>
              <a:rPr lang="en-ZA" sz="1600" b="1" dirty="0"/>
              <a:t>have encouraged capital to move back to the US and other low-risk developed countries.  </a:t>
            </a:r>
            <a:endParaRPr lang="en-ZA" sz="1600" b="1" dirty="0" smtClean="0"/>
          </a:p>
          <a:p>
            <a:pPr marL="285750" indent="-285750" algn="just">
              <a:buFont typeface="Wingdings" panose="05000000000000000000" pitchFamily="2" charset="2"/>
              <a:buChar char="§"/>
            </a:pPr>
            <a:r>
              <a:rPr lang="en-ZA" sz="1600" b="1" dirty="0" smtClean="0"/>
              <a:t>Higher US interest rates and the </a:t>
            </a:r>
            <a:r>
              <a:rPr lang="en-ZA" sz="1600" b="1" dirty="0"/>
              <a:t>systematic measures taken to wind down the Federal Reserve’s large balance sheet are </a:t>
            </a:r>
            <a:r>
              <a:rPr lang="en-ZA" sz="1600" b="1" dirty="0" smtClean="0"/>
              <a:t>supporting the US dollar</a:t>
            </a:r>
          </a:p>
          <a:p>
            <a:pPr marL="285750" indent="-285750" algn="just">
              <a:buFont typeface="Wingdings" panose="05000000000000000000" pitchFamily="2" charset="2"/>
              <a:buChar char="§"/>
            </a:pPr>
            <a:r>
              <a:rPr lang="en-ZA" sz="1600" b="1" dirty="0" smtClean="0"/>
              <a:t>Rising US interest rates have also reduced the returns from the carry-trade (the margin made from borrowing in low interest rate/low risk currencies and investing in high interest rate/high risk currencies)</a:t>
            </a:r>
            <a:endParaRPr lang="en-ZA" sz="1600" b="1" dirty="0"/>
          </a:p>
          <a:p>
            <a:pPr marL="285750" indent="-285750" algn="just">
              <a:buFont typeface="Arial" panose="020B0604020202020204" pitchFamily="34" charset="0"/>
              <a:buChar char="•"/>
            </a:pPr>
            <a:r>
              <a:rPr lang="en-ZA" sz="1600" b="1" dirty="0" smtClean="0"/>
              <a:t>Small </a:t>
            </a:r>
            <a:r>
              <a:rPr lang="en-ZA" sz="1600" b="1" dirty="0"/>
              <a:t>and open developing countries are widely considered the most vulnerable to the escalating trade war between the US and China, the EU, Canada and Mexico. </a:t>
            </a:r>
            <a:endParaRPr lang="en-ZA" sz="1600" b="1" dirty="0" smtClean="0"/>
          </a:p>
          <a:p>
            <a:pPr marL="285750" indent="-285750" algn="just">
              <a:buFont typeface="Arial" panose="020B0604020202020204" pitchFamily="34" charset="0"/>
              <a:buChar char="•"/>
            </a:pPr>
            <a:r>
              <a:rPr lang="en-ZA" sz="1600" b="1" dirty="0" smtClean="0"/>
              <a:t>Increased </a:t>
            </a:r>
            <a:r>
              <a:rPr lang="en-ZA" sz="1600" b="1" dirty="0"/>
              <a:t>global protectionism and attempts by China to reign in rapid credit growth have cast considerable doubt over China’s growth prospects.  Given that China is by far the largest consumer of commodities, slower growth in China will result in weaker demand for and prices of commodities, </a:t>
            </a:r>
            <a:r>
              <a:rPr lang="en-ZA" sz="1600" b="1" dirty="0" smtClean="0"/>
              <a:t>hurting exports and growth prospects in </a:t>
            </a:r>
            <a:r>
              <a:rPr lang="en-ZA" sz="1600" b="1" dirty="0"/>
              <a:t>commodity-producing and exporting countries like Russia, Brazil, Colombia, Chile and South </a:t>
            </a:r>
            <a:r>
              <a:rPr lang="en-ZA" sz="1600" b="1" dirty="0" smtClean="0"/>
              <a:t>Africa</a:t>
            </a:r>
          </a:p>
          <a:p>
            <a:pPr marL="67050" indent="0"/>
            <a:r>
              <a:rPr lang="en-ZA" sz="1800" b="1" dirty="0" smtClean="0">
                <a:solidFill>
                  <a:schemeClr val="accent3">
                    <a:lumMod val="75000"/>
                  </a:schemeClr>
                </a:solidFill>
              </a:rPr>
              <a:t>Growing risk aversion towards specific emerging and developing economies</a:t>
            </a:r>
            <a:endParaRPr lang="en-ZA" sz="1800" b="1" dirty="0">
              <a:solidFill>
                <a:schemeClr val="accent3">
                  <a:lumMod val="75000"/>
                </a:schemeClr>
              </a:solidFill>
            </a:endParaRPr>
          </a:p>
          <a:p>
            <a:pPr marL="285750" indent="-285750" algn="just">
              <a:buFont typeface="Arial" panose="020B0604020202020204" pitchFamily="34" charset="0"/>
              <a:buChar char="•"/>
            </a:pPr>
            <a:r>
              <a:rPr lang="en-ZA" sz="1600" b="1" dirty="0" smtClean="0"/>
              <a:t>Some emerging markets are also considered far more vulnerable than others to the reversal in global capital flows.  These include those countries that are highly dependent on foreign funding as reflected by the presence of twin fiscal and current account deficits, low levels of foreign currency reserves, weak policy credibility fuelled by political turmoil, corruption and cronyism as well as those countries with considerable structural constraints to faster economic growth.</a:t>
            </a:r>
            <a:endParaRPr lang="en-ZA" sz="1500" b="1" dirty="0"/>
          </a:p>
        </p:txBody>
      </p:sp>
      <p:sp>
        <p:nvSpPr>
          <p:cNvPr id="3" name="Title 2"/>
          <p:cNvSpPr>
            <a:spLocks noGrp="1"/>
          </p:cNvSpPr>
          <p:nvPr>
            <p:ph type="title"/>
          </p:nvPr>
        </p:nvSpPr>
        <p:spPr/>
        <p:txBody>
          <a:bodyPr>
            <a:normAutofit/>
          </a:bodyPr>
          <a:lstStyle/>
          <a:p>
            <a:pPr lvl="1" algn="l" defTabSz="536392" rtl="0">
              <a:lnSpc>
                <a:spcPct val="80000"/>
              </a:lnSpc>
              <a:spcBef>
                <a:spcPct val="0"/>
              </a:spcBef>
            </a:pPr>
            <a:r>
              <a:rPr lang="en-ZA" sz="2200" b="1" kern="1200" dirty="0" smtClean="0">
                <a:solidFill>
                  <a:schemeClr val="accent1">
                    <a:lumMod val="90000"/>
                    <a:lumOff val="10000"/>
                  </a:schemeClr>
                </a:solidFill>
                <a:latin typeface="Arial" charset="0"/>
                <a:ea typeface="Arial" charset="0"/>
                <a:cs typeface="Arial" charset="0"/>
              </a:rPr>
              <a:t>Factors driving the rand weaker</a:t>
            </a:r>
            <a:endParaRPr lang="en-ZA" sz="2200" b="1" kern="1200" dirty="0">
              <a:solidFill>
                <a:schemeClr val="accent1">
                  <a:lumMod val="90000"/>
                  <a:lumOff val="10000"/>
                </a:schemeClr>
              </a:solidFill>
              <a:latin typeface="Arial" charset="0"/>
              <a:ea typeface="Arial" charset="0"/>
              <a:cs typeface="Arial" charset="0"/>
            </a:endParaRPr>
          </a:p>
        </p:txBody>
      </p:sp>
    </p:spTree>
    <p:extLst>
      <p:ext uri="{BB962C8B-B14F-4D97-AF65-F5344CB8AC3E}">
        <p14:creationId xmlns:p14="http://schemas.microsoft.com/office/powerpoint/2010/main" val="22568791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583" y="906376"/>
            <a:ext cx="9291637" cy="53906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rot="18920260">
            <a:off x="8315074" y="3440711"/>
            <a:ext cx="652775" cy="1207036"/>
          </a:xfrm>
          <a:prstGeom prst="ellipse">
            <a:avLst/>
          </a:prstGeom>
          <a:noFill/>
          <a:ln w="28575">
            <a:solidFill>
              <a:schemeClr val="tx1">
                <a:lumMod val="75000"/>
              </a:schemeClr>
            </a:solidFill>
            <a:prstDash val="solid"/>
          </a:ln>
        </p:spPr>
        <p:style>
          <a:lnRef idx="2">
            <a:schemeClr val="accent6"/>
          </a:lnRef>
          <a:fillRef idx="1">
            <a:schemeClr val="lt1"/>
          </a:fillRef>
          <a:effectRef idx="0">
            <a:schemeClr val="accent6"/>
          </a:effectRef>
          <a:fontRef idx="minor">
            <a:schemeClr val="dk1"/>
          </a:fontRef>
        </p:style>
        <p:txBody>
          <a:bodyPr rtlCol="0" anchor="ctr"/>
          <a:lstStyle/>
          <a:p>
            <a:pPr algn="ctr"/>
            <a:endParaRPr lang="en-ZA"/>
          </a:p>
        </p:txBody>
      </p:sp>
      <p:sp>
        <p:nvSpPr>
          <p:cNvPr id="2" name="Title 1"/>
          <p:cNvSpPr>
            <a:spLocks noGrp="1"/>
          </p:cNvSpPr>
          <p:nvPr>
            <p:ph type="title"/>
          </p:nvPr>
        </p:nvSpPr>
        <p:spPr>
          <a:xfrm>
            <a:off x="232205" y="123827"/>
            <a:ext cx="9207442" cy="503192"/>
          </a:xfrm>
        </p:spPr>
        <p:txBody>
          <a:bodyPr wrap="square" lIns="0" tIns="0" rIns="0" bIns="0">
            <a:normAutofit fontScale="90000"/>
          </a:bodyPr>
          <a:lstStyle/>
          <a:p>
            <a:r>
              <a:rPr lang="en-ZA" dirty="0" smtClean="0">
                <a:solidFill>
                  <a:schemeClr val="accent1">
                    <a:lumMod val="90000"/>
                    <a:lumOff val="10000"/>
                  </a:schemeClr>
                </a:solidFill>
              </a:rPr>
              <a:t>All these factors combined have undermined global risk appetite for emerging market assets in general</a:t>
            </a:r>
            <a:endParaRPr lang="en-ZA" dirty="0">
              <a:solidFill>
                <a:schemeClr val="accent1">
                  <a:lumMod val="90000"/>
                  <a:lumOff val="10000"/>
                </a:schemeClr>
              </a:solidFill>
            </a:endParaRPr>
          </a:p>
        </p:txBody>
      </p:sp>
      <p:sp>
        <p:nvSpPr>
          <p:cNvPr id="5" name="TextBox 4"/>
          <p:cNvSpPr txBox="1"/>
          <p:nvPr/>
        </p:nvSpPr>
        <p:spPr>
          <a:xfrm>
            <a:off x="8148325" y="6112041"/>
            <a:ext cx="1524895" cy="369936"/>
          </a:xfrm>
          <a:prstGeom prst="rect">
            <a:avLst/>
          </a:prstGeom>
          <a:noFill/>
        </p:spPr>
        <p:txBody>
          <a:bodyPr wrap="none" lIns="107278" tIns="53639" rIns="107278" bIns="53639" rtlCol="0">
            <a:spAutoFit/>
          </a:bodyPr>
          <a:lstStyle/>
          <a:p>
            <a:r>
              <a:rPr lang="en-ZA" sz="1700" i="1" dirty="0"/>
              <a:t>Sources: NGEU</a:t>
            </a:r>
          </a:p>
        </p:txBody>
      </p:sp>
    </p:spTree>
    <p:extLst>
      <p:ext uri="{BB962C8B-B14F-4D97-AF65-F5344CB8AC3E}">
        <p14:creationId xmlns:p14="http://schemas.microsoft.com/office/powerpoint/2010/main" val="137562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889" y="87638"/>
            <a:ext cx="9117193" cy="622829"/>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1995"/>
              </a:lnSpc>
            </a:pPr>
            <a:r>
              <a:rPr lang="en-US" dirty="0" smtClean="0"/>
              <a:t>Most emerging </a:t>
            </a:r>
            <a:r>
              <a:rPr lang="en-US" dirty="0"/>
              <a:t>market </a:t>
            </a:r>
            <a:r>
              <a:rPr lang="en-US" dirty="0" smtClean="0"/>
              <a:t>currencies have been under pressure, but some </a:t>
            </a:r>
          </a:p>
          <a:p>
            <a:pPr>
              <a:lnSpc>
                <a:spcPts val="1995"/>
              </a:lnSpc>
            </a:pPr>
            <a:r>
              <a:rPr lang="en-US" dirty="0" smtClean="0"/>
              <a:t>countries have been hurt far more than others</a:t>
            </a:r>
            <a:endParaRPr lang="en-US" dirty="0"/>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sp>
        <p:nvSpPr>
          <p:cNvPr id="2" name="TextBox 1"/>
          <p:cNvSpPr txBox="1"/>
          <p:nvPr/>
        </p:nvSpPr>
        <p:spPr>
          <a:xfrm>
            <a:off x="7180499" y="6080639"/>
            <a:ext cx="2556331" cy="369936"/>
          </a:xfrm>
          <a:prstGeom prst="rect">
            <a:avLst/>
          </a:prstGeom>
          <a:noFill/>
        </p:spPr>
        <p:txBody>
          <a:bodyPr wrap="none" lIns="107278" tIns="53639" rIns="107278" bIns="53639" rtlCol="0">
            <a:spAutoFit/>
          </a:bodyPr>
          <a:lstStyle/>
          <a:p>
            <a:r>
              <a:rPr lang="en-ZA" sz="1700" i="1" dirty="0"/>
              <a:t>Source: Thompson Reuters</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67" y="847023"/>
            <a:ext cx="8662736" cy="52336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965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86" y="99996"/>
            <a:ext cx="9302751" cy="593389"/>
          </a:xfrm>
        </p:spPr>
        <p:txBody>
          <a:bodyPr vert="horz" wrap="square" lIns="0" tIns="0" rIns="0" bIns="0" rtlCol="0" anchor="b">
            <a:normAutofit/>
          </a:bodyPr>
          <a:lstStyle/>
          <a:p>
            <a:r>
              <a:rPr lang="en-ZA" dirty="0" smtClean="0">
                <a:solidFill>
                  <a:schemeClr val="accent1">
                    <a:lumMod val="90000"/>
                    <a:lumOff val="10000"/>
                  </a:schemeClr>
                </a:solidFill>
              </a:rPr>
              <a:t>The heaviest selling was directed at countries with large twin current account deficits and fiscal deficits</a:t>
            </a:r>
            <a:endParaRPr lang="en-ZA" sz="2000" dirty="0">
              <a:solidFill>
                <a:schemeClr val="accent1">
                  <a:lumMod val="90000"/>
                  <a:lumOff val="10000"/>
                </a:schemeClr>
              </a:solidFill>
            </a:endParaRPr>
          </a:p>
        </p:txBody>
      </p:sp>
      <p:sp>
        <p:nvSpPr>
          <p:cNvPr id="4" name="TextBox 3"/>
          <p:cNvSpPr txBox="1"/>
          <p:nvPr/>
        </p:nvSpPr>
        <p:spPr>
          <a:xfrm>
            <a:off x="7222206" y="6105555"/>
            <a:ext cx="2271648" cy="338554"/>
          </a:xfrm>
          <a:prstGeom prst="rect">
            <a:avLst/>
          </a:prstGeom>
          <a:noFill/>
        </p:spPr>
        <p:txBody>
          <a:bodyPr wrap="none" rtlCol="0">
            <a:spAutoFit/>
          </a:bodyPr>
          <a:lstStyle/>
          <a:p>
            <a:r>
              <a:rPr lang="en-ZA" sz="1600" i="1" dirty="0" smtClean="0">
                <a:latin typeface="Arial" panose="020B0604020202020204" pitchFamily="34" charset="0"/>
                <a:cs typeface="Arial" panose="020B0604020202020204" pitchFamily="34" charset="0"/>
              </a:rPr>
              <a:t>Source: IMF April 2018</a:t>
            </a:r>
            <a:endParaRPr lang="en-ZA" sz="1600" i="1"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0" y="1238310"/>
            <a:ext cx="4846736" cy="4930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1139855"/>
            <a:ext cx="4584700" cy="502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827733"/>
            <a:ext cx="43561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ZA" sz="1800" b="1" dirty="0" smtClean="0"/>
              <a:t>Current account deficit</a:t>
            </a:r>
            <a:endParaRPr lang="en-ZA" sz="1800" b="1" dirty="0"/>
          </a:p>
        </p:txBody>
      </p:sp>
      <p:sp>
        <p:nvSpPr>
          <p:cNvPr id="9" name="TextBox 8"/>
          <p:cNvSpPr txBox="1"/>
          <p:nvPr/>
        </p:nvSpPr>
        <p:spPr>
          <a:xfrm>
            <a:off x="4855987" y="815489"/>
            <a:ext cx="4732437"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ZA" sz="1800" b="1" dirty="0" smtClean="0"/>
              <a:t>Fiscal deficits</a:t>
            </a:r>
            <a:endParaRPr lang="en-ZA" sz="1800" b="1" dirty="0"/>
          </a:p>
        </p:txBody>
      </p:sp>
    </p:spTree>
    <p:extLst>
      <p:ext uri="{BB962C8B-B14F-4D97-AF65-F5344CB8AC3E}">
        <p14:creationId xmlns:p14="http://schemas.microsoft.com/office/powerpoint/2010/main" val="290995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86" y="99996"/>
            <a:ext cx="9302751" cy="593389"/>
          </a:xfrm>
        </p:spPr>
        <p:txBody>
          <a:bodyPr vert="horz" wrap="square" lIns="0" tIns="0" rIns="0" bIns="0" rtlCol="0" anchor="b">
            <a:normAutofit/>
          </a:bodyPr>
          <a:lstStyle/>
          <a:p>
            <a:r>
              <a:rPr lang="en-ZA" dirty="0" smtClean="0">
                <a:solidFill>
                  <a:schemeClr val="accent1">
                    <a:lumMod val="90000"/>
                    <a:lumOff val="10000"/>
                  </a:schemeClr>
                </a:solidFill>
              </a:rPr>
              <a:t>The hardest hit were those with large foreign debt burdens (especially short-term $ debt) with limited foreign exchange earnings </a:t>
            </a:r>
            <a:endParaRPr lang="en-ZA" sz="2000" dirty="0">
              <a:solidFill>
                <a:schemeClr val="accent1">
                  <a:lumMod val="90000"/>
                  <a:lumOff val="10000"/>
                </a:schemeClr>
              </a:solidFill>
            </a:endParaRPr>
          </a:p>
        </p:txBody>
      </p:sp>
      <p:sp>
        <p:nvSpPr>
          <p:cNvPr id="4" name="TextBox 3"/>
          <p:cNvSpPr txBox="1"/>
          <p:nvPr/>
        </p:nvSpPr>
        <p:spPr>
          <a:xfrm>
            <a:off x="7222206" y="6105555"/>
            <a:ext cx="2202847" cy="338554"/>
          </a:xfrm>
          <a:prstGeom prst="rect">
            <a:avLst/>
          </a:prstGeom>
          <a:noFill/>
        </p:spPr>
        <p:txBody>
          <a:bodyPr wrap="none" rtlCol="0">
            <a:spAutoFit/>
          </a:bodyPr>
          <a:lstStyle/>
          <a:p>
            <a:r>
              <a:rPr lang="en-ZA" sz="1600" i="1" dirty="0" smtClean="0">
                <a:latin typeface="Arial" panose="020B0604020202020204" pitchFamily="34" charset="0"/>
                <a:cs typeface="Arial" panose="020B0604020202020204" pitchFamily="34" charset="0"/>
              </a:rPr>
              <a:t>Source: Global Insight</a:t>
            </a:r>
            <a:endParaRPr lang="en-ZA" sz="1600" i="1" dirty="0">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346200"/>
            <a:ext cx="2882900" cy="3949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346200"/>
            <a:ext cx="2921000" cy="3949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2750" y="1346200"/>
            <a:ext cx="2965450" cy="3949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1593850" y="863600"/>
            <a:ext cx="355600" cy="3175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cxnSp>
        <p:nvCxnSpPr>
          <p:cNvPr id="7" name="Straight Arrow Connector 6"/>
          <p:cNvCxnSpPr/>
          <p:nvPr/>
        </p:nvCxnSpPr>
        <p:spPr>
          <a:xfrm>
            <a:off x="2235200" y="1022350"/>
            <a:ext cx="26543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5251450" y="1022350"/>
            <a:ext cx="26543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59779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2376" y="702124"/>
            <a:ext cx="9640127" cy="5575301"/>
          </a:xfrm>
        </p:spPr>
        <p:txBody>
          <a:bodyPr/>
          <a:lstStyle/>
          <a:p>
            <a:pPr marL="0" lvl="0" indent="0" algn="just"/>
            <a:r>
              <a:rPr lang="en-GB" sz="1600" b="1" dirty="0" smtClean="0">
                <a:solidFill>
                  <a:schemeClr val="accent3">
                    <a:lumMod val="75000"/>
                  </a:schemeClr>
                </a:solidFill>
              </a:rPr>
              <a:t>Likely path of medium term drivers</a:t>
            </a:r>
          </a:p>
          <a:p>
            <a:pPr marL="285750" lvl="0" indent="-285750" algn="just">
              <a:buFont typeface="Arial" panose="020B0604020202020204" pitchFamily="34" charset="0"/>
              <a:buChar char="•"/>
            </a:pPr>
            <a:r>
              <a:rPr lang="en-GB" sz="1600" b="1" dirty="0" smtClean="0"/>
              <a:t>The </a:t>
            </a:r>
            <a:r>
              <a:rPr lang="en-GB" sz="1600" b="1" dirty="0"/>
              <a:t>underlying shift towards risk-off by global investors will probably continue in spells throughout this year and much of next </a:t>
            </a:r>
            <a:r>
              <a:rPr lang="en-GB" sz="1600" b="1" dirty="0" smtClean="0"/>
              <a:t>year.</a:t>
            </a:r>
          </a:p>
          <a:p>
            <a:pPr marL="285750" lvl="0" indent="-285750" algn="just">
              <a:buFont typeface="Arial" panose="020B0604020202020204" pitchFamily="34" charset="0"/>
              <a:buChar char="•"/>
            </a:pPr>
            <a:r>
              <a:rPr lang="en-GB" sz="1600" b="1" dirty="0" smtClean="0"/>
              <a:t>This is mainly due to the expectation that the </a:t>
            </a:r>
            <a:r>
              <a:rPr lang="en-GB" sz="1600" b="1" dirty="0"/>
              <a:t>US and other advanced countries will probably continue to normalise monetary </a:t>
            </a:r>
            <a:r>
              <a:rPr lang="en-GB" sz="1600" b="1" dirty="0" smtClean="0"/>
              <a:t>policy, </a:t>
            </a:r>
            <a:r>
              <a:rPr lang="en-GB" sz="1600" b="1" dirty="0"/>
              <a:t>while any reversal in the surge in protectionism appears unlikely under the current US political administration.  </a:t>
            </a:r>
            <a:endParaRPr lang="en-GB" sz="1600" b="1" dirty="0" smtClean="0"/>
          </a:p>
          <a:p>
            <a:pPr marL="285750" lvl="0" indent="-285750" algn="just">
              <a:buFont typeface="Arial" panose="020B0604020202020204" pitchFamily="34" charset="0"/>
              <a:buChar char="•"/>
            </a:pPr>
            <a:r>
              <a:rPr lang="en-GB" sz="1600" b="1" dirty="0" smtClean="0"/>
              <a:t>Emerging </a:t>
            </a:r>
            <a:r>
              <a:rPr lang="en-GB" sz="1600" b="1" dirty="0"/>
              <a:t>markets will therefore remain vulnerable to bouts of selling.  </a:t>
            </a:r>
            <a:endParaRPr lang="en-GB" sz="1600" b="1" dirty="0" smtClean="0"/>
          </a:p>
          <a:p>
            <a:pPr marL="285750" lvl="0" indent="-285750" algn="just">
              <a:buFont typeface="Arial" panose="020B0604020202020204" pitchFamily="34" charset="0"/>
              <a:buChar char="•"/>
            </a:pPr>
            <a:r>
              <a:rPr lang="en-GB" sz="1600" b="1" dirty="0" smtClean="0"/>
              <a:t>The </a:t>
            </a:r>
            <a:r>
              <a:rPr lang="en-GB" sz="1600" b="1" dirty="0"/>
              <a:t>rand will be under more pressure if South Africa fails to implement essential fiscal and structural reforms or adds to already high levels of policy uncertainty, which could result in further sovereign risk rating downgrades and South Africa’s exclusion from some major global bond indices.  </a:t>
            </a:r>
            <a:endParaRPr lang="en-GB" sz="1600" b="1" dirty="0" smtClean="0"/>
          </a:p>
          <a:p>
            <a:pPr marL="285750" lvl="0" indent="-285750" algn="just">
              <a:buFont typeface="Arial" panose="020B0604020202020204" pitchFamily="34" charset="0"/>
              <a:buChar char="•"/>
            </a:pPr>
            <a:r>
              <a:rPr lang="en-GB" sz="1600" b="1" dirty="0" smtClean="0"/>
              <a:t>We expect </a:t>
            </a:r>
            <a:r>
              <a:rPr lang="en-GB" sz="1600" b="1" dirty="0"/>
              <a:t>the rand </a:t>
            </a:r>
            <a:r>
              <a:rPr lang="en-GB" sz="1600" b="1" dirty="0" smtClean="0"/>
              <a:t>to </a:t>
            </a:r>
            <a:r>
              <a:rPr lang="en-GB" sz="1600" b="1" dirty="0"/>
              <a:t>drift lower over the next two years</a:t>
            </a:r>
            <a:r>
              <a:rPr lang="en-GB" sz="1600" b="1" dirty="0" smtClean="0"/>
              <a:t>.</a:t>
            </a:r>
          </a:p>
          <a:p>
            <a:pPr marL="0" indent="0" algn="just"/>
            <a:r>
              <a:rPr lang="en-GB" sz="1600" b="1" dirty="0" smtClean="0">
                <a:solidFill>
                  <a:schemeClr val="accent3">
                    <a:lumMod val="75000"/>
                  </a:schemeClr>
                </a:solidFill>
              </a:rPr>
              <a:t>Some short-term pullback is likely as sell-off from emerging markets in general and the rand in particular appears overdone</a:t>
            </a:r>
            <a:endParaRPr lang="en-GB" sz="1600" b="1" dirty="0">
              <a:solidFill>
                <a:schemeClr val="accent3">
                  <a:lumMod val="75000"/>
                </a:schemeClr>
              </a:solidFill>
            </a:endParaRPr>
          </a:p>
          <a:p>
            <a:pPr marL="285750" lvl="0" indent="-285750" algn="just">
              <a:buFont typeface="Arial" panose="020B0604020202020204" pitchFamily="34" charset="0"/>
              <a:buChar char="•"/>
            </a:pPr>
            <a:endParaRPr lang="en-ZA" sz="1600" b="1" dirty="0"/>
          </a:p>
        </p:txBody>
      </p:sp>
      <p:sp>
        <p:nvSpPr>
          <p:cNvPr id="3" name="Title 2"/>
          <p:cNvSpPr>
            <a:spLocks noGrp="1"/>
          </p:cNvSpPr>
          <p:nvPr>
            <p:ph type="title"/>
          </p:nvPr>
        </p:nvSpPr>
        <p:spPr/>
        <p:txBody>
          <a:bodyPr>
            <a:normAutofit/>
          </a:bodyPr>
          <a:lstStyle/>
          <a:p>
            <a:pPr lvl="1" algn="l" defTabSz="536392" rtl="0">
              <a:lnSpc>
                <a:spcPct val="80000"/>
              </a:lnSpc>
              <a:spcBef>
                <a:spcPct val="0"/>
              </a:spcBef>
            </a:pPr>
            <a:r>
              <a:rPr lang="en-ZA" sz="2200" b="1" kern="1200" dirty="0" smtClean="0">
                <a:solidFill>
                  <a:schemeClr val="accent1">
                    <a:lumMod val="90000"/>
                    <a:lumOff val="10000"/>
                  </a:schemeClr>
                </a:solidFill>
                <a:latin typeface="Arial" charset="0"/>
                <a:ea typeface="Arial" charset="0"/>
                <a:cs typeface="Arial" charset="0"/>
              </a:rPr>
              <a:t>The rand outlook remains uncertain</a:t>
            </a:r>
            <a:endParaRPr lang="en-ZA" sz="2200" b="1" kern="1200" dirty="0">
              <a:solidFill>
                <a:schemeClr val="accent1">
                  <a:lumMod val="90000"/>
                  <a:lumOff val="10000"/>
                </a:schemeClr>
              </a:solidFill>
              <a:latin typeface="Arial" charset="0"/>
              <a:ea typeface="Arial" charset="0"/>
              <a:cs typeface="Arial" charset="0"/>
            </a:endParaRPr>
          </a:p>
        </p:txBody>
      </p:sp>
    </p:spTree>
    <p:extLst>
      <p:ext uri="{BB962C8B-B14F-4D97-AF65-F5344CB8AC3E}">
        <p14:creationId xmlns:p14="http://schemas.microsoft.com/office/powerpoint/2010/main" val="9115884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889" y="87638"/>
            <a:ext cx="9117193" cy="622829"/>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1995"/>
              </a:lnSpc>
            </a:pPr>
            <a:r>
              <a:rPr lang="en-US" dirty="0" smtClean="0"/>
              <a:t>The rand now appears undervalued based on </a:t>
            </a:r>
            <a:r>
              <a:rPr lang="en-US" dirty="0" err="1" smtClean="0"/>
              <a:t>Nedbank’s</a:t>
            </a:r>
            <a:r>
              <a:rPr lang="en-US" dirty="0" smtClean="0"/>
              <a:t> calculation of </a:t>
            </a:r>
          </a:p>
          <a:p>
            <a:pPr>
              <a:lnSpc>
                <a:spcPts val="1995"/>
              </a:lnSpc>
            </a:pPr>
            <a:r>
              <a:rPr lang="en-US" dirty="0" smtClean="0"/>
              <a:t>purchasing power parity</a:t>
            </a:r>
            <a:endParaRPr lang="en-US" dirty="0"/>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sp>
        <p:nvSpPr>
          <p:cNvPr id="2" name="TextBox 1"/>
          <p:cNvSpPr txBox="1"/>
          <p:nvPr/>
        </p:nvSpPr>
        <p:spPr>
          <a:xfrm>
            <a:off x="7363807" y="6013261"/>
            <a:ext cx="2556331" cy="369936"/>
          </a:xfrm>
          <a:prstGeom prst="rect">
            <a:avLst/>
          </a:prstGeom>
          <a:noFill/>
        </p:spPr>
        <p:txBody>
          <a:bodyPr wrap="none" lIns="107278" tIns="53639" rIns="107278" bIns="53639" rtlCol="0">
            <a:spAutoFit/>
          </a:bodyPr>
          <a:lstStyle/>
          <a:p>
            <a:r>
              <a:rPr lang="en-ZA" sz="1700" i="1" dirty="0"/>
              <a:t>Source: Thompson Reuters</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78" y="739586"/>
            <a:ext cx="9218613" cy="5273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551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2376" y="702124"/>
            <a:ext cx="9640127" cy="5575301"/>
          </a:xfrm>
        </p:spPr>
        <p:txBody>
          <a:bodyPr/>
          <a:lstStyle/>
          <a:p>
            <a:pPr marL="0" indent="0" algn="just"/>
            <a:r>
              <a:rPr lang="en-GB" sz="1600" b="1" dirty="0">
                <a:solidFill>
                  <a:schemeClr val="accent3">
                    <a:lumMod val="75000"/>
                  </a:schemeClr>
                </a:solidFill>
              </a:rPr>
              <a:t>Some short-term pullback is likely as sell-off from emerging markets in general and the rand in particular appears overdone</a:t>
            </a:r>
          </a:p>
          <a:p>
            <a:pPr marL="0" lvl="0" indent="0" algn="just"/>
            <a:endParaRPr lang="en-GB" sz="1600" b="1" dirty="0" smtClean="0">
              <a:solidFill>
                <a:schemeClr val="accent3">
                  <a:lumMod val="75000"/>
                </a:schemeClr>
              </a:solidFill>
            </a:endParaRPr>
          </a:p>
          <a:p>
            <a:pPr marL="0" lvl="0" indent="0" algn="just"/>
            <a:r>
              <a:rPr lang="en-GB" sz="1600" b="1" dirty="0" smtClean="0">
                <a:solidFill>
                  <a:schemeClr val="accent3">
                    <a:lumMod val="75000"/>
                  </a:schemeClr>
                </a:solidFill>
              </a:rPr>
              <a:t>Likely </a:t>
            </a:r>
            <a:r>
              <a:rPr lang="en-GB" sz="1600" b="1" dirty="0" smtClean="0">
                <a:solidFill>
                  <a:schemeClr val="accent3">
                    <a:lumMod val="75000"/>
                  </a:schemeClr>
                </a:solidFill>
              </a:rPr>
              <a:t>path of medium term drivers</a:t>
            </a:r>
          </a:p>
          <a:p>
            <a:pPr marL="285750" lvl="0" indent="-285750" algn="just">
              <a:buFont typeface="Arial" panose="020B0604020202020204" pitchFamily="34" charset="0"/>
              <a:buChar char="•"/>
            </a:pPr>
            <a:r>
              <a:rPr lang="en-GB" sz="1600" b="1" dirty="0" smtClean="0"/>
              <a:t>The </a:t>
            </a:r>
            <a:r>
              <a:rPr lang="en-GB" sz="1600" b="1" dirty="0"/>
              <a:t>underlying shift towards risk-off by global investors will probably continue in spells throughout this year and much of next </a:t>
            </a:r>
            <a:r>
              <a:rPr lang="en-GB" sz="1600" b="1" dirty="0" smtClean="0"/>
              <a:t>year.</a:t>
            </a:r>
          </a:p>
          <a:p>
            <a:pPr marL="285750" lvl="0" indent="-285750" algn="just">
              <a:buFont typeface="Arial" panose="020B0604020202020204" pitchFamily="34" charset="0"/>
              <a:buChar char="•"/>
            </a:pPr>
            <a:r>
              <a:rPr lang="en-GB" sz="1600" b="1" dirty="0" smtClean="0"/>
              <a:t>This is mainly due to the expectation that the </a:t>
            </a:r>
            <a:r>
              <a:rPr lang="en-GB" sz="1600" b="1" dirty="0"/>
              <a:t>US and other advanced countries will probably continue to normalise monetary </a:t>
            </a:r>
            <a:r>
              <a:rPr lang="en-GB" sz="1600" b="1" dirty="0" smtClean="0"/>
              <a:t>policy, </a:t>
            </a:r>
            <a:r>
              <a:rPr lang="en-GB" sz="1600" b="1" dirty="0"/>
              <a:t>while any reversal in the surge in protectionism appears unlikely under the current US political administration.  </a:t>
            </a:r>
            <a:endParaRPr lang="en-GB" sz="1600" b="1" dirty="0" smtClean="0"/>
          </a:p>
          <a:p>
            <a:pPr marL="285750" lvl="0" indent="-285750" algn="just">
              <a:buFont typeface="Arial" panose="020B0604020202020204" pitchFamily="34" charset="0"/>
              <a:buChar char="•"/>
            </a:pPr>
            <a:r>
              <a:rPr lang="en-GB" sz="1600" b="1" dirty="0" smtClean="0"/>
              <a:t>Emerging </a:t>
            </a:r>
            <a:r>
              <a:rPr lang="en-GB" sz="1600" b="1" dirty="0"/>
              <a:t>markets will therefore remain vulnerable to bouts of selling.  </a:t>
            </a:r>
            <a:endParaRPr lang="en-GB" sz="1600" b="1" dirty="0" smtClean="0"/>
          </a:p>
          <a:p>
            <a:pPr marL="285750" lvl="0" indent="-285750" algn="just">
              <a:buFont typeface="Arial" panose="020B0604020202020204" pitchFamily="34" charset="0"/>
              <a:buChar char="•"/>
            </a:pPr>
            <a:r>
              <a:rPr lang="en-GB" sz="1600" b="1" dirty="0" smtClean="0"/>
              <a:t>The </a:t>
            </a:r>
            <a:r>
              <a:rPr lang="en-GB" sz="1600" b="1" dirty="0"/>
              <a:t>rand will be under more pressure if South Africa fails to implement essential fiscal and structural reforms or adds to already high levels of policy uncertainty, which could result in further sovereign risk rating downgrades and South Africa’s exclusion from some major global bond indices.  </a:t>
            </a:r>
            <a:endParaRPr lang="en-GB" sz="1600" b="1" dirty="0" smtClean="0"/>
          </a:p>
          <a:p>
            <a:pPr marL="285750" lvl="0" indent="-285750" algn="just">
              <a:buFont typeface="Arial" panose="020B0604020202020204" pitchFamily="34" charset="0"/>
              <a:buChar char="•"/>
            </a:pPr>
            <a:r>
              <a:rPr lang="en-GB" sz="1600" b="1" dirty="0" smtClean="0"/>
              <a:t>We expect </a:t>
            </a:r>
            <a:r>
              <a:rPr lang="en-GB" sz="1600" b="1" dirty="0"/>
              <a:t>the rand </a:t>
            </a:r>
            <a:r>
              <a:rPr lang="en-GB" sz="1600" b="1" dirty="0" smtClean="0"/>
              <a:t>to </a:t>
            </a:r>
            <a:r>
              <a:rPr lang="en-GB" sz="1600" b="1" dirty="0"/>
              <a:t>drift lower over the next two years</a:t>
            </a:r>
            <a:r>
              <a:rPr lang="en-GB" sz="1600" b="1" dirty="0" smtClean="0"/>
              <a:t>.</a:t>
            </a:r>
          </a:p>
          <a:p>
            <a:pPr marL="285750" lvl="0" indent="-285750" algn="just">
              <a:buFont typeface="Arial" panose="020B0604020202020204" pitchFamily="34" charset="0"/>
              <a:buChar char="•"/>
            </a:pPr>
            <a:endParaRPr lang="en-ZA" sz="1600" b="1" dirty="0"/>
          </a:p>
        </p:txBody>
      </p:sp>
      <p:sp>
        <p:nvSpPr>
          <p:cNvPr id="3" name="Title 2"/>
          <p:cNvSpPr>
            <a:spLocks noGrp="1"/>
          </p:cNvSpPr>
          <p:nvPr>
            <p:ph type="title"/>
          </p:nvPr>
        </p:nvSpPr>
        <p:spPr/>
        <p:txBody>
          <a:bodyPr>
            <a:normAutofit/>
          </a:bodyPr>
          <a:lstStyle/>
          <a:p>
            <a:pPr lvl="1" algn="l" defTabSz="536392" rtl="0">
              <a:lnSpc>
                <a:spcPct val="80000"/>
              </a:lnSpc>
              <a:spcBef>
                <a:spcPct val="0"/>
              </a:spcBef>
            </a:pPr>
            <a:r>
              <a:rPr lang="en-ZA" sz="2200" b="1" kern="1200" dirty="0" smtClean="0">
                <a:solidFill>
                  <a:schemeClr val="accent1">
                    <a:lumMod val="90000"/>
                    <a:lumOff val="10000"/>
                  </a:schemeClr>
                </a:solidFill>
                <a:latin typeface="Arial" charset="0"/>
                <a:ea typeface="Arial" charset="0"/>
                <a:cs typeface="Arial" charset="0"/>
              </a:rPr>
              <a:t>The rand outlook remains uncertain</a:t>
            </a:r>
            <a:endParaRPr lang="en-ZA" sz="2200" b="1" kern="1200" dirty="0">
              <a:solidFill>
                <a:schemeClr val="accent1">
                  <a:lumMod val="90000"/>
                  <a:lumOff val="10000"/>
                </a:schemeClr>
              </a:solidFill>
              <a:latin typeface="Arial" charset="0"/>
              <a:ea typeface="Arial" charset="0"/>
              <a:cs typeface="Arial" charset="0"/>
            </a:endParaRPr>
          </a:p>
        </p:txBody>
      </p:sp>
    </p:spTree>
    <p:extLst>
      <p:ext uri="{BB962C8B-B14F-4D97-AF65-F5344CB8AC3E}">
        <p14:creationId xmlns:p14="http://schemas.microsoft.com/office/powerpoint/2010/main" val="911588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4" y="123827"/>
            <a:ext cx="9483296" cy="503192"/>
          </a:xfrm>
        </p:spPr>
        <p:txBody>
          <a:bodyPr wrap="square" lIns="0" tIns="0" rIns="0" bIns="0">
            <a:normAutofit fontScale="90000"/>
          </a:bodyPr>
          <a:lstStyle/>
          <a:p>
            <a:r>
              <a:rPr lang="en-ZA" dirty="0" smtClean="0">
                <a:solidFill>
                  <a:schemeClr val="accent1">
                    <a:lumMod val="90000"/>
                    <a:lumOff val="10000"/>
                  </a:schemeClr>
                </a:solidFill>
              </a:rPr>
              <a:t>At the least the rate of decline moderated over the second quarter, but the weakness was still widespread</a:t>
            </a:r>
            <a:endParaRPr lang="en-ZA" dirty="0">
              <a:solidFill>
                <a:schemeClr val="accent1">
                  <a:lumMod val="90000"/>
                  <a:lumOff val="10000"/>
                </a:schemeClr>
              </a:solidFill>
            </a:endParaRPr>
          </a:p>
        </p:txBody>
      </p:sp>
      <p:sp>
        <p:nvSpPr>
          <p:cNvPr id="5" name="TextBox 4"/>
          <p:cNvSpPr txBox="1"/>
          <p:nvPr/>
        </p:nvSpPr>
        <p:spPr>
          <a:xfrm>
            <a:off x="8105465" y="6019289"/>
            <a:ext cx="1524895" cy="369936"/>
          </a:xfrm>
          <a:prstGeom prst="rect">
            <a:avLst/>
          </a:prstGeom>
          <a:noFill/>
        </p:spPr>
        <p:txBody>
          <a:bodyPr wrap="none" lIns="107278" tIns="53639" rIns="107278" bIns="53639" rtlCol="0">
            <a:spAutoFit/>
          </a:bodyPr>
          <a:lstStyle/>
          <a:p>
            <a:r>
              <a:rPr lang="en-ZA" sz="1700" i="1" dirty="0"/>
              <a:t>Sources: NGEU</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87" y="1260909"/>
            <a:ext cx="8867173" cy="4312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700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5" y="123827"/>
            <a:ext cx="9207442" cy="503192"/>
          </a:xfrm>
        </p:spPr>
        <p:txBody>
          <a:bodyPr wrap="square" lIns="0" tIns="0" rIns="0" bIns="0">
            <a:normAutofit fontScale="90000"/>
          </a:bodyPr>
          <a:lstStyle/>
          <a:p>
            <a:r>
              <a:rPr lang="en-ZA" dirty="0" smtClean="0">
                <a:solidFill>
                  <a:schemeClr val="accent1">
                    <a:lumMod val="90000"/>
                    <a:lumOff val="10000"/>
                  </a:schemeClr>
                </a:solidFill>
              </a:rPr>
              <a:t>Inflation is expected to rise moderately in the months ahead &amp; remain sticky above 5%.</a:t>
            </a:r>
            <a:endParaRPr lang="en-ZA" dirty="0">
              <a:solidFill>
                <a:schemeClr val="accent1">
                  <a:lumMod val="90000"/>
                  <a:lumOff val="10000"/>
                </a:schemeClr>
              </a:solidFill>
            </a:endParaRPr>
          </a:p>
        </p:txBody>
      </p:sp>
      <p:sp>
        <p:nvSpPr>
          <p:cNvPr id="5" name="TextBox 4"/>
          <p:cNvSpPr txBox="1"/>
          <p:nvPr/>
        </p:nvSpPr>
        <p:spPr>
          <a:xfrm>
            <a:off x="7814321" y="6159136"/>
            <a:ext cx="1713151" cy="369936"/>
          </a:xfrm>
          <a:prstGeom prst="rect">
            <a:avLst/>
          </a:prstGeom>
          <a:noFill/>
        </p:spPr>
        <p:txBody>
          <a:bodyPr wrap="none" lIns="107278" tIns="53639" rIns="107278" bIns="53639" rtlCol="0">
            <a:spAutoFit/>
          </a:bodyPr>
          <a:lstStyle/>
          <a:p>
            <a:r>
              <a:rPr lang="en-ZA" sz="1700" i="1" dirty="0"/>
              <a:t>Sources: Stats SA</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977901"/>
            <a:ext cx="9302751" cy="5200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672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5" y="123827"/>
            <a:ext cx="9207442" cy="503192"/>
          </a:xfrm>
        </p:spPr>
        <p:txBody>
          <a:bodyPr wrap="square" lIns="0" tIns="0" rIns="0" bIns="0">
            <a:normAutofit fontScale="90000"/>
          </a:bodyPr>
          <a:lstStyle/>
          <a:p>
            <a:r>
              <a:rPr lang="en-ZA" dirty="0" smtClean="0">
                <a:solidFill>
                  <a:schemeClr val="accent1">
                    <a:lumMod val="90000"/>
                    <a:lumOff val="10000"/>
                  </a:schemeClr>
                </a:solidFill>
              </a:rPr>
              <a:t>Interest rates are forecast to remain steady until the second half of next year, when SARB is expected to embark on a mild tightening</a:t>
            </a:r>
            <a:endParaRPr lang="en-ZA" dirty="0">
              <a:solidFill>
                <a:schemeClr val="accent1">
                  <a:lumMod val="90000"/>
                  <a:lumOff val="10000"/>
                </a:schemeClr>
              </a:solidFill>
            </a:endParaRPr>
          </a:p>
        </p:txBody>
      </p:sp>
      <p:sp>
        <p:nvSpPr>
          <p:cNvPr id="5" name="TextBox 4"/>
          <p:cNvSpPr txBox="1"/>
          <p:nvPr/>
        </p:nvSpPr>
        <p:spPr>
          <a:xfrm>
            <a:off x="8105465" y="6019289"/>
            <a:ext cx="1524895" cy="369936"/>
          </a:xfrm>
          <a:prstGeom prst="rect">
            <a:avLst/>
          </a:prstGeom>
          <a:noFill/>
        </p:spPr>
        <p:txBody>
          <a:bodyPr wrap="none" lIns="107278" tIns="53639" rIns="107278" bIns="53639" rtlCol="0">
            <a:spAutoFit/>
          </a:bodyPr>
          <a:lstStyle/>
          <a:p>
            <a:r>
              <a:rPr lang="en-ZA" sz="1700" i="1" dirty="0"/>
              <a:t>Sources: NGEU</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1" y="847024"/>
            <a:ext cx="9205913" cy="5391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67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5522" y="88900"/>
            <a:ext cx="9117193" cy="656403"/>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2464"/>
              </a:lnSpc>
            </a:pPr>
            <a:r>
              <a:rPr lang="en-US" dirty="0" smtClean="0"/>
              <a:t>A revival in private sector fixed investment is essential for faster growth &amp; </a:t>
            </a:r>
          </a:p>
          <a:p>
            <a:pPr>
              <a:lnSpc>
                <a:spcPts val="2464"/>
              </a:lnSpc>
            </a:pPr>
            <a:r>
              <a:rPr lang="en-US" dirty="0" smtClean="0"/>
              <a:t>Increased job creation</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22" y="875899"/>
            <a:ext cx="9297987" cy="54055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2678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02376" y="718239"/>
            <a:ext cx="9640127" cy="5911162"/>
          </a:xfrm>
        </p:spPr>
        <p:txBody>
          <a:bodyPr/>
          <a:lstStyle/>
          <a:p>
            <a:pPr marL="0" indent="0"/>
            <a:r>
              <a:rPr lang="en-ZA" sz="1800" b="1" dirty="0" smtClean="0">
                <a:solidFill>
                  <a:schemeClr val="accent3">
                    <a:lumMod val="75000"/>
                  </a:schemeClr>
                </a:solidFill>
              </a:rPr>
              <a:t>Policy </a:t>
            </a:r>
            <a:r>
              <a:rPr lang="en-ZA" sz="1800" b="1" dirty="0">
                <a:solidFill>
                  <a:schemeClr val="accent3">
                    <a:lumMod val="75000"/>
                  </a:schemeClr>
                </a:solidFill>
              </a:rPr>
              <a:t>uncertainty persists and continues to add to risk of investing in SA</a:t>
            </a:r>
          </a:p>
          <a:p>
            <a:pPr lvl="1">
              <a:buFont typeface="Wingdings" panose="05000000000000000000" pitchFamily="2" charset="2"/>
              <a:buChar char="§"/>
            </a:pPr>
            <a:r>
              <a:rPr lang="en-ZA" sz="1600" b="1" dirty="0"/>
              <a:t>New mining charter still places a significant empowerment burden on companies</a:t>
            </a:r>
          </a:p>
          <a:p>
            <a:pPr lvl="1">
              <a:buFont typeface="Wingdings" panose="05000000000000000000" pitchFamily="2" charset="2"/>
              <a:buChar char="§"/>
            </a:pPr>
            <a:r>
              <a:rPr lang="en-ZA" sz="1600" b="1" dirty="0"/>
              <a:t>Expropriation without compensation poses threat to investor confidence, property prices, food security and agriculture and the soundness of the banking sector</a:t>
            </a:r>
          </a:p>
          <a:p>
            <a:pPr lvl="1">
              <a:buFont typeface="Wingdings" panose="05000000000000000000" pitchFamily="2" charset="2"/>
              <a:buChar char="§"/>
            </a:pPr>
            <a:r>
              <a:rPr lang="en-ZA" sz="1600" b="1" dirty="0"/>
              <a:t>NHI poses a threat to the private health care industry</a:t>
            </a:r>
          </a:p>
          <a:p>
            <a:pPr marL="0" indent="0"/>
            <a:r>
              <a:rPr lang="en-ZA" sz="1800" b="1" dirty="0" smtClean="0">
                <a:solidFill>
                  <a:schemeClr val="accent3">
                    <a:lumMod val="75000"/>
                  </a:schemeClr>
                </a:solidFill>
              </a:rPr>
              <a:t>Poor growth prospects</a:t>
            </a:r>
            <a:endParaRPr lang="en-ZA" sz="1800" b="1" dirty="0">
              <a:solidFill>
                <a:schemeClr val="accent3">
                  <a:lumMod val="75000"/>
                </a:schemeClr>
              </a:solidFill>
            </a:endParaRPr>
          </a:p>
          <a:p>
            <a:pPr lvl="1">
              <a:buFont typeface="Wingdings" panose="05000000000000000000" pitchFamily="2" charset="2"/>
              <a:buChar char="§"/>
            </a:pPr>
            <a:r>
              <a:rPr lang="en-ZA" sz="1600" b="1" dirty="0" smtClean="0"/>
              <a:t>Fiscal consolidation, structural constraints and poor policy choices continue to undermine domestic growth prospects</a:t>
            </a:r>
            <a:endParaRPr lang="en-ZA" sz="1800" b="1" dirty="0">
              <a:solidFill>
                <a:schemeClr val="accent3">
                  <a:lumMod val="75000"/>
                </a:schemeClr>
              </a:solidFill>
            </a:endParaRPr>
          </a:p>
          <a:p>
            <a:pPr marL="0" indent="0"/>
            <a:r>
              <a:rPr lang="en-ZA" sz="1800" b="1" dirty="0" smtClean="0">
                <a:solidFill>
                  <a:schemeClr val="accent3">
                    <a:lumMod val="75000"/>
                  </a:schemeClr>
                </a:solidFill>
              </a:rPr>
              <a:t>Companies have to operate in a challenging environment where factors outside their control continue to drive production costs higher </a:t>
            </a:r>
          </a:p>
          <a:p>
            <a:pPr lvl="1">
              <a:buFont typeface="Wingdings" panose="05000000000000000000" pitchFamily="2" charset="2"/>
              <a:buChar char="§"/>
            </a:pPr>
            <a:r>
              <a:rPr lang="en-ZA" sz="1600" b="1" dirty="0" smtClean="0"/>
              <a:t>Complex, cumbersome and expensive regulatory and legislative environment</a:t>
            </a:r>
            <a:endParaRPr lang="en-ZA" sz="1600" b="1" dirty="0" smtClean="0"/>
          </a:p>
          <a:p>
            <a:pPr lvl="1">
              <a:buFont typeface="Wingdings" panose="05000000000000000000" pitchFamily="2" charset="2"/>
              <a:buChar char="§"/>
            </a:pPr>
            <a:r>
              <a:rPr lang="en-ZA" sz="1600" b="1" dirty="0" smtClean="0"/>
              <a:t>A dysfunctional labour market with aggressive and powerful unions</a:t>
            </a:r>
          </a:p>
          <a:p>
            <a:pPr lvl="1">
              <a:buFont typeface="Wingdings" panose="05000000000000000000" pitchFamily="2" charset="2"/>
              <a:buChar char="§"/>
            </a:pPr>
            <a:r>
              <a:rPr lang="en-ZA" sz="1600" b="1" dirty="0" smtClean="0"/>
              <a:t>Expensive, unreliable and insufficient economic infrastructure provided by financially-broken and operationally-crippled SOEs</a:t>
            </a:r>
            <a:endParaRPr lang="en-ZA" sz="1600" b="1" dirty="0"/>
          </a:p>
          <a:p>
            <a:pPr lvl="1">
              <a:buFont typeface="Wingdings" panose="05000000000000000000" pitchFamily="2" charset="2"/>
              <a:buChar char="§"/>
            </a:pPr>
            <a:r>
              <a:rPr lang="en-ZA" sz="1600" b="1" dirty="0"/>
              <a:t>Damage done by broken SOEs should not be underestimated.  Over 300% surge in electricity tariffs since 2007 has hallowed out traditional areas of production (mining &amp; manufacturing</a:t>
            </a:r>
            <a:r>
              <a:rPr lang="en-ZA" sz="1600" b="1" dirty="0" smtClean="0"/>
              <a:t>)</a:t>
            </a:r>
          </a:p>
          <a:p>
            <a:pPr lvl="1">
              <a:buFont typeface="Wingdings" panose="05000000000000000000" pitchFamily="2" charset="2"/>
              <a:buChar char="§"/>
            </a:pPr>
            <a:endParaRPr lang="en-ZA" sz="2800" b="1" dirty="0">
              <a:solidFill>
                <a:schemeClr val="accent3">
                  <a:lumMod val="75000"/>
                </a:schemeClr>
              </a:solidFill>
            </a:endParaRPr>
          </a:p>
          <a:p>
            <a:pPr lvl="1">
              <a:buFont typeface="Wingdings" panose="05000000000000000000" pitchFamily="2" charset="2"/>
              <a:buChar char="§"/>
            </a:pPr>
            <a:endParaRPr lang="en-ZA" sz="1800" b="1" dirty="0"/>
          </a:p>
        </p:txBody>
      </p:sp>
      <p:sp>
        <p:nvSpPr>
          <p:cNvPr id="3" name="Title 2"/>
          <p:cNvSpPr>
            <a:spLocks noGrp="1"/>
          </p:cNvSpPr>
          <p:nvPr>
            <p:ph type="title"/>
          </p:nvPr>
        </p:nvSpPr>
        <p:spPr/>
        <p:txBody>
          <a:bodyPr>
            <a:normAutofit fontScale="90000"/>
          </a:bodyPr>
          <a:lstStyle/>
          <a:p>
            <a:pPr lvl="1" algn="l" defTabSz="536392" rtl="0">
              <a:lnSpc>
                <a:spcPct val="80000"/>
              </a:lnSpc>
              <a:spcBef>
                <a:spcPct val="0"/>
              </a:spcBef>
            </a:pPr>
            <a:r>
              <a:rPr lang="en-ZA" sz="2200" b="1" kern="1200" dirty="0" smtClean="0">
                <a:solidFill>
                  <a:schemeClr val="accent1">
                    <a:lumMod val="90000"/>
                    <a:lumOff val="10000"/>
                  </a:schemeClr>
                </a:solidFill>
                <a:latin typeface="Arial" charset="0"/>
                <a:ea typeface="Arial" charset="0"/>
                <a:cs typeface="Arial" charset="0"/>
              </a:rPr>
              <a:t>Fixed investment will only recover when the expected return from </a:t>
            </a:r>
            <a:br>
              <a:rPr lang="en-ZA" sz="2200" b="1" kern="1200" dirty="0" smtClean="0">
                <a:solidFill>
                  <a:schemeClr val="accent1">
                    <a:lumMod val="90000"/>
                    <a:lumOff val="10000"/>
                  </a:schemeClr>
                </a:solidFill>
                <a:latin typeface="Arial" charset="0"/>
                <a:ea typeface="Arial" charset="0"/>
                <a:cs typeface="Arial" charset="0"/>
              </a:rPr>
            </a:br>
            <a:r>
              <a:rPr lang="en-ZA" sz="2200" b="1" kern="1200" dirty="0" smtClean="0">
                <a:solidFill>
                  <a:schemeClr val="accent1">
                    <a:lumMod val="90000"/>
                    <a:lumOff val="10000"/>
                  </a:schemeClr>
                </a:solidFill>
                <a:latin typeface="Arial" charset="0"/>
                <a:ea typeface="Arial" charset="0"/>
                <a:cs typeface="Arial" charset="0"/>
              </a:rPr>
              <a:t>expansion outweighs the perceived risks</a:t>
            </a:r>
            <a:endParaRPr lang="en-ZA" sz="2200" b="1" kern="1200" dirty="0">
              <a:solidFill>
                <a:schemeClr val="accent1">
                  <a:lumMod val="90000"/>
                  <a:lumOff val="10000"/>
                </a:schemeClr>
              </a:solidFill>
              <a:latin typeface="Arial" charset="0"/>
              <a:ea typeface="Arial" charset="0"/>
              <a:cs typeface="Arial" charset="0"/>
            </a:endParaRPr>
          </a:p>
        </p:txBody>
      </p:sp>
    </p:spTree>
    <p:extLst>
      <p:ext uri="{BB962C8B-B14F-4D97-AF65-F5344CB8AC3E}">
        <p14:creationId xmlns:p14="http://schemas.microsoft.com/office/powerpoint/2010/main" val="36311189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5" y="123827"/>
            <a:ext cx="9207442" cy="503192"/>
          </a:xfrm>
        </p:spPr>
        <p:txBody>
          <a:bodyPr wrap="square" lIns="0" tIns="0" rIns="0" bIns="0">
            <a:normAutofit fontScale="90000"/>
          </a:bodyPr>
          <a:lstStyle/>
          <a:p>
            <a:r>
              <a:rPr lang="en-ZA" dirty="0" smtClean="0">
                <a:solidFill>
                  <a:schemeClr val="accent1">
                    <a:lumMod val="90000"/>
                    <a:lumOff val="10000"/>
                  </a:schemeClr>
                </a:solidFill>
              </a:rPr>
              <a:t>This challenging operating environment is why manufacturing has been so slow to respond to </a:t>
            </a:r>
            <a:r>
              <a:rPr lang="en-ZA" dirty="0" smtClean="0">
                <a:solidFill>
                  <a:schemeClr val="accent1">
                    <a:lumMod val="90000"/>
                    <a:lumOff val="10000"/>
                  </a:schemeClr>
                </a:solidFill>
              </a:rPr>
              <a:t>a generally favourable global economy</a:t>
            </a:r>
            <a:endParaRPr lang="en-ZA" dirty="0">
              <a:solidFill>
                <a:schemeClr val="accent1">
                  <a:lumMod val="90000"/>
                  <a:lumOff val="10000"/>
                </a:schemeClr>
              </a:solidFill>
            </a:endParaRPr>
          </a:p>
        </p:txBody>
      </p:sp>
      <p:sp>
        <p:nvSpPr>
          <p:cNvPr id="5" name="TextBox 4"/>
          <p:cNvSpPr txBox="1"/>
          <p:nvPr/>
        </p:nvSpPr>
        <p:spPr>
          <a:xfrm>
            <a:off x="7305366" y="6056880"/>
            <a:ext cx="2372434" cy="369936"/>
          </a:xfrm>
          <a:prstGeom prst="rect">
            <a:avLst/>
          </a:prstGeom>
          <a:noFill/>
        </p:spPr>
        <p:txBody>
          <a:bodyPr wrap="none" lIns="107278" tIns="53639" rIns="107278" bIns="53639" rtlCol="0">
            <a:spAutoFit/>
          </a:bodyPr>
          <a:lstStyle/>
          <a:p>
            <a:r>
              <a:rPr lang="en-ZA" sz="1700" i="1" dirty="0"/>
              <a:t>Sources: SARB &amp; </a:t>
            </a:r>
            <a:r>
              <a:rPr lang="en-ZA" sz="1700" i="1" dirty="0" err="1"/>
              <a:t>StatsSA</a:t>
            </a:r>
            <a:endParaRPr lang="en-ZA" sz="1700" i="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812" y="786891"/>
            <a:ext cx="9302751" cy="52699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1614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5" y="123827"/>
            <a:ext cx="9207442" cy="503192"/>
          </a:xfrm>
        </p:spPr>
        <p:txBody>
          <a:bodyPr wrap="square" lIns="0" tIns="0" rIns="0" bIns="0">
            <a:normAutofit/>
          </a:bodyPr>
          <a:lstStyle/>
          <a:p>
            <a:r>
              <a:rPr lang="en-ZA" dirty="0" smtClean="0">
                <a:solidFill>
                  <a:schemeClr val="accent1">
                    <a:lumMod val="90000"/>
                    <a:lumOff val="10000"/>
                  </a:schemeClr>
                </a:solidFill>
              </a:rPr>
              <a:t>It is the same reason why mining has been equally unresponsive</a:t>
            </a:r>
            <a:endParaRPr lang="en-ZA" dirty="0">
              <a:solidFill>
                <a:schemeClr val="accent1">
                  <a:lumMod val="90000"/>
                  <a:lumOff val="10000"/>
                </a:schemeClr>
              </a:solidFill>
            </a:endParaRPr>
          </a:p>
        </p:txBody>
      </p:sp>
      <p:sp>
        <p:nvSpPr>
          <p:cNvPr id="5" name="TextBox 4"/>
          <p:cNvSpPr txBox="1"/>
          <p:nvPr/>
        </p:nvSpPr>
        <p:spPr>
          <a:xfrm>
            <a:off x="7305366" y="6056880"/>
            <a:ext cx="2372434" cy="369936"/>
          </a:xfrm>
          <a:prstGeom prst="rect">
            <a:avLst/>
          </a:prstGeom>
          <a:noFill/>
        </p:spPr>
        <p:txBody>
          <a:bodyPr wrap="none" lIns="107278" tIns="53639" rIns="107278" bIns="53639" rtlCol="0">
            <a:spAutoFit/>
          </a:bodyPr>
          <a:lstStyle/>
          <a:p>
            <a:r>
              <a:rPr lang="en-ZA" sz="1700" i="1" dirty="0"/>
              <a:t>Sources: SARB &amp; </a:t>
            </a:r>
            <a:r>
              <a:rPr lang="en-ZA" sz="1700" i="1" dirty="0" err="1"/>
              <a:t>StatsSA</a:t>
            </a:r>
            <a:endParaRPr lang="en-ZA" sz="1700" i="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825" y="892743"/>
            <a:ext cx="9302751" cy="51641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073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5522" y="28496"/>
            <a:ext cx="9117193" cy="622829"/>
          </a:xfrm>
          <a:prstGeom prst="rect">
            <a:avLst/>
          </a:prstGeom>
          <a:ln>
            <a:noFill/>
          </a:ln>
        </p:spPr>
        <p:txBody>
          <a:bodyPr vert="horz" wrap="none" lIns="107278" tIns="53639" rIns="107278" bIns="53639" rtlCol="0" anchor="b">
            <a:normAutofit lnSpcReduction="10000"/>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r>
              <a:rPr lang="en-US" sz="2200" dirty="0"/>
              <a:t>The IMF still expects </a:t>
            </a:r>
            <a:r>
              <a:rPr lang="en-US" sz="2200" dirty="0" smtClean="0"/>
              <a:t>relatively robust global growth in </a:t>
            </a:r>
            <a:r>
              <a:rPr lang="en-US" sz="2200" dirty="0"/>
              <a:t>2018 and </a:t>
            </a:r>
            <a:r>
              <a:rPr lang="en-US" sz="2200" dirty="0" smtClean="0"/>
              <a:t>2019, </a:t>
            </a:r>
          </a:p>
          <a:p>
            <a:r>
              <a:rPr lang="en-US" sz="2200" dirty="0" smtClean="0"/>
              <a:t>but the downside risks have increased especially for EMs</a:t>
            </a:r>
            <a:endParaRPr lang="en-US" sz="2200" dirty="0"/>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sp>
        <p:nvSpPr>
          <p:cNvPr id="6" name="TextBox 5"/>
          <p:cNvSpPr txBox="1"/>
          <p:nvPr/>
        </p:nvSpPr>
        <p:spPr>
          <a:xfrm>
            <a:off x="6807200" y="5953496"/>
            <a:ext cx="2987603" cy="400713"/>
          </a:xfrm>
          <a:prstGeom prst="rect">
            <a:avLst/>
          </a:prstGeom>
          <a:noFill/>
        </p:spPr>
        <p:txBody>
          <a:bodyPr wrap="none" lIns="107278" tIns="53639" rIns="107278" bIns="53639" rtlCol="0">
            <a:spAutoFit/>
          </a:bodyPr>
          <a:lstStyle/>
          <a:p>
            <a:r>
              <a:rPr lang="en-ZA" sz="1900" i="1" dirty="0"/>
              <a:t>Source: IMF WEO April 2018</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826" y="965199"/>
            <a:ext cx="8642349" cy="498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01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5522" y="28496"/>
            <a:ext cx="9117193" cy="622829"/>
          </a:xfrm>
          <a:prstGeom prst="rect">
            <a:avLst/>
          </a:prstGeom>
          <a:ln>
            <a:noFill/>
          </a:ln>
        </p:spPr>
        <p:txBody>
          <a:bodyPr vert="horz" wrap="none" lIns="107278" tIns="53639" rIns="107278" bIns="53639" rtlCol="0" anchor="b">
            <a:norm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r>
              <a:rPr lang="en-US" dirty="0" smtClean="0"/>
              <a:t>Overall the economy should fare moderately better over the next 3 years </a:t>
            </a:r>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3" y="1325563"/>
            <a:ext cx="8978900" cy="4210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9511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67580" y="2888857"/>
            <a:ext cx="4320117" cy="681648"/>
          </a:xfrm>
        </p:spPr>
        <p:txBody>
          <a:bodyPr>
            <a:normAutofit/>
          </a:bodyPr>
          <a:lstStyle/>
          <a:p>
            <a:r>
              <a:rPr lang="en-ZA" sz="4300" dirty="0">
                <a:solidFill>
                  <a:schemeClr val="bg1"/>
                </a:solidFill>
              </a:rPr>
              <a:t>Thank you.</a:t>
            </a:r>
          </a:p>
        </p:txBody>
      </p:sp>
    </p:spTree>
    <p:extLst>
      <p:ext uri="{BB962C8B-B14F-4D97-AF65-F5344CB8AC3E}">
        <p14:creationId xmlns:p14="http://schemas.microsoft.com/office/powerpoint/2010/main" val="11625933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889" y="87638"/>
            <a:ext cx="9117193" cy="622829"/>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1995"/>
              </a:lnSpc>
            </a:pPr>
            <a:r>
              <a:rPr lang="en-US" dirty="0" smtClean="0"/>
              <a:t>The rand has also been under a little bit more pressure as most of SA’s </a:t>
            </a:r>
          </a:p>
          <a:p>
            <a:pPr>
              <a:lnSpc>
                <a:spcPts val="1995"/>
              </a:lnSpc>
            </a:pPr>
            <a:r>
              <a:rPr lang="en-US" dirty="0" smtClean="0"/>
              <a:t>peers have hiked interest rates to compensate for higher risks</a:t>
            </a:r>
            <a:endParaRPr lang="en-US" dirty="0"/>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sp>
        <p:nvSpPr>
          <p:cNvPr id="2" name="TextBox 1"/>
          <p:cNvSpPr txBox="1"/>
          <p:nvPr/>
        </p:nvSpPr>
        <p:spPr>
          <a:xfrm>
            <a:off x="7363807" y="6013261"/>
            <a:ext cx="2556331" cy="369936"/>
          </a:xfrm>
          <a:prstGeom prst="rect">
            <a:avLst/>
          </a:prstGeom>
          <a:noFill/>
        </p:spPr>
        <p:txBody>
          <a:bodyPr wrap="none" lIns="107278" tIns="53639" rIns="107278" bIns="53639" rtlCol="0">
            <a:spAutoFit/>
          </a:bodyPr>
          <a:lstStyle/>
          <a:p>
            <a:r>
              <a:rPr lang="en-ZA" sz="1700" i="1" dirty="0"/>
              <a:t>Source: Thompson Reuters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89" y="729579"/>
            <a:ext cx="9291638" cy="52836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619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204" y="123827"/>
            <a:ext cx="9483296" cy="503192"/>
          </a:xfrm>
        </p:spPr>
        <p:txBody>
          <a:bodyPr wrap="square" lIns="0" tIns="0" rIns="0" bIns="0">
            <a:normAutofit/>
          </a:bodyPr>
          <a:lstStyle/>
          <a:p>
            <a:r>
              <a:rPr lang="en-ZA" dirty="0" smtClean="0">
                <a:solidFill>
                  <a:schemeClr val="accent1">
                    <a:lumMod val="90000"/>
                    <a:lumOff val="10000"/>
                  </a:schemeClr>
                </a:solidFill>
              </a:rPr>
              <a:t>Most sources of demand also faltered during the first half of the year</a:t>
            </a:r>
            <a:endParaRPr lang="en-ZA" dirty="0">
              <a:solidFill>
                <a:schemeClr val="accent1">
                  <a:lumMod val="90000"/>
                  <a:lumOff val="10000"/>
                </a:schemeClr>
              </a:solidFill>
            </a:endParaRPr>
          </a:p>
        </p:txBody>
      </p:sp>
      <p:sp>
        <p:nvSpPr>
          <p:cNvPr id="5" name="TextBox 4"/>
          <p:cNvSpPr txBox="1"/>
          <p:nvPr/>
        </p:nvSpPr>
        <p:spPr>
          <a:xfrm>
            <a:off x="8105465" y="6019289"/>
            <a:ext cx="1524895" cy="369936"/>
          </a:xfrm>
          <a:prstGeom prst="rect">
            <a:avLst/>
          </a:prstGeom>
          <a:noFill/>
        </p:spPr>
        <p:txBody>
          <a:bodyPr wrap="none" lIns="107278" tIns="53639" rIns="107278" bIns="53639" rtlCol="0">
            <a:spAutoFit/>
          </a:bodyPr>
          <a:lstStyle/>
          <a:p>
            <a:r>
              <a:rPr lang="en-ZA" sz="1700" i="1" dirty="0"/>
              <a:t>Sources: NGEU</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97" y="1453415"/>
            <a:ext cx="8491649" cy="3975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054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5522" y="88900"/>
            <a:ext cx="9117193" cy="656403"/>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2464"/>
              </a:lnSpc>
            </a:pPr>
            <a:r>
              <a:rPr lang="en-US" dirty="0" smtClean="0"/>
              <a:t>Household income contracted in Q1 and this decline more than </a:t>
            </a:r>
          </a:p>
          <a:p>
            <a:pPr>
              <a:lnSpc>
                <a:spcPts val="2464"/>
              </a:lnSpc>
            </a:pPr>
            <a:r>
              <a:rPr lang="en-US" dirty="0" smtClean="0"/>
              <a:t>likely continued in Q2, forcing households to cut back on spending</a:t>
            </a:r>
            <a:endParaRPr lang="en-US" dirty="0"/>
          </a:p>
        </p:txBody>
      </p:sp>
      <p:sp>
        <p:nvSpPr>
          <p:cNvPr id="6" name="TextBox 5"/>
          <p:cNvSpPr txBox="1"/>
          <p:nvPr/>
        </p:nvSpPr>
        <p:spPr>
          <a:xfrm>
            <a:off x="7814321" y="6019594"/>
            <a:ext cx="1461223" cy="369936"/>
          </a:xfrm>
          <a:prstGeom prst="rect">
            <a:avLst/>
          </a:prstGeom>
          <a:noFill/>
        </p:spPr>
        <p:txBody>
          <a:bodyPr wrap="none" lIns="107278" tIns="53639" rIns="107278" bIns="53639" rtlCol="0">
            <a:spAutoFit/>
          </a:bodyPr>
          <a:lstStyle/>
          <a:p>
            <a:r>
              <a:rPr lang="en-ZA" sz="1700" i="1" dirty="0"/>
              <a:t>Sources: SARB</a:t>
            </a: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7" y="811841"/>
            <a:ext cx="9291637" cy="520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086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5522" y="88900"/>
            <a:ext cx="9117193" cy="656403"/>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2464"/>
              </a:lnSpc>
            </a:pPr>
            <a:r>
              <a:rPr lang="en-US" dirty="0" smtClean="0"/>
              <a:t>During the past 10 years the boost to household income has come mainly </a:t>
            </a:r>
          </a:p>
          <a:p>
            <a:pPr>
              <a:lnSpc>
                <a:spcPts val="2464"/>
              </a:lnSpc>
            </a:pPr>
            <a:r>
              <a:rPr lang="en-US" dirty="0" smtClean="0"/>
              <a:t>from public sector employment</a:t>
            </a:r>
            <a:endParaRPr lang="en-US" dirty="0"/>
          </a:p>
        </p:txBody>
      </p:sp>
      <p:sp>
        <p:nvSpPr>
          <p:cNvPr id="6" name="TextBox 5"/>
          <p:cNvSpPr txBox="1"/>
          <p:nvPr/>
        </p:nvSpPr>
        <p:spPr>
          <a:xfrm>
            <a:off x="7814321" y="6019594"/>
            <a:ext cx="1461223" cy="369936"/>
          </a:xfrm>
          <a:prstGeom prst="rect">
            <a:avLst/>
          </a:prstGeom>
          <a:noFill/>
        </p:spPr>
        <p:txBody>
          <a:bodyPr wrap="none" lIns="107278" tIns="53639" rIns="107278" bIns="53639" rtlCol="0">
            <a:spAutoFit/>
          </a:bodyPr>
          <a:lstStyle/>
          <a:p>
            <a:r>
              <a:rPr lang="en-ZA" sz="1700" i="1" dirty="0"/>
              <a:t>Sources: SARB</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1" y="745304"/>
            <a:ext cx="9218613" cy="5493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23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5522" y="88900"/>
            <a:ext cx="9117193" cy="656403"/>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2464"/>
              </a:lnSpc>
            </a:pPr>
            <a:r>
              <a:rPr lang="en-US" dirty="0" smtClean="0"/>
              <a:t>…and public sector pay.</a:t>
            </a:r>
          </a:p>
          <a:p>
            <a:pPr>
              <a:lnSpc>
                <a:spcPts val="2464"/>
              </a:lnSpc>
            </a:pPr>
            <a:r>
              <a:rPr lang="en-US" dirty="0" smtClean="0"/>
              <a:t>Unfortunately, the surge in the public sector wage bill was not sustainable</a:t>
            </a:r>
            <a:endParaRPr lang="en-US" dirty="0"/>
          </a:p>
        </p:txBody>
      </p:sp>
      <p:sp>
        <p:nvSpPr>
          <p:cNvPr id="6" name="TextBox 5"/>
          <p:cNvSpPr txBox="1"/>
          <p:nvPr/>
        </p:nvSpPr>
        <p:spPr>
          <a:xfrm>
            <a:off x="7814321" y="6019594"/>
            <a:ext cx="1461223" cy="369936"/>
          </a:xfrm>
          <a:prstGeom prst="rect">
            <a:avLst/>
          </a:prstGeom>
          <a:noFill/>
        </p:spPr>
        <p:txBody>
          <a:bodyPr wrap="none" lIns="107278" tIns="53639" rIns="107278" bIns="53639" rtlCol="0">
            <a:spAutoFit/>
          </a:bodyPr>
          <a:lstStyle/>
          <a:p>
            <a:r>
              <a:rPr lang="en-ZA" sz="1700" i="1" dirty="0"/>
              <a:t>Sources: SARB</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22" y="745304"/>
            <a:ext cx="9218613" cy="5493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550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5522" y="88900"/>
            <a:ext cx="9117193" cy="656403"/>
          </a:xfrm>
          <a:prstGeom prst="rect">
            <a:avLst/>
          </a:prstGeom>
          <a:ln>
            <a:noFill/>
          </a:ln>
        </p:spPr>
        <p:txBody>
          <a:bodyPr vert="horz" wrap="none" lIns="107278" tIns="53639" rIns="107278" bIns="53639" rtlCol="0" anchor="b">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2464"/>
              </a:lnSpc>
            </a:pPr>
            <a:r>
              <a:rPr lang="en-US" dirty="0" smtClean="0"/>
              <a:t>Household debt burdens are much lower </a:t>
            </a:r>
            <a:endParaRPr lang="en-US" dirty="0"/>
          </a:p>
        </p:txBody>
      </p:sp>
      <p:sp>
        <p:nvSpPr>
          <p:cNvPr id="6" name="TextBox 5"/>
          <p:cNvSpPr txBox="1"/>
          <p:nvPr/>
        </p:nvSpPr>
        <p:spPr>
          <a:xfrm>
            <a:off x="7814321" y="6019594"/>
            <a:ext cx="1461223" cy="369936"/>
          </a:xfrm>
          <a:prstGeom prst="rect">
            <a:avLst/>
          </a:prstGeom>
          <a:noFill/>
        </p:spPr>
        <p:txBody>
          <a:bodyPr wrap="none" lIns="107278" tIns="53639" rIns="107278" bIns="53639" rtlCol="0">
            <a:spAutoFit/>
          </a:bodyPr>
          <a:lstStyle/>
          <a:p>
            <a:r>
              <a:rPr lang="en-ZA" sz="1700" i="1" dirty="0"/>
              <a:t>Sources: SARB</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885523"/>
            <a:ext cx="9218613" cy="52410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4943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0552" y="87638"/>
            <a:ext cx="9117193" cy="622829"/>
          </a:xfrm>
          <a:prstGeom prst="rect">
            <a:avLst/>
          </a:prstGeom>
          <a:ln>
            <a:noFill/>
          </a:ln>
        </p:spPr>
        <p:txBody>
          <a:bodyPr vert="horz" wrap="none" lIns="107278" tIns="53639" rIns="107278" bIns="53639" rtlCol="0" anchor="t">
            <a:noAutofit/>
          </a:bodyPr>
          <a:lstStyle>
            <a:lvl1pPr algn="l" defTabSz="457200" rtl="0" eaLnBrk="1" latinLnBrk="0" hangingPunct="1">
              <a:lnSpc>
                <a:spcPct val="80000"/>
              </a:lnSpc>
              <a:spcBef>
                <a:spcPct val="0"/>
              </a:spcBef>
              <a:buNone/>
              <a:defRPr sz="2000" b="1" i="0" kern="1200">
                <a:ln>
                  <a:noFill/>
                </a:ln>
                <a:solidFill>
                  <a:srgbClr val="006341"/>
                </a:solidFill>
                <a:latin typeface="Arial" charset="0"/>
                <a:ea typeface="Arial" charset="0"/>
                <a:cs typeface="Arial" charset="0"/>
              </a:defRPr>
            </a:lvl1pPr>
          </a:lstStyle>
          <a:p>
            <a:pPr>
              <a:lnSpc>
                <a:spcPts val="1995"/>
              </a:lnSpc>
            </a:pPr>
            <a:r>
              <a:rPr lang="en-US" dirty="0"/>
              <a:t>Interest rates are at least 50 basis points lower since July last year</a:t>
            </a:r>
          </a:p>
        </p:txBody>
      </p:sp>
      <p:sp>
        <p:nvSpPr>
          <p:cNvPr id="5" name="TextBox 4"/>
          <p:cNvSpPr txBox="1">
            <a:spLocks noChangeArrowheads="1"/>
          </p:cNvSpPr>
          <p:nvPr/>
        </p:nvSpPr>
        <p:spPr bwMode="auto">
          <a:xfrm>
            <a:off x="464003" y="6572265"/>
            <a:ext cx="6899804" cy="133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ZA" altLang="en-US" sz="1100" b="1" dirty="0">
                <a:solidFill>
                  <a:srgbClr val="006341"/>
                </a:solidFill>
              </a:rPr>
              <a:t>Nedbank Group Economic Unit</a:t>
            </a:r>
          </a:p>
        </p:txBody>
      </p:sp>
      <p:sp>
        <p:nvSpPr>
          <p:cNvPr id="2" name="TextBox 1"/>
          <p:cNvSpPr txBox="1"/>
          <p:nvPr/>
        </p:nvSpPr>
        <p:spPr>
          <a:xfrm>
            <a:off x="7107072" y="6013263"/>
            <a:ext cx="2556331" cy="369936"/>
          </a:xfrm>
          <a:prstGeom prst="rect">
            <a:avLst/>
          </a:prstGeom>
          <a:noFill/>
        </p:spPr>
        <p:txBody>
          <a:bodyPr wrap="none" lIns="107278" tIns="53639" rIns="107278" bIns="53639" rtlCol="0">
            <a:spAutoFit/>
          </a:bodyPr>
          <a:lstStyle/>
          <a:p>
            <a:r>
              <a:rPr lang="en-ZA" sz="1700" i="1" dirty="0"/>
              <a:t>Source: Thompson Reuters</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04" y="1008017"/>
            <a:ext cx="9205913" cy="51825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914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dbank CI 2012">
      <a:dk1>
        <a:srgbClr val="4D4E53"/>
      </a:dk1>
      <a:lt1>
        <a:sysClr val="window" lastClr="FFFFFF"/>
      </a:lt1>
      <a:dk2>
        <a:srgbClr val="4D4E53"/>
      </a:dk2>
      <a:lt2>
        <a:srgbClr val="EEECE1"/>
      </a:lt2>
      <a:accent1>
        <a:srgbClr val="004D36"/>
      </a:accent1>
      <a:accent2>
        <a:srgbClr val="A1C87F"/>
      </a:accent2>
      <a:accent3>
        <a:srgbClr val="75AD92"/>
      </a:accent3>
      <a:accent4>
        <a:srgbClr val="80A09E"/>
      </a:accent4>
      <a:accent5>
        <a:srgbClr val="8D8B79"/>
      </a:accent5>
      <a:accent6>
        <a:srgbClr val="808080"/>
      </a:accent6>
      <a:hlink>
        <a:srgbClr val="8D8B79"/>
      </a:hlink>
      <a:folHlink>
        <a:srgbClr val="004D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B473173F3E1E4CA3AE59C7948B249C" ma:contentTypeVersion="1" ma:contentTypeDescription="Create a new document." ma:contentTypeScope="" ma:versionID="ac160f7ad22fa0657e9c0f453709128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1815B8D-CE04-45BA-9277-8F7A470E40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F949D2B-CAD7-4100-8925-3F384D272A08}">
  <ds:schemaRefs>
    <ds:schemaRef ds:uri="http://schemas.microsoft.com/sharepoint/v3/contenttype/forms"/>
  </ds:schemaRefs>
</ds:datastoreItem>
</file>

<file path=customXml/itemProps3.xml><?xml version="1.0" encoding="utf-8"?>
<ds:datastoreItem xmlns:ds="http://schemas.openxmlformats.org/officeDocument/2006/customXml" ds:itemID="{8831B6BA-C87C-4F1F-9238-189A944A9C9D}">
  <ds:schemaRefs>
    <ds:schemaRef ds:uri="http://purl.org/dc/elements/1.1/"/>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23104</TotalTime>
  <Words>2073</Words>
  <Application>Microsoft Office PowerPoint</Application>
  <PresentationFormat>A4 Paper (210x297 mm)</PresentationFormat>
  <Paragraphs>204</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Economic conditions deteriorated in H1 2018 The economy was stuck in recession </vt:lpstr>
      <vt:lpstr>At the least the rate of decline moderated over the second quarter, but the weakness was still widespread</vt:lpstr>
      <vt:lpstr>Most sources of demand also faltered during the first half of the year</vt:lpstr>
      <vt:lpstr>PowerPoint Presentation</vt:lpstr>
      <vt:lpstr>PowerPoint Presentation</vt:lpstr>
      <vt:lpstr>PowerPoint Presentation</vt:lpstr>
      <vt:lpstr>PowerPoint Presentation</vt:lpstr>
      <vt:lpstr>PowerPoint Presentation</vt:lpstr>
      <vt:lpstr>Much depends on the inflation outlook Inflation has moved higher, driven by hikes in indirect taxes</vt:lpstr>
      <vt:lpstr>Oil prices are also moving higher, aggravated by geopolitical concerns</vt:lpstr>
      <vt:lpstr>PowerPoint Presentation</vt:lpstr>
      <vt:lpstr>Factors driving the rand weaker</vt:lpstr>
      <vt:lpstr>PowerPoint Presentation</vt:lpstr>
      <vt:lpstr>Factors driving the rand weaker</vt:lpstr>
      <vt:lpstr>PowerPoint Presentation</vt:lpstr>
      <vt:lpstr>Factors driving the rand weaker</vt:lpstr>
      <vt:lpstr>Small and open developing countries also considered the most  vulnerable to the escalating trade war</vt:lpstr>
      <vt:lpstr>Factors driving the rand weaker</vt:lpstr>
      <vt:lpstr>PowerPoint Presentation</vt:lpstr>
      <vt:lpstr>PowerPoint Presentation</vt:lpstr>
      <vt:lpstr>Factors driving the rand weaker</vt:lpstr>
      <vt:lpstr>All these factors combined have undermined global risk appetite for emerging market assets in general</vt:lpstr>
      <vt:lpstr>PowerPoint Presentation</vt:lpstr>
      <vt:lpstr>The heaviest selling was directed at countries with large twin current account deficits and fiscal deficits</vt:lpstr>
      <vt:lpstr>The hardest hit were those with large foreign debt burdens (especially short-term $ debt) with limited foreign exchange earnings </vt:lpstr>
      <vt:lpstr>The rand outlook remains uncertain</vt:lpstr>
      <vt:lpstr>PowerPoint Presentation</vt:lpstr>
      <vt:lpstr>The rand outlook remains uncertain</vt:lpstr>
      <vt:lpstr>Inflation is expected to rise moderately in the months ahead &amp; remain sticky above 5%.</vt:lpstr>
      <vt:lpstr>Interest rates are forecast to remain steady until the second half of next year, when SARB is expected to embark on a mild tightening</vt:lpstr>
      <vt:lpstr>PowerPoint Presentation</vt:lpstr>
      <vt:lpstr>Fixed investment will only recover when the expected return from  expansion outweighs the perceived risks</vt:lpstr>
      <vt:lpstr>This challenging operating environment is why manufacturing has been so slow to respond to a generally favourable global economy</vt:lpstr>
      <vt:lpstr>It is the same reason why mining has been equally unresponsive</vt:lpstr>
      <vt:lpstr>PowerPoint Presentation</vt:lpstr>
      <vt:lpstr>PowerPoint Presentation</vt:lpstr>
      <vt:lpstr>Thank you.</vt:lpstr>
      <vt:lpstr>PowerPoint Presentation</vt:lpstr>
    </vt:vector>
  </TitlesOfParts>
  <Company>NATIVE</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Nedbank Master PPT</dc:title>
  <dc:creator>Nedbank CI Team</dc:creator>
  <dc:description>Version 0.9 / 23 October 2012</dc:description>
  <cp:lastModifiedBy>Weimar, N. (Nicky)</cp:lastModifiedBy>
  <cp:revision>847</cp:revision>
  <cp:lastPrinted>2018-09-10T06:19:57Z</cp:lastPrinted>
  <dcterms:created xsi:type="dcterms:W3CDTF">2012-10-23T05:48:45Z</dcterms:created>
  <dcterms:modified xsi:type="dcterms:W3CDTF">2018-09-12T18:28:10Z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0x01010042B473173F3E1E4CA3AE59C7948B249C</vt:lpwstr>
  </property>
  <property fmtid="{D5CDD505-2E9C-101B-9397-08002B2CF9AE}" pid="3" name="_dlc_DocIdItemGuid">
    <vt:lpwstr>f6ea0903-a125-4545-ac08-51fab8cfb12a</vt:lpwstr>
  </property>
</Properties>
</file>