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306" r:id="rId3"/>
    <p:sldId id="307" r:id="rId4"/>
    <p:sldId id="282" r:id="rId5"/>
    <p:sldId id="300" r:id="rId6"/>
    <p:sldId id="308" r:id="rId7"/>
    <p:sldId id="260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7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40" autoAdjust="0"/>
    <p:restoredTop sz="94658" autoAdjust="0"/>
  </p:normalViewPr>
  <p:slideViewPr>
    <p:cSldViewPr>
      <p:cViewPr varScale="1">
        <p:scale>
          <a:sx n="69" d="100"/>
          <a:sy n="69" d="100"/>
        </p:scale>
        <p:origin x="169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F3E18-0C80-41F0-90B4-4D15932CF45A}" type="datetimeFigureOut">
              <a:rPr lang="en-ZA" smtClean="0"/>
              <a:t>2018/09/12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DCF12-9757-4BA3-A44C-8DA39B41BD3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04587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5256E-A2FA-47B1-A75E-B64A51B11808}" type="datetimeFigureOut">
              <a:rPr lang="en-ZA" smtClean="0"/>
              <a:t>2018/09/12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5BBCB-97B3-4443-B79D-0C84B620BD6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80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5BBCB-97B3-4443-B79D-0C84B620BD61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18768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5BBCB-97B3-4443-B79D-0C84B620BD61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19738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5BBCB-97B3-4443-B79D-0C84B620BD61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19738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5BBCB-97B3-4443-B79D-0C84B620BD61}" type="slidenum">
              <a:rPr lang="en-ZA" smtClean="0"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12036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5486400" cy="28194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ARBEIDSREG VIR DIE BOER</a:t>
            </a:r>
            <a:endParaRPr lang="en-US" sz="1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Aangebied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</a:rPr>
              <a:t>deur</a:t>
            </a:r>
            <a:r>
              <a:rPr lang="en-US" sz="1600" b="1" dirty="0" smtClean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Christo </a:t>
            </a:r>
            <a:r>
              <a:rPr lang="en-US" sz="1600" b="1" dirty="0" smtClean="0">
                <a:solidFill>
                  <a:schemeClr val="bg1"/>
                </a:solidFill>
              </a:rPr>
              <a:t>Bester</a:t>
            </a:r>
          </a:p>
          <a:p>
            <a:pPr marL="0" indent="0">
              <a:buNone/>
            </a:pPr>
            <a:r>
              <a:rPr lang="en-US" sz="1600" b="1" dirty="0" err="1" smtClean="0">
                <a:solidFill>
                  <a:schemeClr val="bg1"/>
                </a:solidFill>
              </a:rPr>
              <a:t>Bestuurder</a:t>
            </a:r>
            <a:r>
              <a:rPr lang="en-US" sz="1600" b="1" dirty="0" smtClean="0">
                <a:solidFill>
                  <a:schemeClr val="bg1"/>
                </a:solidFill>
              </a:rPr>
              <a:t>:  </a:t>
            </a:r>
            <a:r>
              <a:rPr lang="en-US" sz="1600" b="1" dirty="0" err="1" smtClean="0">
                <a:solidFill>
                  <a:schemeClr val="bg1"/>
                </a:solidFill>
              </a:rPr>
              <a:t>Regsdienste</a:t>
            </a:r>
            <a:r>
              <a:rPr lang="en-US" sz="1600" b="1" dirty="0" smtClean="0">
                <a:solidFill>
                  <a:schemeClr val="bg1"/>
                </a:solidFill>
              </a:rPr>
              <a:t>, LWO</a:t>
            </a:r>
          </a:p>
          <a:p>
            <a:pPr marL="0" indent="0">
              <a:buNone/>
            </a:pPr>
            <a:endParaRPr lang="en-US" sz="1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600" dirty="0" smtClean="0"/>
              <a:t>ARBEIDSOMGEWING</a:t>
            </a:r>
            <a:endParaRPr lang="en-ZA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57200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ZA" sz="2400" dirty="0">
                <a:solidFill>
                  <a:prstClr val="black"/>
                </a:solidFill>
              </a:rPr>
              <a:t>Wêreld </a:t>
            </a:r>
            <a:r>
              <a:rPr lang="en-ZA" sz="2400" dirty="0" err="1">
                <a:solidFill>
                  <a:prstClr val="black"/>
                </a:solidFill>
              </a:rPr>
              <a:t>Ekonomiese</a:t>
            </a:r>
            <a:r>
              <a:rPr lang="en-ZA" sz="2400" dirty="0">
                <a:solidFill>
                  <a:prstClr val="black"/>
                </a:solidFill>
              </a:rPr>
              <a:t> </a:t>
            </a:r>
            <a:r>
              <a:rPr lang="en-ZA" sz="2400" dirty="0" err="1" smtClean="0">
                <a:solidFill>
                  <a:prstClr val="black"/>
                </a:solidFill>
              </a:rPr>
              <a:t>Forumverslag</a:t>
            </a:r>
            <a:r>
              <a:rPr lang="en-ZA" sz="2400" dirty="0" smtClean="0">
                <a:solidFill>
                  <a:prstClr val="black"/>
                </a:solidFill>
              </a:rPr>
              <a:t> </a:t>
            </a:r>
            <a:r>
              <a:rPr lang="en-ZA" sz="2400" dirty="0">
                <a:solidFill>
                  <a:prstClr val="black"/>
                </a:solidFill>
              </a:rPr>
              <a:t>– 2017-2018</a:t>
            </a:r>
          </a:p>
          <a:p>
            <a:pPr marL="0" indent="0">
              <a:buNone/>
            </a:pPr>
            <a:r>
              <a:rPr lang="en-ZA" sz="2400" dirty="0" smtClean="0"/>
              <a:t>Uit </a:t>
            </a:r>
            <a:r>
              <a:rPr lang="en-ZA" sz="2400" dirty="0" smtClean="0"/>
              <a:t>137 </a:t>
            </a:r>
            <a:r>
              <a:rPr lang="en-ZA" sz="2400" dirty="0" err="1" smtClean="0"/>
              <a:t>lande</a:t>
            </a:r>
            <a:r>
              <a:rPr lang="en-ZA" sz="2400" dirty="0" smtClean="0"/>
              <a:t> </a:t>
            </a:r>
            <a:r>
              <a:rPr lang="en-ZA" sz="2400" dirty="0" err="1" smtClean="0"/>
              <a:t>rangeer</a:t>
            </a:r>
            <a:r>
              <a:rPr lang="en-ZA" sz="2400" dirty="0" smtClean="0"/>
              <a:t> SA soos volg:</a:t>
            </a:r>
            <a:endParaRPr lang="en-ZA" sz="2400" dirty="0"/>
          </a:p>
          <a:p>
            <a:r>
              <a:rPr lang="en-ZA" sz="2400" dirty="0" err="1" smtClean="0"/>
              <a:t>Aanstel</a:t>
            </a:r>
            <a:r>
              <a:rPr lang="en-ZA" sz="2400" dirty="0" smtClean="0"/>
              <a:t>- </a:t>
            </a:r>
            <a:r>
              <a:rPr lang="en-ZA" sz="2400" dirty="0" err="1" smtClean="0"/>
              <a:t>en</a:t>
            </a:r>
            <a:r>
              <a:rPr lang="en-ZA" sz="2400" dirty="0" smtClean="0"/>
              <a:t> </a:t>
            </a:r>
            <a:r>
              <a:rPr lang="en-ZA" sz="2400" dirty="0" err="1" smtClean="0"/>
              <a:t>afdankingspraktyke</a:t>
            </a:r>
            <a:r>
              <a:rPr lang="en-ZA" sz="2400" dirty="0" smtClean="0"/>
              <a:t>:  </a:t>
            </a:r>
            <a:r>
              <a:rPr lang="en-ZA" sz="2400" b="1" dirty="0">
                <a:solidFill>
                  <a:srgbClr val="FF0000"/>
                </a:solidFill>
              </a:rPr>
              <a:t>125/137</a:t>
            </a:r>
          </a:p>
          <a:p>
            <a:r>
              <a:rPr lang="en-ZA" sz="2400" dirty="0" err="1" smtClean="0"/>
              <a:t>Betaling</a:t>
            </a:r>
            <a:r>
              <a:rPr lang="en-ZA" sz="2400" dirty="0" smtClean="0"/>
              <a:t> </a:t>
            </a:r>
            <a:r>
              <a:rPr lang="en-ZA" sz="2400" dirty="0" err="1" smtClean="0"/>
              <a:t>en</a:t>
            </a:r>
            <a:r>
              <a:rPr lang="en-ZA" sz="2400" dirty="0" smtClean="0"/>
              <a:t> </a:t>
            </a:r>
            <a:r>
              <a:rPr lang="en-ZA" sz="2400" dirty="0" err="1" smtClean="0"/>
              <a:t>produktiwiteit</a:t>
            </a:r>
            <a:r>
              <a:rPr lang="en-ZA" sz="2400" dirty="0" smtClean="0"/>
              <a:t>: </a:t>
            </a:r>
            <a:r>
              <a:rPr lang="en-ZA" sz="2400" b="1" dirty="0">
                <a:solidFill>
                  <a:srgbClr val="FF0000"/>
                </a:solidFill>
              </a:rPr>
              <a:t>99/137</a:t>
            </a:r>
            <a:endParaRPr lang="en-ZA" sz="2400" dirty="0" smtClean="0"/>
          </a:p>
          <a:p>
            <a:r>
              <a:rPr lang="en-ZA" sz="2400" dirty="0" err="1" smtClean="0"/>
              <a:t>Samewerking</a:t>
            </a:r>
            <a:r>
              <a:rPr lang="en-ZA" sz="2400" dirty="0" smtClean="0"/>
              <a:t> in </a:t>
            </a:r>
            <a:r>
              <a:rPr lang="en-ZA" sz="2400" dirty="0" err="1" smtClean="0"/>
              <a:t>werkgewer</a:t>
            </a:r>
            <a:r>
              <a:rPr lang="en-ZA" sz="2400" dirty="0" smtClean="0"/>
              <a:t>/</a:t>
            </a:r>
            <a:r>
              <a:rPr lang="en-ZA" sz="2400" dirty="0" err="1" smtClean="0"/>
              <a:t>werknemer</a:t>
            </a:r>
            <a:r>
              <a:rPr lang="en-ZA" sz="2400" dirty="0" smtClean="0"/>
              <a:t> </a:t>
            </a:r>
            <a:r>
              <a:rPr lang="en-ZA" sz="2400" dirty="0" err="1" smtClean="0"/>
              <a:t>verhoudinge</a:t>
            </a:r>
            <a:r>
              <a:rPr lang="en-ZA" sz="2400" dirty="0" smtClean="0"/>
              <a:t>: </a:t>
            </a:r>
            <a:r>
              <a:rPr lang="en-ZA" sz="2400" b="1" dirty="0">
                <a:solidFill>
                  <a:srgbClr val="FF0000"/>
                </a:solidFill>
              </a:rPr>
              <a:t>137/137</a:t>
            </a:r>
          </a:p>
          <a:p>
            <a:r>
              <a:rPr lang="en-ZA" sz="2400" dirty="0" err="1" smtClean="0"/>
              <a:t>Aanpasbaarheid</a:t>
            </a:r>
            <a:r>
              <a:rPr lang="en-ZA" sz="2400" dirty="0" smtClean="0"/>
              <a:t> van </a:t>
            </a:r>
            <a:r>
              <a:rPr lang="en-ZA" sz="2400" dirty="0" err="1" smtClean="0"/>
              <a:t>loonvasstelling</a:t>
            </a:r>
            <a:r>
              <a:rPr lang="en-ZA" sz="2400" dirty="0" smtClean="0"/>
              <a:t>:  </a:t>
            </a:r>
            <a:r>
              <a:rPr lang="en-ZA" sz="2400" b="1" dirty="0">
                <a:solidFill>
                  <a:srgbClr val="FF0000"/>
                </a:solidFill>
              </a:rPr>
              <a:t>132/137</a:t>
            </a:r>
          </a:p>
          <a:p>
            <a:r>
              <a:rPr lang="en-ZA" sz="2400" dirty="0" err="1" smtClean="0"/>
              <a:t>Besigheidskoste</a:t>
            </a:r>
            <a:r>
              <a:rPr lang="en-ZA" sz="2400" dirty="0" smtClean="0"/>
              <a:t> </a:t>
            </a:r>
            <a:r>
              <a:rPr lang="en-ZA" sz="2400" dirty="0" err="1" smtClean="0"/>
              <a:t>gekoppel</a:t>
            </a:r>
            <a:r>
              <a:rPr lang="en-ZA" sz="2400" dirty="0" smtClean="0"/>
              <a:t> </a:t>
            </a:r>
            <a:r>
              <a:rPr lang="en-ZA" sz="2400" dirty="0" err="1" smtClean="0"/>
              <a:t>aan</a:t>
            </a:r>
            <a:r>
              <a:rPr lang="en-ZA" sz="2400" dirty="0" smtClean="0"/>
              <a:t> </a:t>
            </a:r>
            <a:r>
              <a:rPr lang="en-ZA" sz="2400" dirty="0" err="1" smtClean="0"/>
              <a:t>geweld</a:t>
            </a:r>
            <a:r>
              <a:rPr lang="en-ZA" sz="2400" dirty="0" smtClean="0"/>
              <a:t> </a:t>
            </a:r>
            <a:r>
              <a:rPr lang="en-ZA" sz="2400" dirty="0" err="1" smtClean="0"/>
              <a:t>en</a:t>
            </a:r>
            <a:r>
              <a:rPr lang="en-ZA" sz="2400" dirty="0" smtClean="0"/>
              <a:t> </a:t>
            </a:r>
            <a:r>
              <a:rPr lang="en-ZA" sz="2400" dirty="0" err="1" smtClean="0"/>
              <a:t>misdaad</a:t>
            </a:r>
            <a:r>
              <a:rPr lang="en-ZA" sz="2400" dirty="0" smtClean="0"/>
              <a:t>: </a:t>
            </a:r>
            <a:r>
              <a:rPr lang="en-ZA" sz="2400" b="1" dirty="0" smtClean="0">
                <a:solidFill>
                  <a:srgbClr val="FF0000"/>
                </a:solidFill>
              </a:rPr>
              <a:t>133/137</a:t>
            </a:r>
            <a:endParaRPr lang="en-ZA" sz="2400" b="1" dirty="0">
              <a:solidFill>
                <a:srgbClr val="FF0000"/>
              </a:solidFill>
            </a:endParaRPr>
          </a:p>
          <a:p>
            <a:r>
              <a:rPr lang="en-ZA" sz="2400" dirty="0" err="1" smtClean="0"/>
              <a:t>Besigheidsimpak</a:t>
            </a:r>
            <a:r>
              <a:rPr lang="en-ZA" sz="2400" dirty="0" smtClean="0"/>
              <a:t> van TB: </a:t>
            </a:r>
            <a:r>
              <a:rPr lang="en-ZA" sz="2400" b="1" dirty="0">
                <a:solidFill>
                  <a:srgbClr val="FF0000"/>
                </a:solidFill>
              </a:rPr>
              <a:t>132/137</a:t>
            </a:r>
          </a:p>
          <a:p>
            <a:r>
              <a:rPr lang="en-ZA" sz="2400" dirty="0" err="1" smtClean="0"/>
              <a:t>Besigheidsimpak</a:t>
            </a:r>
            <a:r>
              <a:rPr lang="en-ZA" sz="2400" dirty="0" smtClean="0"/>
              <a:t> van HIV/</a:t>
            </a:r>
            <a:r>
              <a:rPr lang="en-ZA" sz="2400" dirty="0" err="1" smtClean="0"/>
              <a:t>Vigs</a:t>
            </a:r>
            <a:r>
              <a:rPr lang="en-ZA" sz="2400" dirty="0" smtClean="0"/>
              <a:t>: </a:t>
            </a:r>
            <a:r>
              <a:rPr lang="en-ZA" sz="2400" b="1" dirty="0" smtClean="0">
                <a:solidFill>
                  <a:srgbClr val="FF0000"/>
                </a:solidFill>
              </a:rPr>
              <a:t>128/137</a:t>
            </a:r>
            <a:endParaRPr lang="en-ZA" sz="2400" b="1" dirty="0">
              <a:solidFill>
                <a:srgbClr val="FF0000"/>
              </a:solidFill>
            </a:endParaRPr>
          </a:p>
          <a:p>
            <a:r>
              <a:rPr lang="en-ZA" sz="2400" dirty="0" err="1" smtClean="0"/>
              <a:t>Kwaliteit</a:t>
            </a:r>
            <a:r>
              <a:rPr lang="en-ZA" sz="2400" dirty="0" smtClean="0"/>
              <a:t> van </a:t>
            </a:r>
            <a:r>
              <a:rPr lang="en-ZA" sz="2400" dirty="0" err="1" smtClean="0"/>
              <a:t>opvoedingstelsel</a:t>
            </a:r>
            <a:r>
              <a:rPr lang="en-ZA" sz="2400" dirty="0" smtClean="0"/>
              <a:t>: </a:t>
            </a:r>
            <a:r>
              <a:rPr lang="en-ZA" sz="2400" b="1" dirty="0" smtClean="0">
                <a:solidFill>
                  <a:srgbClr val="FF0000"/>
                </a:solidFill>
              </a:rPr>
              <a:t>114/137</a:t>
            </a:r>
            <a:endParaRPr lang="en-ZA" sz="2400" b="1" dirty="0">
              <a:solidFill>
                <a:srgbClr val="FF0000"/>
              </a:solidFill>
            </a:endParaRPr>
          </a:p>
          <a:p>
            <a:r>
              <a:rPr lang="en-ZA" sz="2400" dirty="0" err="1" smtClean="0"/>
              <a:t>Kwaliteit</a:t>
            </a:r>
            <a:r>
              <a:rPr lang="en-ZA" sz="2400" dirty="0" smtClean="0"/>
              <a:t> van </a:t>
            </a:r>
            <a:r>
              <a:rPr lang="en-ZA" sz="2400" dirty="0" err="1" smtClean="0"/>
              <a:t>wiskunde</a:t>
            </a:r>
            <a:r>
              <a:rPr lang="en-ZA" sz="2400" dirty="0" smtClean="0"/>
              <a:t> </a:t>
            </a:r>
            <a:r>
              <a:rPr lang="en-ZA" sz="2400" dirty="0" err="1" smtClean="0"/>
              <a:t>en</a:t>
            </a:r>
            <a:r>
              <a:rPr lang="en-ZA" sz="2400" dirty="0" smtClean="0"/>
              <a:t> </a:t>
            </a:r>
            <a:r>
              <a:rPr lang="en-ZA" sz="2400" dirty="0" err="1" smtClean="0"/>
              <a:t>wetenskapopvoeding</a:t>
            </a:r>
            <a:r>
              <a:rPr lang="en-ZA" sz="2400" dirty="0" smtClean="0"/>
              <a:t>: </a:t>
            </a:r>
            <a:r>
              <a:rPr lang="en-ZA" sz="2400" b="1" dirty="0" smtClean="0">
                <a:solidFill>
                  <a:srgbClr val="FF0000"/>
                </a:solidFill>
              </a:rPr>
              <a:t>128/137</a:t>
            </a:r>
            <a:endParaRPr lang="en-ZA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71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600" dirty="0" smtClean="0"/>
              <a:t>INTERESSANTE INLIGTING</a:t>
            </a:r>
            <a:endParaRPr lang="en-ZA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495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2400" dirty="0" err="1" smtClean="0"/>
              <a:t>Mees</a:t>
            </a:r>
            <a:r>
              <a:rPr lang="en-ZA" sz="2400" dirty="0" smtClean="0"/>
              <a:t> </a:t>
            </a:r>
            <a:r>
              <a:rPr lang="en-ZA" sz="2400" dirty="0" err="1" smtClean="0"/>
              <a:t>kompeterende</a:t>
            </a:r>
            <a:r>
              <a:rPr lang="en-ZA" sz="2400" dirty="0" smtClean="0"/>
              <a:t> land </a:t>
            </a:r>
            <a:r>
              <a:rPr lang="en-ZA" sz="2400" dirty="0" err="1" smtClean="0"/>
              <a:t>ter</a:t>
            </a:r>
            <a:r>
              <a:rPr lang="en-ZA" sz="2400" dirty="0" smtClean="0"/>
              <a:t> </a:t>
            </a:r>
            <a:r>
              <a:rPr lang="en-ZA" sz="2400" dirty="0" err="1" smtClean="0"/>
              <a:t>wêreld</a:t>
            </a:r>
            <a:r>
              <a:rPr lang="en-ZA" sz="2400" dirty="0" smtClean="0"/>
              <a:t>?  </a:t>
            </a:r>
            <a:r>
              <a:rPr lang="en-ZA" sz="2400" b="1" dirty="0" smtClean="0">
                <a:solidFill>
                  <a:srgbClr val="FF0000"/>
                </a:solidFill>
              </a:rPr>
              <a:t>SWITSERLAND (1)</a:t>
            </a:r>
          </a:p>
          <a:p>
            <a:pPr marL="0" indent="0">
              <a:buNone/>
            </a:pPr>
            <a:r>
              <a:rPr lang="en-ZA" sz="2400" dirty="0" err="1" smtClean="0"/>
              <a:t>Swakste</a:t>
            </a:r>
            <a:r>
              <a:rPr lang="en-ZA" sz="2400" dirty="0" smtClean="0"/>
              <a:t> </a:t>
            </a:r>
            <a:r>
              <a:rPr lang="en-ZA" sz="2400" dirty="0" err="1" smtClean="0"/>
              <a:t>kompeterende</a:t>
            </a:r>
            <a:r>
              <a:rPr lang="en-ZA" sz="2400" dirty="0" smtClean="0"/>
              <a:t> land </a:t>
            </a:r>
            <a:r>
              <a:rPr lang="en-ZA" sz="2400" dirty="0" err="1" smtClean="0"/>
              <a:t>ter</a:t>
            </a:r>
            <a:r>
              <a:rPr lang="en-ZA" sz="2400" dirty="0" smtClean="0"/>
              <a:t> </a:t>
            </a:r>
            <a:r>
              <a:rPr lang="en-ZA" sz="2400" dirty="0" err="1" smtClean="0"/>
              <a:t>wêreld</a:t>
            </a:r>
            <a:r>
              <a:rPr lang="en-ZA" sz="2400" dirty="0" smtClean="0"/>
              <a:t>?  </a:t>
            </a:r>
            <a:r>
              <a:rPr lang="en-ZA" sz="2400" b="1" dirty="0" smtClean="0">
                <a:solidFill>
                  <a:srgbClr val="FF0000"/>
                </a:solidFill>
              </a:rPr>
              <a:t>YEMEN (137)</a:t>
            </a:r>
          </a:p>
          <a:p>
            <a:pPr marL="0" indent="0">
              <a:buNone/>
            </a:pPr>
            <a:endParaRPr lang="en-ZA" sz="2400" dirty="0"/>
          </a:p>
          <a:p>
            <a:pPr marL="0" indent="0">
              <a:buNone/>
            </a:pPr>
            <a:r>
              <a:rPr lang="en-ZA" sz="2400" dirty="0" smtClean="0"/>
              <a:t>Mees kompeterende land in </a:t>
            </a:r>
            <a:r>
              <a:rPr lang="en-ZA" sz="2400" dirty="0" err="1" smtClean="0"/>
              <a:t>Afrika</a:t>
            </a:r>
            <a:r>
              <a:rPr lang="en-ZA" sz="2400" dirty="0" smtClean="0"/>
              <a:t>?  </a:t>
            </a:r>
            <a:r>
              <a:rPr lang="en-ZA" sz="2400" b="1" dirty="0" smtClean="0">
                <a:solidFill>
                  <a:srgbClr val="FF0000"/>
                </a:solidFill>
              </a:rPr>
              <a:t>RWANDA (58)</a:t>
            </a:r>
          </a:p>
          <a:p>
            <a:pPr marL="0" indent="0">
              <a:buNone/>
            </a:pPr>
            <a:r>
              <a:rPr lang="en-ZA" sz="2400" dirty="0" err="1" smtClean="0"/>
              <a:t>Swakste</a:t>
            </a:r>
            <a:r>
              <a:rPr lang="en-ZA" sz="2400" dirty="0" smtClean="0"/>
              <a:t> kompeterende land in </a:t>
            </a:r>
            <a:r>
              <a:rPr lang="en-ZA" sz="2400" dirty="0" err="1" smtClean="0"/>
              <a:t>Afrika</a:t>
            </a:r>
            <a:r>
              <a:rPr lang="en-ZA" sz="2400" dirty="0" smtClean="0"/>
              <a:t>?  </a:t>
            </a:r>
            <a:r>
              <a:rPr lang="en-ZA" sz="2400" b="1" dirty="0" smtClean="0">
                <a:solidFill>
                  <a:srgbClr val="FF0000"/>
                </a:solidFill>
              </a:rPr>
              <a:t>MOSAMBIEK (136)</a:t>
            </a:r>
          </a:p>
          <a:p>
            <a:pPr marL="0" indent="0">
              <a:buNone/>
            </a:pPr>
            <a:endParaRPr lang="en-ZA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ZA" sz="2400" b="1" dirty="0" smtClean="0">
                <a:solidFill>
                  <a:srgbClr val="FF0000"/>
                </a:solidFill>
              </a:rPr>
              <a:t>SUID-AFRIKA:  61/137</a:t>
            </a:r>
            <a:endParaRPr lang="en-ZA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95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600" dirty="0" smtClean="0"/>
              <a:t>TOEPASLIKE ARBEIDSWETGEWING</a:t>
            </a:r>
            <a:endParaRPr lang="en-ZA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417638"/>
            <a:ext cx="8686800" cy="4678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2400" dirty="0" err="1" smtClean="0"/>
              <a:t>Arbeidswetgewing</a:t>
            </a:r>
            <a:r>
              <a:rPr lang="en-ZA" sz="2400" dirty="0" smtClean="0"/>
              <a:t>:</a:t>
            </a:r>
          </a:p>
          <a:p>
            <a:r>
              <a:rPr lang="en-ZA" sz="2400" b="1" dirty="0" smtClean="0">
                <a:solidFill>
                  <a:srgbClr val="FF0000"/>
                </a:solidFill>
              </a:rPr>
              <a:t>Wet op </a:t>
            </a:r>
            <a:r>
              <a:rPr lang="en-ZA" sz="2400" b="1" dirty="0" err="1" smtClean="0">
                <a:solidFill>
                  <a:srgbClr val="FF0000"/>
                </a:solidFill>
              </a:rPr>
              <a:t>Arbeidsverhoudinge</a:t>
            </a:r>
            <a:endParaRPr lang="en-ZA" sz="2400" b="1" dirty="0" smtClean="0">
              <a:solidFill>
                <a:srgbClr val="FF0000"/>
              </a:solidFill>
            </a:endParaRPr>
          </a:p>
          <a:p>
            <a:r>
              <a:rPr lang="en-ZA" sz="2400" b="1" dirty="0" smtClean="0">
                <a:solidFill>
                  <a:srgbClr val="FF0000"/>
                </a:solidFill>
              </a:rPr>
              <a:t>Wet op Basiese Diensvoorwaardes		</a:t>
            </a:r>
            <a:r>
              <a:rPr lang="en-ZA" sz="2400" b="1" dirty="0" err="1" smtClean="0">
                <a:solidFill>
                  <a:srgbClr val="FF0000"/>
                </a:solidFill>
              </a:rPr>
              <a:t>Regulêrende</a:t>
            </a:r>
            <a:endParaRPr lang="en-ZA" sz="2400" b="1" dirty="0" smtClean="0">
              <a:solidFill>
                <a:srgbClr val="FF0000"/>
              </a:solidFill>
            </a:endParaRPr>
          </a:p>
          <a:p>
            <a:r>
              <a:rPr lang="en-ZA" sz="2400" b="1" dirty="0" smtClean="0">
                <a:solidFill>
                  <a:srgbClr val="FF0000"/>
                </a:solidFill>
              </a:rPr>
              <a:t>Sektorale Vasstelling 13 (Landbousektor)		</a:t>
            </a:r>
            <a:r>
              <a:rPr lang="en-ZA" sz="2400" b="1" dirty="0" err="1" smtClean="0">
                <a:solidFill>
                  <a:srgbClr val="FF0000"/>
                </a:solidFill>
              </a:rPr>
              <a:t>Prosedurêle</a:t>
            </a:r>
            <a:endParaRPr lang="en-ZA" sz="2400" b="1" dirty="0" smtClean="0">
              <a:solidFill>
                <a:srgbClr val="FF0000"/>
              </a:solidFill>
            </a:endParaRPr>
          </a:p>
          <a:p>
            <a:r>
              <a:rPr lang="en-ZA" sz="2400" b="1" dirty="0" smtClean="0">
                <a:solidFill>
                  <a:srgbClr val="FF0000"/>
                </a:solidFill>
              </a:rPr>
              <a:t>Nasionale Minimum Loon </a:t>
            </a:r>
            <a:r>
              <a:rPr lang="en-ZA" sz="2400" b="1" dirty="0" err="1" smtClean="0">
                <a:solidFill>
                  <a:srgbClr val="FF0000"/>
                </a:solidFill>
              </a:rPr>
              <a:t>Wetsontwerp</a:t>
            </a:r>
            <a:r>
              <a:rPr lang="en-ZA" sz="2400" b="1" dirty="0" smtClean="0">
                <a:solidFill>
                  <a:srgbClr val="FF0000"/>
                </a:solidFill>
              </a:rPr>
              <a:t>		Wette</a:t>
            </a:r>
          </a:p>
          <a:p>
            <a:r>
              <a:rPr lang="en-ZA" sz="2400" dirty="0" smtClean="0"/>
              <a:t>Wet op Billike Werksgeleenthede</a:t>
            </a:r>
          </a:p>
          <a:p>
            <a:r>
              <a:rPr lang="en-ZA" sz="2400" dirty="0" smtClean="0"/>
              <a:t>Wet op Beroepsgesondheid en –veiligheid	</a:t>
            </a:r>
            <a:r>
              <a:rPr lang="en-ZA" sz="2400" dirty="0"/>
              <a:t> </a:t>
            </a:r>
            <a:r>
              <a:rPr lang="en-ZA" sz="2400" dirty="0" smtClean="0"/>
              <a:t>     </a:t>
            </a:r>
            <a:r>
              <a:rPr lang="en-ZA" sz="2400" dirty="0" err="1" smtClean="0"/>
              <a:t>Maatskaplike</a:t>
            </a:r>
            <a:endParaRPr lang="en-ZA" sz="2400" dirty="0" smtClean="0"/>
          </a:p>
          <a:p>
            <a:r>
              <a:rPr lang="en-ZA" sz="2400" dirty="0" smtClean="0"/>
              <a:t>Wet op Vergoeding vir Beroepsbeserings</a:t>
            </a:r>
            <a:r>
              <a:rPr lang="en-ZA" sz="2400" dirty="0"/>
              <a:t> </a:t>
            </a:r>
            <a:r>
              <a:rPr lang="en-ZA" sz="2400" dirty="0" smtClean="0"/>
              <a:t>en -siektes</a:t>
            </a:r>
          </a:p>
          <a:p>
            <a:r>
              <a:rPr lang="en-ZA" sz="2400" dirty="0" err="1" smtClean="0"/>
              <a:t>Werkloosheidsversekeringsfonds</a:t>
            </a:r>
            <a:r>
              <a:rPr lang="en-ZA" sz="2400" dirty="0" smtClean="0"/>
              <a:t>			       Wetgewing</a:t>
            </a:r>
          </a:p>
          <a:p>
            <a:r>
              <a:rPr lang="en-ZA" sz="2400" dirty="0" smtClean="0"/>
              <a:t>Wet op </a:t>
            </a:r>
            <a:r>
              <a:rPr lang="en-ZA" sz="2400" dirty="0" err="1" smtClean="0"/>
              <a:t>Vaardigheidsontwikkeling</a:t>
            </a:r>
            <a:endParaRPr lang="en-ZA" sz="2400" dirty="0" smtClean="0"/>
          </a:p>
        </p:txBody>
      </p:sp>
      <p:sp>
        <p:nvSpPr>
          <p:cNvPr id="2" name="Right Brace 1"/>
          <p:cNvSpPr/>
          <p:nvPr/>
        </p:nvSpPr>
        <p:spPr>
          <a:xfrm>
            <a:off x="5715000" y="1828800"/>
            <a:ext cx="993648" cy="190500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6324600" y="3772741"/>
            <a:ext cx="1450848" cy="1938255"/>
          </a:xfrm>
          <a:prstGeom prst="rightBrace">
            <a:avLst>
              <a:gd name="adj1" fmla="val 8333"/>
              <a:gd name="adj2" fmla="val 50704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884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600" dirty="0" smtClean="0"/>
              <a:t>VASTE TERMYNDIENSKONTRAK</a:t>
            </a:r>
            <a:endParaRPr lang="en-ZA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417638"/>
            <a:ext cx="8382000" cy="47545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200" b="1" dirty="0"/>
              <a:t>Vaste Termyndienskontrak</a:t>
            </a:r>
          </a:p>
          <a:p>
            <a:pPr marL="0" indent="0">
              <a:buNone/>
            </a:pPr>
            <a:r>
              <a:rPr lang="nl-NL" sz="2200" dirty="0" smtClean="0"/>
              <a:t>•  Reguleer </a:t>
            </a:r>
            <a:r>
              <a:rPr lang="nl-NL" sz="2200" dirty="0"/>
              <a:t>deur Artikel 198B van Wet op Arbeidsverhoudinge </a:t>
            </a:r>
          </a:p>
          <a:p>
            <a:pPr marL="0" indent="0">
              <a:buNone/>
            </a:pPr>
            <a:r>
              <a:rPr lang="nl-NL" sz="2200" dirty="0" smtClean="0"/>
              <a:t>•  Enige </a:t>
            </a:r>
            <a:r>
              <a:rPr lang="nl-NL" sz="2200" dirty="0"/>
              <a:t>persoon wat onder die drempel verdien – tans R205 433.30</a:t>
            </a:r>
          </a:p>
          <a:p>
            <a:pPr marL="0" indent="0">
              <a:buNone/>
            </a:pPr>
            <a:r>
              <a:rPr lang="nl-NL" sz="2200" dirty="0" smtClean="0"/>
              <a:t>•  Werkgewer </a:t>
            </a:r>
            <a:r>
              <a:rPr lang="nl-NL" sz="2200" dirty="0"/>
              <a:t>met meer as 10 werknemers </a:t>
            </a:r>
          </a:p>
          <a:p>
            <a:pPr marL="0" indent="0">
              <a:buNone/>
            </a:pPr>
            <a:r>
              <a:rPr lang="nl-NL" sz="2200" dirty="0" smtClean="0"/>
              <a:t>•  Termyn </a:t>
            </a:r>
            <a:r>
              <a:rPr lang="nl-NL" sz="2200" dirty="0"/>
              <a:t>van maksimum 3 </a:t>
            </a:r>
            <a:r>
              <a:rPr lang="nl-NL" sz="2200" dirty="0" smtClean="0"/>
              <a:t>maande</a:t>
            </a: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en-ZA" sz="2200" b="1" dirty="0"/>
              <a:t>Wat is ‘n </a:t>
            </a:r>
            <a:r>
              <a:rPr lang="en-ZA" sz="2200" b="1" dirty="0" err="1"/>
              <a:t>Vaste</a:t>
            </a:r>
            <a:r>
              <a:rPr lang="en-ZA" sz="2200" b="1" dirty="0"/>
              <a:t> </a:t>
            </a:r>
            <a:r>
              <a:rPr lang="en-ZA" sz="2200" b="1" dirty="0" err="1"/>
              <a:t>Termyndienskontrak</a:t>
            </a:r>
            <a:r>
              <a:rPr lang="en-ZA" sz="2200" b="1" dirty="0"/>
              <a:t>?</a:t>
            </a:r>
          </a:p>
          <a:p>
            <a:pPr marL="0" indent="0">
              <a:buNone/>
            </a:pPr>
            <a:r>
              <a:rPr lang="en-ZA" sz="2200" dirty="0"/>
              <a:t>Kontrak wat </a:t>
            </a:r>
            <a:r>
              <a:rPr lang="en-ZA" sz="2200" dirty="0" err="1"/>
              <a:t>beëindig</a:t>
            </a:r>
            <a:r>
              <a:rPr lang="en-ZA" sz="2200" dirty="0"/>
              <a:t> met </a:t>
            </a:r>
          </a:p>
          <a:p>
            <a:pPr marL="0" indent="0">
              <a:buNone/>
            </a:pPr>
            <a:r>
              <a:rPr lang="en-ZA" sz="2200" dirty="0" smtClean="0"/>
              <a:t>•   die </a:t>
            </a:r>
            <a:r>
              <a:rPr lang="en-ZA" sz="2200" dirty="0" err="1"/>
              <a:t>voorkoms</a:t>
            </a:r>
            <a:r>
              <a:rPr lang="en-ZA" sz="2200" dirty="0"/>
              <a:t> van 'n </a:t>
            </a:r>
            <a:r>
              <a:rPr lang="en-ZA" sz="2200" dirty="0" err="1"/>
              <a:t>gespesifiseerde</a:t>
            </a:r>
            <a:r>
              <a:rPr lang="en-ZA" sz="2200" dirty="0"/>
              <a:t> </a:t>
            </a:r>
            <a:r>
              <a:rPr lang="en-ZA" sz="2200" dirty="0" err="1"/>
              <a:t>gebeurtenis</a:t>
            </a:r>
            <a:r>
              <a:rPr lang="en-ZA" sz="2200" dirty="0" smtClean="0"/>
              <a:t>; </a:t>
            </a:r>
            <a:endParaRPr lang="en-ZA" sz="2200" dirty="0"/>
          </a:p>
          <a:p>
            <a:pPr marL="0" indent="0">
              <a:buNone/>
            </a:pPr>
            <a:r>
              <a:rPr lang="en-ZA" sz="2200" dirty="0" smtClean="0"/>
              <a:t>•   die </a:t>
            </a:r>
            <a:r>
              <a:rPr lang="en-ZA" sz="2200" dirty="0" err="1"/>
              <a:t>voltooiing</a:t>
            </a:r>
            <a:r>
              <a:rPr lang="en-ZA" sz="2200" dirty="0"/>
              <a:t> van 'n </a:t>
            </a:r>
            <a:r>
              <a:rPr lang="en-ZA" sz="2200" dirty="0" err="1"/>
              <a:t>gespesifiseerde</a:t>
            </a:r>
            <a:r>
              <a:rPr lang="en-ZA" sz="2200" dirty="0"/>
              <a:t> </a:t>
            </a:r>
            <a:r>
              <a:rPr lang="en-ZA" sz="2200" dirty="0" err="1"/>
              <a:t>taak</a:t>
            </a:r>
            <a:r>
              <a:rPr lang="en-ZA" sz="2200" dirty="0"/>
              <a:t> of </a:t>
            </a:r>
            <a:r>
              <a:rPr lang="en-ZA" sz="2200" dirty="0" err="1"/>
              <a:t>projek</a:t>
            </a:r>
            <a:r>
              <a:rPr lang="en-ZA" sz="2200" dirty="0"/>
              <a:t>; of</a:t>
            </a:r>
          </a:p>
          <a:p>
            <a:pPr marL="0" indent="0">
              <a:buNone/>
            </a:pPr>
            <a:r>
              <a:rPr lang="en-ZA" sz="2200" dirty="0" smtClean="0"/>
              <a:t>•   'n </a:t>
            </a:r>
            <a:r>
              <a:rPr lang="en-ZA" sz="2200" dirty="0" err="1"/>
              <a:t>vaste</a:t>
            </a:r>
            <a:r>
              <a:rPr lang="en-ZA" sz="2200" dirty="0"/>
              <a:t> datum, </a:t>
            </a:r>
            <a:r>
              <a:rPr lang="en-ZA" sz="2200" dirty="0" err="1"/>
              <a:t>behalwe</a:t>
            </a:r>
            <a:r>
              <a:rPr lang="en-ZA" sz="2200" dirty="0"/>
              <a:t> 'n werknemer se </a:t>
            </a:r>
            <a:r>
              <a:rPr lang="en-ZA" sz="2200" dirty="0" err="1"/>
              <a:t>normale</a:t>
            </a:r>
            <a:r>
              <a:rPr lang="en-ZA" sz="2200" dirty="0"/>
              <a:t> of </a:t>
            </a:r>
            <a:r>
              <a:rPr lang="en-ZA" sz="2200" dirty="0" err="1"/>
              <a:t>ooreengekome</a:t>
            </a:r>
            <a:r>
              <a:rPr lang="en-ZA" sz="2200" dirty="0"/>
              <a:t> </a:t>
            </a:r>
            <a:endParaRPr lang="en-ZA" sz="2200" dirty="0" smtClean="0"/>
          </a:p>
          <a:p>
            <a:pPr marL="0" indent="0">
              <a:buNone/>
            </a:pPr>
            <a:r>
              <a:rPr lang="en-ZA" sz="2200" dirty="0"/>
              <a:t> </a:t>
            </a:r>
            <a:r>
              <a:rPr lang="en-ZA" sz="2200" dirty="0" smtClean="0"/>
              <a:t>     </a:t>
            </a:r>
            <a:r>
              <a:rPr lang="en-ZA" sz="2200" dirty="0" err="1" smtClean="0"/>
              <a:t>aftree-ouderdom</a:t>
            </a:r>
            <a:endParaRPr lang="en-ZA" sz="2200" dirty="0"/>
          </a:p>
          <a:p>
            <a:pPr marL="0" indent="0">
              <a:buNone/>
            </a:pPr>
            <a:endParaRPr lang="en-ZA" sz="2000" dirty="0" smtClean="0"/>
          </a:p>
        </p:txBody>
      </p:sp>
    </p:spTree>
    <p:extLst>
      <p:ext uri="{BB962C8B-B14F-4D97-AF65-F5344CB8AC3E}">
        <p14:creationId xmlns:p14="http://schemas.microsoft.com/office/powerpoint/2010/main" val="85807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ZA" sz="4000" dirty="0"/>
              <a:t>VASTE TERMYNDIENSKONTRAK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ZA" sz="5000" b="1" dirty="0" err="1" smtClean="0"/>
              <a:t>Uitsonderings</a:t>
            </a:r>
            <a:endParaRPr lang="en-ZA" sz="5000" b="1" dirty="0"/>
          </a:p>
          <a:p>
            <a:pPr marL="0" indent="0">
              <a:buNone/>
            </a:pPr>
            <a:r>
              <a:rPr lang="en-ZA" sz="5000" dirty="0"/>
              <a:t>Slegs </a:t>
            </a:r>
            <a:r>
              <a:rPr lang="en-ZA" sz="5000" dirty="0" err="1"/>
              <a:t>langer</a:t>
            </a:r>
            <a:r>
              <a:rPr lang="en-ZA" sz="5000" dirty="0"/>
              <a:t> as 3 </a:t>
            </a:r>
            <a:r>
              <a:rPr lang="en-ZA" sz="5000" dirty="0" err="1"/>
              <a:t>maande</a:t>
            </a:r>
            <a:r>
              <a:rPr lang="en-ZA" sz="5000" dirty="0"/>
              <a:t> indien:-</a:t>
            </a:r>
          </a:p>
          <a:p>
            <a:pPr marL="0" indent="0">
              <a:buNone/>
            </a:pPr>
            <a:r>
              <a:rPr lang="en-ZA" sz="5000" dirty="0" smtClean="0"/>
              <a:t>•   Die </a:t>
            </a:r>
            <a:r>
              <a:rPr lang="en-ZA" sz="5000" dirty="0" err="1"/>
              <a:t>omvang</a:t>
            </a:r>
            <a:r>
              <a:rPr lang="en-ZA" sz="5000" dirty="0"/>
              <a:t> van die </a:t>
            </a:r>
            <a:r>
              <a:rPr lang="en-ZA" sz="5000" dirty="0" err="1"/>
              <a:t>werk</a:t>
            </a:r>
            <a:r>
              <a:rPr lang="en-ZA" sz="5000" dirty="0"/>
              <a:t> vir ’n </a:t>
            </a:r>
            <a:r>
              <a:rPr lang="en-ZA" sz="5000" dirty="0" err="1"/>
              <a:t>beperkte</a:t>
            </a:r>
            <a:r>
              <a:rPr lang="en-ZA" sz="5000" dirty="0"/>
              <a:t> of </a:t>
            </a:r>
            <a:r>
              <a:rPr lang="en-ZA" sz="5000" dirty="0" err="1"/>
              <a:t>spesifieke</a:t>
            </a:r>
            <a:r>
              <a:rPr lang="en-ZA" sz="5000" dirty="0"/>
              <a:t> </a:t>
            </a:r>
            <a:r>
              <a:rPr lang="en-ZA" sz="5000" dirty="0" err="1"/>
              <a:t>tydperk</a:t>
            </a:r>
            <a:r>
              <a:rPr lang="en-ZA" sz="5000" dirty="0"/>
              <a:t> is; en</a:t>
            </a:r>
          </a:p>
          <a:p>
            <a:pPr marL="0" indent="0">
              <a:buNone/>
            </a:pPr>
            <a:r>
              <a:rPr lang="en-ZA" sz="5000" dirty="0" smtClean="0"/>
              <a:t>•   ’n </a:t>
            </a:r>
            <a:r>
              <a:rPr lang="en-ZA" sz="5000" dirty="0" err="1"/>
              <a:t>Regverdigbare</a:t>
            </a:r>
            <a:r>
              <a:rPr lang="en-ZA" sz="5000" dirty="0"/>
              <a:t> </a:t>
            </a:r>
            <a:r>
              <a:rPr lang="en-ZA" sz="5000" dirty="0" err="1"/>
              <a:t>rede</a:t>
            </a:r>
            <a:r>
              <a:rPr lang="en-ZA" sz="5000" dirty="0"/>
              <a:t> </a:t>
            </a:r>
          </a:p>
          <a:p>
            <a:pPr marL="0" indent="0">
              <a:buNone/>
            </a:pPr>
            <a:endParaRPr lang="en-ZA" sz="3600" dirty="0" smtClean="0"/>
          </a:p>
          <a:p>
            <a:pPr marL="0" indent="0">
              <a:buNone/>
            </a:pPr>
            <a:endParaRPr lang="en-ZA" sz="3600" dirty="0"/>
          </a:p>
          <a:p>
            <a:pPr marL="0" indent="0">
              <a:buNone/>
            </a:pPr>
            <a:r>
              <a:rPr lang="en-ZA" sz="5000" b="1" dirty="0" smtClean="0"/>
              <a:t>Wat </a:t>
            </a:r>
            <a:r>
              <a:rPr lang="en-ZA" sz="5000" b="1" dirty="0"/>
              <a:t>is ’n </a:t>
            </a:r>
            <a:r>
              <a:rPr lang="en-ZA" sz="5000" b="1" dirty="0" err="1"/>
              <a:t>regverdigbare</a:t>
            </a:r>
            <a:r>
              <a:rPr lang="en-ZA" sz="5000" b="1" dirty="0"/>
              <a:t> </a:t>
            </a:r>
            <a:r>
              <a:rPr lang="en-ZA" sz="5000" b="1" dirty="0" err="1"/>
              <a:t>rede</a:t>
            </a:r>
            <a:r>
              <a:rPr lang="en-ZA" sz="5000" b="1" dirty="0"/>
              <a:t>? </a:t>
            </a:r>
          </a:p>
          <a:p>
            <a:pPr marL="0" indent="0">
              <a:buNone/>
            </a:pPr>
            <a:r>
              <a:rPr lang="en-ZA" sz="5000" dirty="0" smtClean="0"/>
              <a:t>•   ’n </a:t>
            </a:r>
            <a:r>
              <a:rPr lang="en-ZA" sz="5000" dirty="0"/>
              <a:t>Werknemer vervang wat </a:t>
            </a:r>
            <a:r>
              <a:rPr lang="en-ZA" sz="5000" dirty="0" err="1"/>
              <a:t>tydelik</a:t>
            </a:r>
            <a:r>
              <a:rPr lang="en-ZA" sz="5000" dirty="0"/>
              <a:t> </a:t>
            </a:r>
            <a:r>
              <a:rPr lang="en-ZA" sz="5000" dirty="0" err="1"/>
              <a:t>afwesig</a:t>
            </a:r>
            <a:r>
              <a:rPr lang="en-ZA" sz="5000" dirty="0"/>
              <a:t> is;</a:t>
            </a:r>
          </a:p>
          <a:p>
            <a:pPr marL="0" indent="0">
              <a:buNone/>
            </a:pPr>
            <a:r>
              <a:rPr lang="en-ZA" sz="5000" dirty="0" smtClean="0"/>
              <a:t>•   </a:t>
            </a:r>
            <a:r>
              <a:rPr lang="en-ZA" sz="5000" dirty="0" err="1" smtClean="0"/>
              <a:t>Tydelike</a:t>
            </a:r>
            <a:r>
              <a:rPr lang="en-ZA" sz="5000" dirty="0" smtClean="0"/>
              <a:t> </a:t>
            </a:r>
            <a:r>
              <a:rPr lang="en-ZA" sz="5000" dirty="0" err="1"/>
              <a:t>toename</a:t>
            </a:r>
            <a:r>
              <a:rPr lang="en-ZA" sz="5000" dirty="0"/>
              <a:t> in </a:t>
            </a:r>
            <a:r>
              <a:rPr lang="en-ZA" sz="5000" dirty="0" err="1"/>
              <a:t>werksvolume</a:t>
            </a:r>
            <a:r>
              <a:rPr lang="en-ZA" sz="5000" dirty="0"/>
              <a:t>;</a:t>
            </a:r>
          </a:p>
          <a:p>
            <a:pPr marL="0" indent="0">
              <a:buNone/>
            </a:pPr>
            <a:r>
              <a:rPr lang="en-ZA" sz="5000" dirty="0" smtClean="0"/>
              <a:t>•   Student </a:t>
            </a:r>
            <a:r>
              <a:rPr lang="en-ZA" sz="5000" dirty="0"/>
              <a:t>vir </a:t>
            </a:r>
            <a:r>
              <a:rPr lang="en-ZA" sz="5000" dirty="0" err="1"/>
              <a:t>opleiding</a:t>
            </a:r>
            <a:r>
              <a:rPr lang="en-ZA" sz="5000" dirty="0"/>
              <a:t> of </a:t>
            </a:r>
            <a:r>
              <a:rPr lang="en-ZA" sz="5000" dirty="0" err="1"/>
              <a:t>ondervinding</a:t>
            </a:r>
            <a:r>
              <a:rPr lang="en-ZA" sz="5000" dirty="0"/>
              <a:t> </a:t>
            </a:r>
            <a:r>
              <a:rPr lang="en-ZA" sz="5000" dirty="0" smtClean="0"/>
              <a:t>ten </a:t>
            </a:r>
            <a:r>
              <a:rPr lang="en-ZA" sz="5000" dirty="0"/>
              <a:t>einde ’n </a:t>
            </a:r>
            <a:r>
              <a:rPr lang="en-ZA" sz="5000" dirty="0" err="1"/>
              <a:t>professie</a:t>
            </a:r>
            <a:r>
              <a:rPr lang="en-ZA" sz="5000" dirty="0"/>
              <a:t> te </a:t>
            </a:r>
            <a:r>
              <a:rPr lang="en-ZA" sz="5000" dirty="0" err="1"/>
              <a:t>betree</a:t>
            </a:r>
            <a:r>
              <a:rPr lang="en-ZA" sz="5000" dirty="0"/>
              <a:t>;</a:t>
            </a:r>
          </a:p>
          <a:p>
            <a:pPr marL="0" indent="0">
              <a:buNone/>
            </a:pPr>
            <a:r>
              <a:rPr lang="en-ZA" sz="5000" dirty="0" smtClean="0"/>
              <a:t>•   </a:t>
            </a:r>
            <a:r>
              <a:rPr lang="en-ZA" sz="5000" dirty="0" err="1" smtClean="0"/>
              <a:t>Spesifieke</a:t>
            </a:r>
            <a:r>
              <a:rPr lang="en-ZA" sz="5000" dirty="0" smtClean="0"/>
              <a:t> </a:t>
            </a:r>
            <a:r>
              <a:rPr lang="en-ZA" sz="5000" dirty="0" err="1"/>
              <a:t>projek</a:t>
            </a:r>
            <a:r>
              <a:rPr lang="en-ZA" sz="5000" dirty="0"/>
              <a:t> wat aan ’n </a:t>
            </a:r>
            <a:r>
              <a:rPr lang="en-ZA" sz="5000" dirty="0" err="1"/>
              <a:t>beperkte</a:t>
            </a:r>
            <a:r>
              <a:rPr lang="en-ZA" sz="5000" dirty="0"/>
              <a:t> of </a:t>
            </a:r>
            <a:r>
              <a:rPr lang="en-ZA" sz="5000" dirty="0" err="1"/>
              <a:t>spesifieke</a:t>
            </a:r>
            <a:r>
              <a:rPr lang="en-ZA" sz="5000" dirty="0"/>
              <a:t> </a:t>
            </a:r>
            <a:r>
              <a:rPr lang="en-ZA" sz="5000" dirty="0" err="1"/>
              <a:t>tydraam</a:t>
            </a:r>
            <a:r>
              <a:rPr lang="en-ZA" sz="5000" dirty="0"/>
              <a:t> gebonde is;</a:t>
            </a:r>
          </a:p>
          <a:p>
            <a:pPr marL="0" indent="0">
              <a:buNone/>
            </a:pPr>
            <a:r>
              <a:rPr lang="en-ZA" sz="5000" dirty="0" smtClean="0"/>
              <a:t>•   Nie </a:t>
            </a:r>
            <a:r>
              <a:rPr lang="en-ZA" sz="5000" dirty="0"/>
              <a:t>SA Burger </a:t>
            </a:r>
            <a:r>
              <a:rPr lang="en-ZA" sz="5000" dirty="0" smtClean="0"/>
              <a:t>met </a:t>
            </a:r>
            <a:r>
              <a:rPr lang="en-ZA" sz="5000" dirty="0" err="1" smtClean="0"/>
              <a:t>tydelike</a:t>
            </a:r>
            <a:r>
              <a:rPr lang="en-ZA" sz="5000" dirty="0" smtClean="0"/>
              <a:t> </a:t>
            </a:r>
            <a:r>
              <a:rPr lang="en-ZA" sz="5000" dirty="0" err="1"/>
              <a:t>werkspermit</a:t>
            </a:r>
            <a:r>
              <a:rPr lang="en-ZA" sz="5000" dirty="0"/>
              <a:t> vir ’n sekere </a:t>
            </a:r>
            <a:r>
              <a:rPr lang="en-ZA" sz="5000" dirty="0" err="1"/>
              <a:t>tydperk</a:t>
            </a:r>
            <a:r>
              <a:rPr lang="en-ZA" sz="5000" dirty="0"/>
              <a:t> </a:t>
            </a:r>
            <a:r>
              <a:rPr lang="en-ZA" sz="5000" dirty="0" err="1" smtClean="0"/>
              <a:t>toegeken</a:t>
            </a:r>
            <a:r>
              <a:rPr lang="en-ZA" sz="5000" dirty="0" smtClean="0"/>
              <a:t>;</a:t>
            </a:r>
            <a:endParaRPr lang="en-ZA" sz="5000" dirty="0"/>
          </a:p>
          <a:p>
            <a:pPr marL="0" indent="0">
              <a:buNone/>
            </a:pPr>
            <a:r>
              <a:rPr lang="en-ZA" sz="5000" dirty="0" smtClean="0"/>
              <a:t>•   </a:t>
            </a:r>
            <a:r>
              <a:rPr lang="en-ZA" sz="5000" dirty="0" err="1" smtClean="0"/>
              <a:t>Seisoenale</a:t>
            </a:r>
            <a:r>
              <a:rPr lang="en-ZA" sz="5000" dirty="0" smtClean="0"/>
              <a:t> </a:t>
            </a:r>
            <a:r>
              <a:rPr lang="en-ZA" sz="5000" dirty="0" err="1"/>
              <a:t>werk</a:t>
            </a:r>
            <a:r>
              <a:rPr lang="en-ZA" sz="5000" dirty="0"/>
              <a:t>;</a:t>
            </a:r>
          </a:p>
          <a:p>
            <a:pPr marL="0" indent="0">
              <a:buNone/>
            </a:pPr>
            <a:r>
              <a:rPr lang="en-ZA" sz="5000" dirty="0" smtClean="0"/>
              <a:t>•   Die </a:t>
            </a:r>
            <a:r>
              <a:rPr lang="en-ZA" sz="5000" dirty="0" err="1"/>
              <a:t>normale</a:t>
            </a:r>
            <a:r>
              <a:rPr lang="en-ZA" sz="5000" dirty="0"/>
              <a:t> of </a:t>
            </a:r>
            <a:r>
              <a:rPr lang="en-ZA" sz="5000" dirty="0" err="1"/>
              <a:t>ooreengekome</a:t>
            </a:r>
            <a:r>
              <a:rPr lang="en-ZA" sz="5000" dirty="0"/>
              <a:t> </a:t>
            </a:r>
            <a:r>
              <a:rPr lang="en-ZA" sz="5000" dirty="0" err="1"/>
              <a:t>aftreeouderdom</a:t>
            </a:r>
            <a:r>
              <a:rPr lang="en-ZA" sz="5000" dirty="0"/>
              <a:t> bereik.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31738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724400" cy="28194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200" b="1" dirty="0" err="1" smtClean="0">
                <a:solidFill>
                  <a:schemeClr val="bg1"/>
                </a:solidFill>
              </a:rPr>
              <a:t>Dankie</a:t>
            </a:r>
            <a:endParaRPr lang="en-US" sz="4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3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2564</TotalTime>
  <Words>323</Words>
  <Application>Microsoft Office PowerPoint</Application>
  <PresentationFormat>On-screen Show (4:3)</PresentationFormat>
  <Paragraphs>68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ARBEIDSOMGEWING</vt:lpstr>
      <vt:lpstr>INTERESSANTE INLIGTING</vt:lpstr>
      <vt:lpstr>TOEPASLIKE ARBEIDSWETGEWING</vt:lpstr>
      <vt:lpstr>VASTE TERMYNDIENSKONTRAK</vt:lpstr>
      <vt:lpstr>VASTE TERMYNDIENSKONTRAK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Ansofie Tiedt</dc:creator>
  <cp:lastModifiedBy>Christo Bester</cp:lastModifiedBy>
  <cp:revision>342</cp:revision>
  <cp:lastPrinted>2016-03-13T09:16:26Z</cp:lastPrinted>
  <dcterms:created xsi:type="dcterms:W3CDTF">2006-08-16T00:00:00Z</dcterms:created>
  <dcterms:modified xsi:type="dcterms:W3CDTF">2018-09-12T13:11:52Z</dcterms:modified>
</cp:coreProperties>
</file>