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1208" r:id="rId2"/>
    <p:sldId id="1010" r:id="rId3"/>
    <p:sldId id="1210" r:id="rId4"/>
    <p:sldId id="1214" r:id="rId5"/>
    <p:sldId id="1013" r:id="rId6"/>
    <p:sldId id="1080" r:id="rId7"/>
    <p:sldId id="1216" r:id="rId8"/>
    <p:sldId id="1215" r:id="rId9"/>
    <p:sldId id="856" r:id="rId10"/>
    <p:sldId id="911" r:id="rId11"/>
    <p:sldId id="915" r:id="rId12"/>
    <p:sldId id="1076" r:id="rId13"/>
    <p:sldId id="1025" r:id="rId14"/>
    <p:sldId id="1026" r:id="rId15"/>
    <p:sldId id="1027" r:id="rId16"/>
    <p:sldId id="1028" r:id="rId17"/>
    <p:sldId id="1074" r:id="rId18"/>
    <p:sldId id="918" r:id="rId19"/>
    <p:sldId id="1075" r:id="rId20"/>
    <p:sldId id="917" r:id="rId21"/>
    <p:sldId id="919" r:id="rId22"/>
    <p:sldId id="920" r:id="rId23"/>
    <p:sldId id="921" r:id="rId24"/>
    <p:sldId id="922" r:id="rId25"/>
    <p:sldId id="925" r:id="rId26"/>
    <p:sldId id="1082" r:id="rId27"/>
    <p:sldId id="1083" r:id="rId28"/>
    <p:sldId id="1084" r:id="rId29"/>
    <p:sldId id="1085" r:id="rId30"/>
    <p:sldId id="1086" r:id="rId31"/>
    <p:sldId id="1087" r:id="rId32"/>
    <p:sldId id="928" r:id="rId33"/>
    <p:sldId id="1066" r:id="rId34"/>
    <p:sldId id="926" r:id="rId35"/>
    <p:sldId id="929" r:id="rId36"/>
    <p:sldId id="930" r:id="rId37"/>
    <p:sldId id="931" r:id="rId38"/>
    <p:sldId id="932" r:id="rId39"/>
    <p:sldId id="1029" r:id="rId40"/>
    <p:sldId id="1211" r:id="rId41"/>
    <p:sldId id="1064" r:id="rId42"/>
    <p:sldId id="1065" r:id="rId43"/>
    <p:sldId id="935" r:id="rId44"/>
    <p:sldId id="936" r:id="rId45"/>
    <p:sldId id="937" r:id="rId46"/>
    <p:sldId id="1088" r:id="rId47"/>
    <p:sldId id="1089" r:id="rId48"/>
    <p:sldId id="1090" r:id="rId49"/>
    <p:sldId id="938" r:id="rId50"/>
    <p:sldId id="1033" r:id="rId51"/>
    <p:sldId id="1035" r:id="rId52"/>
    <p:sldId id="942" r:id="rId53"/>
    <p:sldId id="1034" r:id="rId54"/>
    <p:sldId id="1212" r:id="rId55"/>
    <p:sldId id="1036" r:id="rId56"/>
    <p:sldId id="978" r:id="rId57"/>
    <p:sldId id="1041" r:id="rId58"/>
    <p:sldId id="980" r:id="rId59"/>
    <p:sldId id="981" r:id="rId60"/>
    <p:sldId id="982" r:id="rId61"/>
    <p:sldId id="983" r:id="rId62"/>
    <p:sldId id="1042" r:id="rId63"/>
    <p:sldId id="1043" r:id="rId64"/>
    <p:sldId id="984" r:id="rId65"/>
    <p:sldId id="1213" r:id="rId66"/>
    <p:sldId id="1217" r:id="rId67"/>
    <p:sldId id="1049" r:id="rId68"/>
    <p:sldId id="994" r:id="rId69"/>
    <p:sldId id="1055" r:id="rId70"/>
    <p:sldId id="995" r:id="rId71"/>
    <p:sldId id="1133" r:id="rId72"/>
    <p:sldId id="997" r:id="rId73"/>
    <p:sldId id="1057" r:id="rId74"/>
    <p:sldId id="1058" r:id="rId75"/>
    <p:sldId id="1069" r:id="rId76"/>
    <p:sldId id="1159" r:id="rId77"/>
    <p:sldId id="1160" r:id="rId78"/>
    <p:sldId id="1114" r:id="rId79"/>
    <p:sldId id="1161" r:id="rId80"/>
    <p:sldId id="1162" r:id="rId81"/>
    <p:sldId id="1163" r:id="rId82"/>
    <p:sldId id="1001" r:id="rId83"/>
    <p:sldId id="1059" r:id="rId84"/>
    <p:sldId id="1002" r:id="rId85"/>
    <p:sldId id="1003" r:id="rId86"/>
    <p:sldId id="1004" r:id="rId87"/>
    <p:sldId id="1005" r:id="rId88"/>
    <p:sldId id="1006" r:id="rId89"/>
    <p:sldId id="902" r:id="rId90"/>
    <p:sldId id="1068" r:id="rId91"/>
    <p:sldId id="1024" r:id="rId92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A40000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5262" autoAdjust="0"/>
  </p:normalViewPr>
  <p:slideViewPr>
    <p:cSldViewPr snapToGrid="0" showGuides="1">
      <p:cViewPr varScale="1">
        <p:scale>
          <a:sx n="74" d="100"/>
          <a:sy n="74" d="100"/>
        </p:scale>
        <p:origin x="143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A36A2-3649-4A40-B6ED-99379D9EA38B}" type="datetimeFigureOut">
              <a:rPr lang="en-ZA" smtClean="0"/>
              <a:t>2018/09/13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8BA62-F657-4095-94FF-76B39FD4F6E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676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8BA62-F657-4095-94FF-76B39FD4F6E4}" type="slidenum">
              <a:rPr lang="en-ZA" smtClean="0"/>
              <a:t>50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915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8BA62-F657-4095-94FF-76B39FD4F6E4}" type="slidenum">
              <a:rPr lang="en-ZA" smtClean="0"/>
              <a:t>51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59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8836" y="6538912"/>
            <a:ext cx="2133600" cy="365125"/>
          </a:xfrm>
        </p:spPr>
        <p:txBody>
          <a:bodyPr/>
          <a:lstStyle/>
          <a:p>
            <a:fld id="{3111C39A-714F-4D9F-91C9-96BA8470743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686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871369"/>
            <a:ext cx="9144000" cy="0"/>
          </a:xfrm>
          <a:prstGeom prst="line">
            <a:avLst/>
          </a:prstGeom>
          <a:ln w="9525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9B6EB25-1E6F-4B57-B259-1B63CC9AC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85" y="94649"/>
            <a:ext cx="1138335" cy="73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389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1C39A-714F-4D9F-91C9-96BA8470743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970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francois.fouche@tradeadvisory.co.za" TargetMode="Externa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36150" y="1426394"/>
            <a:ext cx="8886763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some countries are rich  </a:t>
            </a:r>
          </a:p>
          <a:p>
            <a:pPr algn="ctr"/>
            <a:r>
              <a:rPr lang="en-US" sz="3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others poor.</a:t>
            </a:r>
          </a:p>
          <a:p>
            <a:pPr algn="ctr"/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relationship between economic growth </a:t>
            </a:r>
          </a:p>
          <a:p>
            <a:pPr algn="ctr"/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and economic complexity. </a:t>
            </a:r>
            <a:endParaRPr lang="en-GB" sz="2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63" y="6471846"/>
            <a:ext cx="2269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 Sept 2018</a:t>
            </a:r>
            <a:endParaRPr lang="en-GB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E5BB1-63A1-401C-9D1C-955FA7F6B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32" y="5762518"/>
            <a:ext cx="1097168" cy="1097168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A94B6C7-A700-4F81-A53D-90A7D0E21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42" y="234200"/>
            <a:ext cx="1719493" cy="430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508E37-5299-486E-8737-C12335658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60" y="-94035"/>
            <a:ext cx="1918058" cy="1237034"/>
          </a:xfrm>
          <a:prstGeom prst="rect">
            <a:avLst/>
          </a:prstGeom>
        </p:spPr>
      </p:pic>
      <p:pic>
        <p:nvPicPr>
          <p:cNvPr id="10" name="Picture 9" descr="http://commerce.nwu.ac.za/sites/commerce.nwu.ac.za/files/files/TRADE/FW1.jpg">
            <a:extLst>
              <a:ext uri="{FF2B5EF4-FFF2-40B4-BE49-F238E27FC236}">
                <a16:creationId xmlns:a16="http://schemas.microsoft.com/office/drawing/2014/main" id="{126DD13A-9F12-4049-A342-0B1F37149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9" y="3429000"/>
            <a:ext cx="7028315" cy="25213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4582E4-F2E3-463D-83C7-EC5F0F7898AB}"/>
              </a:ext>
            </a:extLst>
          </p:cNvPr>
          <p:cNvSpPr>
            <a:spLocks noChangeAspect="1"/>
          </p:cNvSpPr>
          <p:nvPr/>
        </p:nvSpPr>
        <p:spPr>
          <a:xfrm>
            <a:off x="2800489" y="3219342"/>
            <a:ext cx="1918058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0E77F9-CB04-41B2-97AF-E8A84D5A8AE9}"/>
              </a:ext>
            </a:extLst>
          </p:cNvPr>
          <p:cNvSpPr/>
          <p:nvPr/>
        </p:nvSpPr>
        <p:spPr>
          <a:xfrm>
            <a:off x="3658246" y="6051565"/>
            <a:ext cx="16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Francois Fouche</a:t>
            </a:r>
            <a:endParaRPr lang="en-GB" b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9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Economic growth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C080C-D364-413D-BE48-2D5F2DC2FEBF}"/>
              </a:ext>
            </a:extLst>
          </p:cNvPr>
          <p:cNvSpPr txBox="1"/>
          <p:nvPr/>
        </p:nvSpPr>
        <p:spPr>
          <a:xfrm>
            <a:off x="212651" y="997980"/>
            <a:ext cx="8931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Everybody wants growth, but nobody wants to 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2B28E-BD25-4835-956D-177FCCB09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95" y="2078221"/>
            <a:ext cx="7351404" cy="40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036AA0-1BC9-40C0-A74B-FB13D95D4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43" y="1395214"/>
            <a:ext cx="9144000" cy="5142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great acceleration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03003D-7EFC-46A0-A9E4-9413E76572CD}"/>
              </a:ext>
            </a:extLst>
          </p:cNvPr>
          <p:cNvSpPr/>
          <p:nvPr/>
        </p:nvSpPr>
        <p:spPr>
          <a:xfrm>
            <a:off x="7889358" y="6039293"/>
            <a:ext cx="861237" cy="498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03511CB-F784-4A7B-B44A-5E8D3F7DDBD0}"/>
              </a:ext>
            </a:extLst>
          </p:cNvPr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Maddison, 2008.</a:t>
            </a:r>
          </a:p>
        </p:txBody>
      </p:sp>
    </p:spTree>
    <p:extLst>
      <p:ext uri="{BB962C8B-B14F-4D97-AF65-F5344CB8AC3E}">
        <p14:creationId xmlns:p14="http://schemas.microsoft.com/office/powerpoint/2010/main" val="298431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036AA0-1BC9-40C0-A74B-FB13D95D4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43" y="1395214"/>
            <a:ext cx="9144000" cy="5142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great divergence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03003D-7EFC-46A0-A9E4-9413E76572CD}"/>
              </a:ext>
            </a:extLst>
          </p:cNvPr>
          <p:cNvSpPr/>
          <p:nvPr/>
        </p:nvSpPr>
        <p:spPr>
          <a:xfrm>
            <a:off x="7889358" y="6039293"/>
            <a:ext cx="861237" cy="498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03511CB-F784-4A7B-B44A-5E8D3F7DDBD0}"/>
              </a:ext>
            </a:extLst>
          </p:cNvPr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Maddison, 2008.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7B3A0E-8679-4B95-8FB8-CBC9FABF38B6}"/>
              </a:ext>
            </a:extLst>
          </p:cNvPr>
          <p:cNvCxnSpPr>
            <a:cxnSpLocks/>
          </p:cNvCxnSpPr>
          <p:nvPr/>
        </p:nvCxnSpPr>
        <p:spPr>
          <a:xfrm>
            <a:off x="1266482" y="5397238"/>
            <a:ext cx="0" cy="409955"/>
          </a:xfrm>
          <a:prstGeom prst="straightConnector1">
            <a:avLst/>
          </a:prstGeom>
          <a:ln w="38100">
            <a:solidFill>
              <a:srgbClr val="96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69AA98-AB35-45C4-B66C-68F6533C1E69}"/>
              </a:ext>
            </a:extLst>
          </p:cNvPr>
          <p:cNvCxnSpPr>
            <a:cxnSpLocks/>
          </p:cNvCxnSpPr>
          <p:nvPr/>
        </p:nvCxnSpPr>
        <p:spPr>
          <a:xfrm>
            <a:off x="7541572" y="1709202"/>
            <a:ext cx="0" cy="3854323"/>
          </a:xfrm>
          <a:prstGeom prst="straightConnector1">
            <a:avLst/>
          </a:prstGeom>
          <a:ln w="38100">
            <a:solidFill>
              <a:srgbClr val="96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3D9CA8-992F-459B-A229-B4EC2E947949}"/>
              </a:ext>
            </a:extLst>
          </p:cNvPr>
          <p:cNvSpPr txBox="1"/>
          <p:nvPr/>
        </p:nvSpPr>
        <p:spPr>
          <a:xfrm>
            <a:off x="1059147" y="6107884"/>
            <a:ext cx="41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4x</a:t>
            </a:r>
            <a:endParaRPr lang="en-GB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791FBD-45B4-4D84-ACA6-925C1EAE5331}"/>
              </a:ext>
            </a:extLst>
          </p:cNvPr>
          <p:cNvSpPr txBox="1"/>
          <p:nvPr/>
        </p:nvSpPr>
        <p:spPr>
          <a:xfrm>
            <a:off x="7241201" y="6103674"/>
            <a:ext cx="72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endParaRPr lang="en-GB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93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Malawi - $226 per capita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03003D-7EFC-46A0-A9E4-9413E76572CD}"/>
              </a:ext>
            </a:extLst>
          </p:cNvPr>
          <p:cNvSpPr/>
          <p:nvPr/>
        </p:nvSpPr>
        <p:spPr>
          <a:xfrm>
            <a:off x="7889358" y="6039293"/>
            <a:ext cx="861237" cy="498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48F20-D845-40C0-BF71-DD86AF9BA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" y="936625"/>
            <a:ext cx="9144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4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Haiti - $819 per capita</a:t>
            </a:r>
          </a:p>
          <a:p>
            <a:endParaRPr lang="en-ZA" sz="32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03003D-7EFC-46A0-A9E4-9413E76572CD}"/>
              </a:ext>
            </a:extLst>
          </p:cNvPr>
          <p:cNvSpPr/>
          <p:nvPr/>
        </p:nvSpPr>
        <p:spPr>
          <a:xfrm>
            <a:off x="7889358" y="6039293"/>
            <a:ext cx="861237" cy="498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85C346-03CC-441D-83BE-1F000484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" y="924791"/>
            <a:ext cx="9144000" cy="593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7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Morocco - $3,108 per capita</a:t>
            </a:r>
          </a:p>
          <a:p>
            <a:endParaRPr lang="en-ZA" sz="32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03003D-7EFC-46A0-A9E4-9413E76572CD}"/>
              </a:ext>
            </a:extLst>
          </p:cNvPr>
          <p:cNvSpPr/>
          <p:nvPr/>
        </p:nvSpPr>
        <p:spPr>
          <a:xfrm>
            <a:off x="7889358" y="6039293"/>
            <a:ext cx="861237" cy="498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2F6468-FAF9-4548-B3BF-426F2CC5B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" y="992631"/>
            <a:ext cx="9144000" cy="58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6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Poland - $13,431 per capita</a:t>
            </a:r>
          </a:p>
          <a:p>
            <a:endParaRPr lang="en-ZA" sz="32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03003D-7EFC-46A0-A9E4-9413E76572CD}"/>
              </a:ext>
            </a:extLst>
          </p:cNvPr>
          <p:cNvSpPr/>
          <p:nvPr/>
        </p:nvSpPr>
        <p:spPr>
          <a:xfrm>
            <a:off x="7889358" y="6039293"/>
            <a:ext cx="861237" cy="498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80A181-3915-42E3-BB68-B82142DDC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021"/>
            <a:ext cx="9144000" cy="58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Singapore - $55,182 per capita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03003D-7EFC-46A0-A9E4-9413E76572CD}"/>
              </a:ext>
            </a:extLst>
          </p:cNvPr>
          <p:cNvSpPr/>
          <p:nvPr/>
        </p:nvSpPr>
        <p:spPr>
          <a:xfrm>
            <a:off x="7889358" y="6039293"/>
            <a:ext cx="861237" cy="498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742CC-DB15-4C46-8E3E-299EE1CCB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355"/>
            <a:ext cx="9144000" cy="589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0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do we still have this and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C6005-991A-417E-B629-466C366A0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195"/>
            <a:ext cx="9144000" cy="6835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AE6DD4-2414-40CB-AB10-5F9ACD503E28}"/>
              </a:ext>
            </a:extLst>
          </p:cNvPr>
          <p:cNvSpPr txBox="1"/>
          <p:nvPr/>
        </p:nvSpPr>
        <p:spPr>
          <a:xfrm>
            <a:off x="41563" y="940473"/>
            <a:ext cx="3855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Output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Productivity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industry network capability.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Risk mitigation impossible.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Inevitable low income.</a:t>
            </a:r>
          </a:p>
        </p:txBody>
      </p:sp>
    </p:spTree>
    <p:extLst>
      <p:ext uri="{BB962C8B-B14F-4D97-AF65-F5344CB8AC3E}">
        <p14:creationId xmlns:p14="http://schemas.microsoft.com/office/powerpoint/2010/main" val="223534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F34570-2CD6-4CC0-8DEB-295A82C1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" y="932367"/>
            <a:ext cx="9144000" cy="67389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this?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4F4E80-DCDC-44E7-9CF3-32B958F9DFD7}"/>
              </a:ext>
            </a:extLst>
          </p:cNvPr>
          <p:cNvSpPr txBox="1"/>
          <p:nvPr/>
        </p:nvSpPr>
        <p:spPr>
          <a:xfrm>
            <a:off x="42602" y="969939"/>
            <a:ext cx="3573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Output high.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Productivity high.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High industry network capability.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Risk mitigation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Higher income possible.</a:t>
            </a:r>
          </a:p>
        </p:txBody>
      </p:sp>
    </p:spTree>
    <p:extLst>
      <p:ext uri="{BB962C8B-B14F-4D97-AF65-F5344CB8AC3E}">
        <p14:creationId xmlns:p14="http://schemas.microsoft.com/office/powerpoint/2010/main" val="2903274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do we share research?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68113-C6FF-4414-AFAB-1A4C46710DC9}"/>
              </a:ext>
            </a:extLst>
          </p:cNvPr>
          <p:cNvSpPr/>
          <p:nvPr/>
        </p:nvSpPr>
        <p:spPr>
          <a:xfrm>
            <a:off x="181110" y="1125905"/>
            <a:ext cx="8490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 different angle of looking at our challenges.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0D316C-6C7F-4C2F-BEBA-1031A1C6C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59" y="1818996"/>
            <a:ext cx="4899806" cy="462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2431F14-C102-4863-93CE-A9D846E0A9D0}"/>
              </a:ext>
            </a:extLst>
          </p:cNvPr>
          <p:cNvSpPr/>
          <p:nvPr/>
        </p:nvSpPr>
        <p:spPr>
          <a:xfrm>
            <a:off x="240568" y="5703152"/>
            <a:ext cx="7470149" cy="923992"/>
          </a:xfrm>
          <a:prstGeom prst="wedgeRoundRectCallout">
            <a:avLst>
              <a:gd name="adj1" fmla="val 12770"/>
              <a:gd name="adj2" fmla="val -500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do these systems co-exist?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9BF858-AEB5-46F3-BD21-7E26CCE89A02}"/>
              </a:ext>
            </a:extLst>
          </p:cNvPr>
          <p:cNvSpPr/>
          <p:nvPr/>
        </p:nvSpPr>
        <p:spPr>
          <a:xfrm>
            <a:off x="529764" y="797528"/>
            <a:ext cx="816767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not a </a:t>
            </a:r>
            <a:r>
              <a:rPr lang="en-US" sz="2200" u="sng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4x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problem anymore.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now a &gt; </a:t>
            </a:r>
            <a:r>
              <a:rPr lang="en-US" sz="2200" u="sng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problem.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 only across countries, but </a:t>
            </a:r>
            <a:r>
              <a:rPr lang="en-US" sz="25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within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Within countries (regions/provinces/cities).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However, they have the same macro conditions &amp; structure;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legal framework, same judicial system;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political representation system, same monetary system;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interest rates, same exchange rate;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political system, same financial architecture;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Mostly the same language &amp; religion;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Yet, significant differences in output &amp; productivity remain.</a:t>
            </a:r>
          </a:p>
          <a:p>
            <a:endParaRPr lang="en-US" sz="25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is the growth explosion not better distributed?</a:t>
            </a:r>
          </a:p>
          <a:p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11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orthodox answer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1A5CF8-4351-4B17-8A4E-59CA6B598BC3}"/>
              </a:ext>
            </a:extLst>
          </p:cNvPr>
          <p:cNvSpPr/>
          <p:nvPr/>
        </p:nvSpPr>
        <p:spPr>
          <a:xfrm>
            <a:off x="214824" y="1019609"/>
            <a:ext cx="844225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Conventional Economics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4 factors of production.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inputs to produce the output.</a:t>
            </a:r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used to produce goods and services.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building blocks of an the economy.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C7AAA-DED6-48B9-BC12-F1D731F50550}"/>
              </a:ext>
            </a:extLst>
          </p:cNvPr>
          <p:cNvSpPr/>
          <p:nvPr/>
        </p:nvSpPr>
        <p:spPr>
          <a:xfrm>
            <a:off x="4662897" y="5083628"/>
            <a:ext cx="251992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Entrepreneurship</a:t>
            </a:r>
          </a:p>
          <a:p>
            <a:r>
              <a:rPr lang="en-US" sz="2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Capital</a:t>
            </a:r>
          </a:p>
          <a:p>
            <a:r>
              <a:rPr lang="en-US" sz="2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Enterprise</a:t>
            </a:r>
            <a:endParaRPr lang="en-GB" sz="26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C1BE74-A796-4E97-89FA-C17AA537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44" y="2850880"/>
            <a:ext cx="6459098" cy="40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Factors of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0B55C-8CB6-4879-8701-CB3009F5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89" y="4021676"/>
            <a:ext cx="2995163" cy="242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EA995-C79A-45AF-A518-982A6450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67" y="1386840"/>
            <a:ext cx="1432648" cy="2006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646BA2-BCD1-4B6B-9DD0-F94382F71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83" y="1440595"/>
            <a:ext cx="2675209" cy="20103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68386D-8FE9-4459-A743-2D3627937022}"/>
              </a:ext>
            </a:extLst>
          </p:cNvPr>
          <p:cNvSpPr/>
          <p:nvPr/>
        </p:nvSpPr>
        <p:spPr>
          <a:xfrm>
            <a:off x="5693339" y="3500998"/>
            <a:ext cx="21514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Capital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3E1F20-D92F-4BB9-AB8E-0DEAD2B67AEF}"/>
              </a:ext>
            </a:extLst>
          </p:cNvPr>
          <p:cNvSpPr/>
          <p:nvPr/>
        </p:nvSpPr>
        <p:spPr>
          <a:xfrm>
            <a:off x="1704657" y="915663"/>
            <a:ext cx="11015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Capital</a:t>
            </a:r>
            <a:endParaRPr lang="en-GB" sz="2600" dirty="0">
              <a:solidFill>
                <a:srgbClr val="96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2DD7AE-0A56-4FC3-B679-1EDB878FD2E9}"/>
              </a:ext>
            </a:extLst>
          </p:cNvPr>
          <p:cNvSpPr/>
          <p:nvPr/>
        </p:nvSpPr>
        <p:spPr>
          <a:xfrm>
            <a:off x="1706794" y="3484203"/>
            <a:ext cx="11160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Labour</a:t>
            </a:r>
            <a:endParaRPr lang="en-GB" sz="2600" dirty="0">
              <a:solidFill>
                <a:srgbClr val="96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CED6E6-7AD1-4B98-969A-D1D47EA6F8AD}"/>
              </a:ext>
            </a:extLst>
          </p:cNvPr>
          <p:cNvSpPr/>
          <p:nvPr/>
        </p:nvSpPr>
        <p:spPr>
          <a:xfrm>
            <a:off x="6349651" y="923109"/>
            <a:ext cx="8274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</a:t>
            </a:r>
            <a:endParaRPr lang="en-GB" sz="2600" dirty="0">
              <a:solidFill>
                <a:srgbClr val="96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1354E4-0E30-44CD-A032-6544AD59B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324" y="4053779"/>
            <a:ext cx="2596296" cy="242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87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explains the differences in output?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1A5CF8-4351-4B17-8A4E-59CA6B598BC3}"/>
              </a:ext>
            </a:extLst>
          </p:cNvPr>
          <p:cNvSpPr/>
          <p:nvPr/>
        </p:nvSpPr>
        <p:spPr>
          <a:xfrm>
            <a:off x="308342" y="1196254"/>
            <a:ext cx="844225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it because </a:t>
            </a:r>
            <a:r>
              <a:rPr lang="en-US" sz="25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access to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</a:t>
            </a:r>
            <a:r>
              <a:rPr lang="en-US" sz="25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availability of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production factors?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Capital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More capital?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Access to capital?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Cost of capital?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capital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More schooling?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Better education?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then the result?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As a consequence, more output is then generated.</a:t>
            </a:r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78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Reading Adam Smith does not help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0B55C-8CB6-4879-8701-CB3009F5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89" y="4021676"/>
            <a:ext cx="2995163" cy="242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EA995-C79A-45AF-A518-982A6450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67" y="1386840"/>
            <a:ext cx="1432648" cy="2006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646BA2-BCD1-4B6B-9DD0-F94382F71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83" y="1440595"/>
            <a:ext cx="2675209" cy="2010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6E17C-AA2D-40FC-AB27-D29777EA6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324" y="4053779"/>
            <a:ext cx="2596296" cy="24235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68386D-8FE9-4459-A743-2D3627937022}"/>
              </a:ext>
            </a:extLst>
          </p:cNvPr>
          <p:cNvSpPr/>
          <p:nvPr/>
        </p:nvSpPr>
        <p:spPr>
          <a:xfrm>
            <a:off x="5693339" y="3500998"/>
            <a:ext cx="21514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Human Capital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3E1F20-D92F-4BB9-AB8E-0DEAD2B67AEF}"/>
              </a:ext>
            </a:extLst>
          </p:cNvPr>
          <p:cNvSpPr/>
          <p:nvPr/>
        </p:nvSpPr>
        <p:spPr>
          <a:xfrm>
            <a:off x="1704657" y="915663"/>
            <a:ext cx="11015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Capital</a:t>
            </a:r>
            <a:endParaRPr lang="en-GB" sz="2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2DD7AE-0A56-4FC3-B679-1EDB878FD2E9}"/>
              </a:ext>
            </a:extLst>
          </p:cNvPr>
          <p:cNvSpPr/>
          <p:nvPr/>
        </p:nvSpPr>
        <p:spPr>
          <a:xfrm>
            <a:off x="1706794" y="3484203"/>
            <a:ext cx="11160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Labour</a:t>
            </a:r>
            <a:endParaRPr lang="en-GB" sz="2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CED6E6-7AD1-4B98-969A-D1D47EA6F8AD}"/>
              </a:ext>
            </a:extLst>
          </p:cNvPr>
          <p:cNvSpPr/>
          <p:nvPr/>
        </p:nvSpPr>
        <p:spPr>
          <a:xfrm>
            <a:off x="6349651" y="923109"/>
            <a:ext cx="8274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Land</a:t>
            </a:r>
            <a:endParaRPr lang="en-GB" sz="2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805DB4-2C82-4C0B-8F13-31158C41AF0F}"/>
              </a:ext>
            </a:extLst>
          </p:cNvPr>
          <p:cNvSpPr/>
          <p:nvPr/>
        </p:nvSpPr>
        <p:spPr>
          <a:xfrm>
            <a:off x="456445" y="-159787"/>
            <a:ext cx="7620997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</a:t>
            </a:r>
            <a:endParaRPr lang="en-GB" sz="50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62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what explains growth differences?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 to conventional Economics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They discovered the answer is not here.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Factors of production does not explain growth differences.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received a 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Total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factor productivity.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Clever way of saying 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a measure of our ignorance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stuff that nobody knows what it is…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… so we call it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lvl="1"/>
            <a:endParaRPr lang="en-US" sz="2200" b="1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 question we try to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does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not diffuse / spread?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structure of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we observe these spectacular growth differences?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B8A43-3930-4E23-87CF-1DC98CC34BAE}"/>
              </a:ext>
            </a:extLst>
          </p:cNvPr>
          <p:cNvSpPr/>
          <p:nvPr/>
        </p:nvSpPr>
        <p:spPr>
          <a:xfrm>
            <a:off x="7408153" y="4395854"/>
            <a:ext cx="1549949" cy="15264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Grey </a:t>
            </a:r>
          </a:p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endParaRPr lang="en-GB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A51F6-278C-4357-B36A-2A95C489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89" y="2243089"/>
            <a:ext cx="1741437" cy="1517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76B08D-1920-43FA-AA20-257A1EB93745}"/>
              </a:ext>
            </a:extLst>
          </p:cNvPr>
          <p:cNvSpPr/>
          <p:nvPr/>
        </p:nvSpPr>
        <p:spPr>
          <a:xfrm>
            <a:off x="214009" y="2315183"/>
            <a:ext cx="8850517" cy="4350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978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what explains growth differences?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 to conventional Economics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They discovered the answer is not here.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Factors of production does not explain growth differences.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received a 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Total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factor productivity.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Clever way of saying 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a measure of our ignorance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stuff that nobody knows what it is…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… so we call it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lvl="1"/>
            <a:endParaRPr lang="en-US" sz="2200" b="1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 question we try to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does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not diffuse / spread?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structure of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we observe these spectacular growth differences?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B8A43-3930-4E23-87CF-1DC98CC34BAE}"/>
              </a:ext>
            </a:extLst>
          </p:cNvPr>
          <p:cNvSpPr/>
          <p:nvPr/>
        </p:nvSpPr>
        <p:spPr>
          <a:xfrm>
            <a:off x="7408153" y="4395854"/>
            <a:ext cx="1549949" cy="15264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Grey </a:t>
            </a:r>
          </a:p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endParaRPr lang="en-GB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A51F6-278C-4357-B36A-2A95C489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89" y="2243089"/>
            <a:ext cx="1741437" cy="1517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618B3-F1BB-4D41-BA57-91963EC057E2}"/>
              </a:ext>
            </a:extLst>
          </p:cNvPr>
          <p:cNvSpPr/>
          <p:nvPr/>
        </p:nvSpPr>
        <p:spPr>
          <a:xfrm>
            <a:off x="232289" y="3356043"/>
            <a:ext cx="8824483" cy="3309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237A40-1D75-4CFC-BDE9-52A7CECCD803}"/>
              </a:ext>
            </a:extLst>
          </p:cNvPr>
          <p:cNvSpPr/>
          <p:nvPr/>
        </p:nvSpPr>
        <p:spPr>
          <a:xfrm>
            <a:off x="4301836" y="2243089"/>
            <a:ext cx="5021636" cy="3309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187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what explains growth differences?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 to conventional Economics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They discovered the answer is not here.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Factors of production does not explain growth differences.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received a 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Total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factor productivity.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Clever way of saying 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a measure of our ignorance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stuff that nobody knows what it is…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… so we call it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lvl="1"/>
            <a:endParaRPr lang="en-US" sz="2200" b="1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 question we try to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does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not diffuse / spread?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structure of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we observe these spectacular growth differences?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B8A43-3930-4E23-87CF-1DC98CC34BAE}"/>
              </a:ext>
            </a:extLst>
          </p:cNvPr>
          <p:cNvSpPr/>
          <p:nvPr/>
        </p:nvSpPr>
        <p:spPr>
          <a:xfrm>
            <a:off x="7408153" y="4395854"/>
            <a:ext cx="1549949" cy="15264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Grey </a:t>
            </a:r>
          </a:p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endParaRPr lang="en-GB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A51F6-278C-4357-B36A-2A95C489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89" y="2243089"/>
            <a:ext cx="1741437" cy="1517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618B3-F1BB-4D41-BA57-91963EC057E2}"/>
              </a:ext>
            </a:extLst>
          </p:cNvPr>
          <p:cNvSpPr/>
          <p:nvPr/>
        </p:nvSpPr>
        <p:spPr>
          <a:xfrm>
            <a:off x="214009" y="3760169"/>
            <a:ext cx="8824483" cy="2905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530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what explains growth differences?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 to conventional Economics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They discovered the answer is not here.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Factors of production does not explain growth differences.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received a 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Total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factor productivity.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Clever way of saying 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a measure of our ignorance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stuff that nobody knows what it is…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… so we call it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lvl="1"/>
            <a:endParaRPr lang="en-US" sz="2200" b="1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 question we try to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does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not diffuse / spread?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structure of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we observe these spectacular growth differences?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B8A43-3930-4E23-87CF-1DC98CC34BAE}"/>
              </a:ext>
            </a:extLst>
          </p:cNvPr>
          <p:cNvSpPr/>
          <p:nvPr/>
        </p:nvSpPr>
        <p:spPr>
          <a:xfrm>
            <a:off x="7408153" y="4395854"/>
            <a:ext cx="1549949" cy="15264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Grey </a:t>
            </a:r>
          </a:p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endParaRPr lang="en-GB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A51F6-278C-4357-B36A-2A95C489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89" y="2243089"/>
            <a:ext cx="1741437" cy="1517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618B3-F1BB-4D41-BA57-91963EC057E2}"/>
              </a:ext>
            </a:extLst>
          </p:cNvPr>
          <p:cNvSpPr/>
          <p:nvPr/>
        </p:nvSpPr>
        <p:spPr>
          <a:xfrm>
            <a:off x="214009" y="4056434"/>
            <a:ext cx="8824483" cy="260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259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what explains growth differences?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 to conventional Economics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They discovered the answer is not here.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Factors of production does not explain growth differences.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received a 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Total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factor productivity.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Clever way of saying 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a measure of our ignorance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stuff that nobody knows what it is…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… so we call it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lvl="1"/>
            <a:endParaRPr lang="en-US" sz="2200" b="1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 question we try to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does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not diffuse / spread?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structure of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we observe these spectacular growth differences?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B8A43-3930-4E23-87CF-1DC98CC34BAE}"/>
              </a:ext>
            </a:extLst>
          </p:cNvPr>
          <p:cNvSpPr/>
          <p:nvPr/>
        </p:nvSpPr>
        <p:spPr>
          <a:xfrm>
            <a:off x="7408153" y="4395854"/>
            <a:ext cx="1549949" cy="15264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Grey </a:t>
            </a:r>
          </a:p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endParaRPr lang="en-GB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A51F6-278C-4357-B36A-2A95C489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89" y="2243089"/>
            <a:ext cx="1741437" cy="1517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618B3-F1BB-4D41-BA57-91963EC057E2}"/>
              </a:ext>
            </a:extLst>
          </p:cNvPr>
          <p:cNvSpPr/>
          <p:nvPr/>
        </p:nvSpPr>
        <p:spPr>
          <a:xfrm>
            <a:off x="240043" y="4395854"/>
            <a:ext cx="8824483" cy="2270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288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Ask better questions… to get better answers	</a:t>
            </a:r>
          </a:p>
        </p:txBody>
      </p:sp>
    </p:spTree>
    <p:extLst>
      <p:ext uri="{BB962C8B-B14F-4D97-AF65-F5344CB8AC3E}">
        <p14:creationId xmlns:p14="http://schemas.microsoft.com/office/powerpoint/2010/main" val="3421221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what explains growth differences?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 to conventional Economics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They discovered the answer is not here.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Factors of production does not explain growth differences.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received a 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Total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factor productivity.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Clever way of saying 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a measure of our ignorance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stuff that nobody knows what it is…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… so we call it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lvl="1"/>
            <a:endParaRPr lang="en-US" sz="2200" b="1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 question we try to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does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not diffuse / spread?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structure of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we observe these spectacular growth differences?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B8A43-3930-4E23-87CF-1DC98CC34BAE}"/>
              </a:ext>
            </a:extLst>
          </p:cNvPr>
          <p:cNvSpPr/>
          <p:nvPr/>
        </p:nvSpPr>
        <p:spPr>
          <a:xfrm>
            <a:off x="7408153" y="4395854"/>
            <a:ext cx="1549949" cy="15264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Grey </a:t>
            </a:r>
          </a:p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endParaRPr lang="en-GB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A51F6-278C-4357-B36A-2A95C489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89" y="2243089"/>
            <a:ext cx="1741437" cy="1517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618B3-F1BB-4D41-BA57-91963EC057E2}"/>
              </a:ext>
            </a:extLst>
          </p:cNvPr>
          <p:cNvSpPr/>
          <p:nvPr/>
        </p:nvSpPr>
        <p:spPr>
          <a:xfrm>
            <a:off x="240043" y="4790510"/>
            <a:ext cx="8824483" cy="18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CB9D3-FB54-4C68-8202-BCEE714D2C83}"/>
              </a:ext>
            </a:extLst>
          </p:cNvPr>
          <p:cNvSpPr/>
          <p:nvPr/>
        </p:nvSpPr>
        <p:spPr>
          <a:xfrm>
            <a:off x="6328064" y="4301836"/>
            <a:ext cx="2728708" cy="236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093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 what explains growth differences?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 to conventional Economics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They discovered the answer is not here.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	Factors of production does not explain growth differences.</a:t>
            </a:r>
          </a:p>
          <a:p>
            <a:pPr lvl="1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received a 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Total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factor productivity.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Clever way of saying 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it is a measure of our ignorance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stuff that nobody knows what it is…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… so we call it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lvl="1"/>
            <a:endParaRPr lang="en-US" sz="2200" b="1" i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 question we try to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does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not diffuse / spread?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structure of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we observe these spectacular growth differences?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B8A43-3930-4E23-87CF-1DC98CC34BAE}"/>
              </a:ext>
            </a:extLst>
          </p:cNvPr>
          <p:cNvSpPr/>
          <p:nvPr/>
        </p:nvSpPr>
        <p:spPr>
          <a:xfrm>
            <a:off x="7408153" y="4395854"/>
            <a:ext cx="1549949" cy="15264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Grey </a:t>
            </a:r>
          </a:p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endParaRPr lang="en-GB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A51F6-278C-4357-B36A-2A95C489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89" y="2243089"/>
            <a:ext cx="1741437" cy="15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00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Conventional development path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 countries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Are rich because they exploit technological progress. 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Move the bulk of their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labour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force out of agriculture into cities.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Knowhow can be shared more easily in cities.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Their families have fewer children.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They educate them more intensively…</a:t>
            </a:r>
          </a:p>
          <a:p>
            <a:pPr fontAlgn="base"/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…thereby facilitating further technological progress.</a:t>
            </a:r>
          </a:p>
          <a:p>
            <a:pPr fontAlgn="base"/>
            <a:endParaRPr lang="en-US" dirty="0"/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countries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Poor countries require similar change to become rich.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Reduce farm employment, become more urban.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Have fewer children, and keep those children that they have in school longer.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If they do, the doors to prosperity will open…</a:t>
            </a:r>
          </a:p>
          <a:p>
            <a:pPr lvl="1" fontAlgn="base"/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…is that the case?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7D5E27-0B8C-4302-AE28-C8C55E81B5AD}"/>
              </a:ext>
            </a:extLst>
          </p:cNvPr>
          <p:cNvSpPr/>
          <p:nvPr/>
        </p:nvSpPr>
        <p:spPr>
          <a:xfrm>
            <a:off x="270962" y="3898129"/>
            <a:ext cx="8426718" cy="2596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390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Conventional development path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95155-1634-45D0-BC63-8D95F3094032}"/>
              </a:ext>
            </a:extLst>
          </p:cNvPr>
          <p:cNvSpPr/>
          <p:nvPr/>
        </p:nvSpPr>
        <p:spPr>
          <a:xfrm>
            <a:off x="329604" y="1212748"/>
            <a:ext cx="854343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 countries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Are rich because they exploit technological progress. 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Move the bulk of their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labour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force out of agriculture into cities.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Knowhow can be shared more easily in cities.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Their families have fewer children.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They educate them more intensively…</a:t>
            </a:r>
          </a:p>
          <a:p>
            <a:pPr fontAlgn="base"/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…thereby facilitating further technological progress.</a:t>
            </a:r>
          </a:p>
          <a:p>
            <a:pPr fontAlgn="base"/>
            <a:endParaRPr lang="en-US" dirty="0"/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countries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Poor countries require similar change to become rich.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Reduce farm employment, become more urban.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Have fewer children &amp; keep children in school for longer.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If they do, the doors to prosperity will open…</a:t>
            </a:r>
          </a:p>
          <a:p>
            <a:pPr lvl="1" fontAlgn="base"/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…is that the case?</a:t>
            </a:r>
          </a:p>
        </p:txBody>
      </p:sp>
    </p:spTree>
    <p:extLst>
      <p:ext uri="{BB962C8B-B14F-4D97-AF65-F5344CB8AC3E}">
        <p14:creationId xmlns:p14="http://schemas.microsoft.com/office/powerpoint/2010/main" val="514521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education the missing link?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14B6E-FC2F-4984-930E-0D7DFF4F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57717"/>
            <a:ext cx="9247908" cy="60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52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education the missing link?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C8B72-61AF-45E0-B957-44563F25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94" y="1010155"/>
            <a:ext cx="9189076" cy="60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02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education the missing link?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49391-3BE6-4F3D-8701-6D1F5E25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36" y="1034013"/>
            <a:ext cx="9152623" cy="59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51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education the missing link?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1B0CC-FA8B-4E78-ABF9-2E8C61969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8627"/>
            <a:ext cx="9144000" cy="59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75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education the missing link?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49391-3BE6-4F3D-8701-6D1F5E25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013"/>
            <a:ext cx="9144000" cy="5984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99D89D-D648-4683-9AE6-E4A81C910036}"/>
              </a:ext>
            </a:extLst>
          </p:cNvPr>
          <p:cNvSpPr/>
          <p:nvPr/>
        </p:nvSpPr>
        <p:spPr>
          <a:xfrm>
            <a:off x="4793347" y="4183024"/>
            <a:ext cx="349574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 quality of education cannot explain that large a gap</a:t>
            </a:r>
            <a:r>
              <a:rPr lang="en-US" sz="20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sz="1000" i="1" u="sng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Something else is missing</a:t>
            </a:r>
            <a:r>
              <a:rPr lang="en-US" sz="20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868865-F5DA-4934-A079-037555AFE870}"/>
              </a:ext>
            </a:extLst>
          </p:cNvPr>
          <p:cNvCxnSpPr>
            <a:cxnSpLocks/>
          </p:cNvCxnSpPr>
          <p:nvPr/>
        </p:nvCxnSpPr>
        <p:spPr>
          <a:xfrm>
            <a:off x="1497254" y="3323159"/>
            <a:ext cx="3296093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06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Comparing social indicators over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136A3-E20F-4C71-80D9-CDBDB6C9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20" y="912069"/>
            <a:ext cx="8315320" cy="4787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73CC49-4A1F-4D59-A6A0-EB11B20D1075}"/>
              </a:ext>
            </a:extLst>
          </p:cNvPr>
          <p:cNvSpPr/>
          <p:nvPr/>
        </p:nvSpPr>
        <p:spPr>
          <a:xfrm>
            <a:off x="5579676" y="1445240"/>
            <a:ext cx="3118004" cy="318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DCCB-A788-40DB-9B49-17001392FED6}"/>
              </a:ext>
            </a:extLst>
          </p:cNvPr>
          <p:cNvSpPr/>
          <p:nvPr/>
        </p:nvSpPr>
        <p:spPr>
          <a:xfrm>
            <a:off x="5664160" y="3888401"/>
            <a:ext cx="3033520" cy="318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DAC93-2C2B-4EE9-8A2B-36640D121654}"/>
              </a:ext>
            </a:extLst>
          </p:cNvPr>
          <p:cNvSpPr/>
          <p:nvPr/>
        </p:nvSpPr>
        <p:spPr>
          <a:xfrm>
            <a:off x="361837" y="3728912"/>
            <a:ext cx="8315320" cy="2105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87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Ask better questions… to get better answers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753BD-2B2C-4788-9BB5-FC688B346FA6}"/>
              </a:ext>
            </a:extLst>
          </p:cNvPr>
          <p:cNvSpPr/>
          <p:nvPr/>
        </p:nvSpPr>
        <p:spPr>
          <a:xfrm>
            <a:off x="3186700" y="3029313"/>
            <a:ext cx="1949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Spotprent</a:t>
            </a:r>
            <a:endParaRPr lang="en-ZA" sz="32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6" name="Picture 4" descr="Image result for ask better questions quote">
            <a:extLst>
              <a:ext uri="{FF2B5EF4-FFF2-40B4-BE49-F238E27FC236}">
                <a16:creationId xmlns:a16="http://schemas.microsoft.com/office/drawing/2014/main" id="{FEF989D6-6677-445A-8D21-202E9C30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6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Comparing social indicators over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136A3-E20F-4C71-80D9-CDBDB6C9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20" y="912069"/>
            <a:ext cx="8315320" cy="4787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73CC49-4A1F-4D59-A6A0-EB11B20D1075}"/>
              </a:ext>
            </a:extLst>
          </p:cNvPr>
          <p:cNvSpPr/>
          <p:nvPr/>
        </p:nvSpPr>
        <p:spPr>
          <a:xfrm>
            <a:off x="5579676" y="1445240"/>
            <a:ext cx="3118004" cy="318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DCCB-A788-40DB-9B49-17001392FED6}"/>
              </a:ext>
            </a:extLst>
          </p:cNvPr>
          <p:cNvSpPr/>
          <p:nvPr/>
        </p:nvSpPr>
        <p:spPr>
          <a:xfrm>
            <a:off x="5664160" y="3888401"/>
            <a:ext cx="3033520" cy="318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26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Comparing social indicators over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136A3-E20F-4C71-80D9-CDBDB6C9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20" y="912069"/>
            <a:ext cx="8315320" cy="4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0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Comparing social indicators over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136A3-E20F-4C71-80D9-CDBDB6C9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20" y="912069"/>
            <a:ext cx="8315320" cy="47876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00108A-EBA9-454B-A6DC-CD2E7888EA8B}"/>
              </a:ext>
            </a:extLst>
          </p:cNvPr>
          <p:cNvSpPr/>
          <p:nvPr/>
        </p:nvSpPr>
        <p:spPr>
          <a:xfrm>
            <a:off x="0" y="5699677"/>
            <a:ext cx="85434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about the technological advances of the last 50 years?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Computers, cellphones, internet, Teflon, etc.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It should have enabled higher productivity.</a:t>
            </a:r>
          </a:p>
        </p:txBody>
      </p:sp>
    </p:spTree>
    <p:extLst>
      <p:ext uri="{BB962C8B-B14F-4D97-AF65-F5344CB8AC3E}">
        <p14:creationId xmlns:p14="http://schemas.microsoft.com/office/powerpoint/2010/main" val="1136220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are we missing?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1C03D0-4519-4BDD-95B5-8EBAA4ADFDF7}"/>
              </a:ext>
            </a:extLst>
          </p:cNvPr>
          <p:cNvSpPr/>
          <p:nvPr/>
        </p:nvSpPr>
        <p:spPr>
          <a:xfrm>
            <a:off x="340237" y="1212748"/>
            <a:ext cx="854343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Why?</a:t>
            </a:r>
            <a:endParaRPr lang="en-US" sz="22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Is today’s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smaller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more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educated, </a:t>
            </a:r>
            <a:r>
              <a:rPr lang="en-US" sz="2200" i="1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urbanised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families in emerging market economies so much less productive than their counterparts (in rich countries) were 50 years ago?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Can’t today’s emerging markets replicate levels of productivity that were achieved in countries with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worse social indicators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older technologies?</a:t>
            </a:r>
          </a:p>
          <a:p>
            <a:pPr marL="800100" lvl="1" indent="-342900" algn="just" fontAlgn="base">
              <a:buFont typeface="Arial" panose="020B0604020202020204" pitchFamily="34" charset="0"/>
              <a:buChar char="•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 algn="just" fontAlgn="base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 algn="just" fontAlgn="base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07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43102D8-DC77-49F2-B0F8-265A8F5BBB9C}"/>
              </a:ext>
            </a:extLst>
          </p:cNvPr>
          <p:cNvSpPr/>
          <p:nvPr/>
        </p:nvSpPr>
        <p:spPr>
          <a:xfrm>
            <a:off x="310394" y="5275671"/>
            <a:ext cx="8543434" cy="1249832"/>
          </a:xfrm>
          <a:prstGeom prst="wedgeRoundRectCallout">
            <a:avLst>
              <a:gd name="adj1" fmla="val 1818"/>
              <a:gd name="adj2" fmla="val -8234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are we missing?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1C03D0-4519-4BDD-95B5-8EBAA4ADFDF7}"/>
              </a:ext>
            </a:extLst>
          </p:cNvPr>
          <p:cNvSpPr/>
          <p:nvPr/>
        </p:nvSpPr>
        <p:spPr>
          <a:xfrm>
            <a:off x="340237" y="1212748"/>
            <a:ext cx="85434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Why?</a:t>
            </a:r>
            <a:endParaRPr lang="en-US" sz="22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Is today’s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smaller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more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educated, </a:t>
            </a:r>
            <a:r>
              <a:rPr lang="en-US" sz="2200" i="1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urbanised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families in emerging market economies so much less productive than their counterparts (in rich countries) were 50 years ago?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Can’t today’s emerging markets replicate levels of productivity that were achieved in countries with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worse social indicators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older technologies?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 algn="ctr" fontAlgn="base"/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key to this puzzle…  may relate to “</a:t>
            </a:r>
            <a:r>
              <a:rPr lang="en-US" sz="25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tacit</a:t>
            </a:r>
            <a:r>
              <a:rPr lang="en-US" sz="25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knowledge…</a:t>
            </a:r>
          </a:p>
          <a:p>
            <a:pPr marL="0" lvl="1" fontAlgn="base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 fontAlgn="base"/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 fontAlgn="base"/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 make stuff, you need to 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knowhow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to make it, and this knowledge is, to a large extent, 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latent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not available in books, but </a:t>
            </a:r>
            <a:r>
              <a:rPr lang="en-US" sz="2200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stored in brains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those who need to use it. </a:t>
            </a:r>
          </a:p>
        </p:txBody>
      </p:sp>
    </p:spTree>
    <p:extLst>
      <p:ext uri="{BB962C8B-B14F-4D97-AF65-F5344CB8AC3E}">
        <p14:creationId xmlns:p14="http://schemas.microsoft.com/office/powerpoint/2010/main" val="2334558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countries – collective knowhow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ACED4-A058-4C67-BC51-655CA46C3752}"/>
              </a:ext>
            </a:extLst>
          </p:cNvPr>
          <p:cNvSpPr/>
          <p:nvPr/>
        </p:nvSpPr>
        <p:spPr>
          <a:xfrm>
            <a:off x="300283" y="1119233"/>
            <a:ext cx="854343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Collective </a:t>
            </a:r>
            <a:r>
              <a:rPr lang="en-US" sz="26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productive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knowhow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driving these economic growth differences.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reason the USA is </a:t>
            </a:r>
            <a:r>
              <a:rPr lang="en-US" sz="26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25x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richer,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not because are producing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25x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per capita of the stuff that it produced 200 years ago.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Instead, the US is producing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Completely different things with completely different methods.</a:t>
            </a:r>
          </a:p>
          <a:p>
            <a:pPr fontAlgn="base"/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Not only a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quantitative change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but 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change in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gets produced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34C04-CCCC-4204-86C7-2B2F2955FF1F}"/>
              </a:ext>
            </a:extLst>
          </p:cNvPr>
          <p:cNvSpPr/>
          <p:nvPr/>
        </p:nvSpPr>
        <p:spPr>
          <a:xfrm>
            <a:off x="-1" y="2117967"/>
            <a:ext cx="8912761" cy="4136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438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countries – collective knowhow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ACED4-A058-4C67-BC51-655CA46C3752}"/>
              </a:ext>
            </a:extLst>
          </p:cNvPr>
          <p:cNvSpPr/>
          <p:nvPr/>
        </p:nvSpPr>
        <p:spPr>
          <a:xfrm>
            <a:off x="300283" y="1119233"/>
            <a:ext cx="854343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Collective </a:t>
            </a:r>
            <a:r>
              <a:rPr lang="en-US" sz="26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productive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knowhow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driving these economic growth differences.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reason the USA is </a:t>
            </a:r>
            <a:r>
              <a:rPr lang="en-US" sz="26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richer,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not because are producing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per capita of the stuff that it produced 200 years ago.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Instead, the US is producing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Completely different things with completely different methods.</a:t>
            </a:r>
          </a:p>
          <a:p>
            <a:pPr fontAlgn="base"/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Not only a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quantitative change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but 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change in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gets produced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34C04-CCCC-4204-86C7-2B2F2955FF1F}"/>
              </a:ext>
            </a:extLst>
          </p:cNvPr>
          <p:cNvSpPr/>
          <p:nvPr/>
        </p:nvSpPr>
        <p:spPr>
          <a:xfrm>
            <a:off x="-1" y="3579779"/>
            <a:ext cx="8912761" cy="2675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374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countries – collective knowhow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ACED4-A058-4C67-BC51-655CA46C3752}"/>
              </a:ext>
            </a:extLst>
          </p:cNvPr>
          <p:cNvSpPr/>
          <p:nvPr/>
        </p:nvSpPr>
        <p:spPr>
          <a:xfrm>
            <a:off x="300283" y="1119233"/>
            <a:ext cx="854343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Collective </a:t>
            </a:r>
            <a:r>
              <a:rPr lang="en-US" sz="26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productive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knowhow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driving these economic growth differences.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reason the USA is </a:t>
            </a:r>
            <a:r>
              <a:rPr lang="en-US" sz="26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richer,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not because are producing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per capita of the stuff that it produced 200 years ago.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Instead, the US is producing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Completely different things with completely different methods.</a:t>
            </a:r>
          </a:p>
          <a:p>
            <a:pPr fontAlgn="base"/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Not only a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quantitative change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but 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change in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gets produced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34C04-CCCC-4204-86C7-2B2F2955FF1F}"/>
              </a:ext>
            </a:extLst>
          </p:cNvPr>
          <p:cNvSpPr/>
          <p:nvPr/>
        </p:nvSpPr>
        <p:spPr>
          <a:xfrm>
            <a:off x="-1" y="5087565"/>
            <a:ext cx="8912761" cy="1167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922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countries – collective knowhow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ACED4-A058-4C67-BC51-655CA46C3752}"/>
              </a:ext>
            </a:extLst>
          </p:cNvPr>
          <p:cNvSpPr/>
          <p:nvPr/>
        </p:nvSpPr>
        <p:spPr>
          <a:xfrm>
            <a:off x="300283" y="1119233"/>
            <a:ext cx="854343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Collective </a:t>
            </a:r>
            <a:r>
              <a:rPr lang="en-US" sz="26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productive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knowhow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driving these economic growth differences.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reason the USA is </a:t>
            </a:r>
            <a:r>
              <a:rPr lang="en-US" sz="26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richer, 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not because are producing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250x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per capita of the stuff that it produced 200 years ago.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Instead, the US is producing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Completely different things with completely different methods.</a:t>
            </a:r>
          </a:p>
          <a:p>
            <a:pPr fontAlgn="base"/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Not only a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quantitative change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but </a:t>
            </a:r>
          </a:p>
          <a:p>
            <a:pPr marL="342900" indent="-342900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change in </a:t>
            </a:r>
            <a:r>
              <a:rPr lang="en-US" sz="24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gets produced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8746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None of these products existed 200 years ago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C40D74-7476-420F-A7F1-6A061A866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18" y="1214164"/>
            <a:ext cx="1162050" cy="2733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250B9-6842-4B79-B5FB-65D2D937E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67" y="4311391"/>
            <a:ext cx="3039787" cy="1918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C12F50-89F4-446F-B2C7-506CDBCAE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57" y="1257027"/>
            <a:ext cx="1666875" cy="2647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990C8-07A2-46E1-93E6-5E9FBD9A2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084" y="1492632"/>
            <a:ext cx="1562100" cy="2200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C79C1-42C6-4DFE-8703-2AD5496B4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475" y="4408687"/>
            <a:ext cx="29146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4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knowledge era</a:t>
            </a:r>
          </a:p>
        </p:txBody>
      </p:sp>
      <p:pic>
        <p:nvPicPr>
          <p:cNvPr id="1026" name="Picture 2" descr="Image result for knowledge era">
            <a:extLst>
              <a:ext uri="{FF2B5EF4-FFF2-40B4-BE49-F238E27FC236}">
                <a16:creationId xmlns:a16="http://schemas.microsoft.com/office/drawing/2014/main" id="{AE412857-C1FB-4D9C-B3E3-BC742688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88" y="970344"/>
            <a:ext cx="9769663" cy="569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72CD3A-78BA-47EC-8147-8F91794B2D80}"/>
              </a:ext>
            </a:extLst>
          </p:cNvPr>
          <p:cNvSpPr/>
          <p:nvPr/>
        </p:nvSpPr>
        <p:spPr>
          <a:xfrm>
            <a:off x="-350198" y="970344"/>
            <a:ext cx="10262681" cy="139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B81E2-75EE-4037-9D40-CD0B7B684519}"/>
              </a:ext>
            </a:extLst>
          </p:cNvPr>
          <p:cNvSpPr/>
          <p:nvPr/>
        </p:nvSpPr>
        <p:spPr>
          <a:xfrm>
            <a:off x="-350199" y="6365952"/>
            <a:ext cx="10262681" cy="139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791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knowhow?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9A82EF-AADC-40E4-92BC-B15BFCD861D5}"/>
              </a:ext>
            </a:extLst>
          </p:cNvPr>
          <p:cNvSpPr/>
          <p:nvPr/>
        </p:nvSpPr>
        <p:spPr>
          <a:xfrm>
            <a:off x="350870" y="1212748"/>
            <a:ext cx="54680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400" b="1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comprehension.</a:t>
            </a:r>
          </a:p>
          <a:p>
            <a:pPr fontAlgn="base"/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400" b="1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knowledge.</a:t>
            </a:r>
          </a:p>
          <a:p>
            <a:pPr fontAlgn="base"/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Knowing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history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(facts like: dates, places, people)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does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equal knowhow.</a:t>
            </a:r>
          </a:p>
          <a:p>
            <a:pPr fontAlgn="base"/>
            <a:endParaRPr lang="en-US" sz="24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endParaRPr lang="en-US" sz="24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</a:t>
            </a:r>
            <a:r>
              <a:rPr lang="en-US" sz="2400" b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= competence to perform a task.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788BF6BB-9889-41FC-A6DC-EC48E888D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4" t="50784" r="24254" b="26089"/>
          <a:stretch/>
        </p:blipFill>
        <p:spPr bwMode="auto">
          <a:xfrm>
            <a:off x="5865669" y="5137195"/>
            <a:ext cx="1132609" cy="11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78FA79BF-29D6-4176-928D-8FD5081E8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50000" b="23818"/>
          <a:stretch/>
        </p:blipFill>
        <p:spPr bwMode="auto">
          <a:xfrm>
            <a:off x="5777345" y="1065217"/>
            <a:ext cx="1132610" cy="1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id="{B8210AE1-08A6-4226-BEB1-36AE283C4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50000" b="23818"/>
          <a:stretch/>
        </p:blipFill>
        <p:spPr bwMode="auto">
          <a:xfrm>
            <a:off x="5803322" y="2206607"/>
            <a:ext cx="1132610" cy="1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3A724197-9D21-45B9-8559-7DA217C1A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50000" b="23818"/>
          <a:stretch/>
        </p:blipFill>
        <p:spPr bwMode="auto">
          <a:xfrm>
            <a:off x="5865667" y="3476489"/>
            <a:ext cx="1132610" cy="1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9907E2-7E56-4B3F-8E5E-D1423C1B3A03}"/>
              </a:ext>
            </a:extLst>
          </p:cNvPr>
          <p:cNvSpPr/>
          <p:nvPr/>
        </p:nvSpPr>
        <p:spPr>
          <a:xfrm>
            <a:off x="5569527" y="5125196"/>
            <a:ext cx="883228" cy="21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50AB8-36EE-4C1F-A28A-DAA7A250C448}"/>
              </a:ext>
            </a:extLst>
          </p:cNvPr>
          <p:cNvSpPr/>
          <p:nvPr/>
        </p:nvSpPr>
        <p:spPr>
          <a:xfrm>
            <a:off x="350870" y="4883727"/>
            <a:ext cx="6766903" cy="1569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180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knowhow?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9A82EF-AADC-40E4-92BC-B15BFCD861D5}"/>
              </a:ext>
            </a:extLst>
          </p:cNvPr>
          <p:cNvSpPr/>
          <p:nvPr/>
        </p:nvSpPr>
        <p:spPr>
          <a:xfrm>
            <a:off x="350870" y="1212748"/>
            <a:ext cx="54680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400" b="1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comprehension.</a:t>
            </a:r>
          </a:p>
          <a:p>
            <a:pPr fontAlgn="base"/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400" b="1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knowledge.</a:t>
            </a:r>
          </a:p>
          <a:p>
            <a:pPr fontAlgn="base"/>
            <a:endParaRPr lang="en-US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Knowing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history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(facts like: dates, places, people)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does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equal knowhow.</a:t>
            </a:r>
          </a:p>
          <a:p>
            <a:pPr fontAlgn="base"/>
            <a:endParaRPr lang="en-US" sz="24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endParaRPr lang="en-US" sz="24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</a:t>
            </a:r>
            <a:r>
              <a:rPr lang="en-US" sz="2400" b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fontAlgn="base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= competence to perform a task.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788BF6BB-9889-41FC-A6DC-EC48E888D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4" t="50784" r="24254" b="26089"/>
          <a:stretch/>
        </p:blipFill>
        <p:spPr bwMode="auto">
          <a:xfrm>
            <a:off x="5865669" y="5137195"/>
            <a:ext cx="1132609" cy="11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78FA79BF-29D6-4176-928D-8FD5081E8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50000" b="23818"/>
          <a:stretch/>
        </p:blipFill>
        <p:spPr bwMode="auto">
          <a:xfrm>
            <a:off x="5777345" y="1065217"/>
            <a:ext cx="1132610" cy="1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id="{B8210AE1-08A6-4226-BEB1-36AE283C4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50000" b="23818"/>
          <a:stretch/>
        </p:blipFill>
        <p:spPr bwMode="auto">
          <a:xfrm>
            <a:off x="5803322" y="2206607"/>
            <a:ext cx="1132610" cy="1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3A724197-9D21-45B9-8559-7DA217C1A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50000" b="23818"/>
          <a:stretch/>
        </p:blipFill>
        <p:spPr bwMode="auto">
          <a:xfrm>
            <a:off x="5865667" y="3476489"/>
            <a:ext cx="1132610" cy="1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9907E2-7E56-4B3F-8E5E-D1423C1B3A03}"/>
              </a:ext>
            </a:extLst>
          </p:cNvPr>
          <p:cNvSpPr/>
          <p:nvPr/>
        </p:nvSpPr>
        <p:spPr>
          <a:xfrm>
            <a:off x="5569527" y="5125196"/>
            <a:ext cx="883228" cy="21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225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</a:t>
            </a:r>
            <a:r>
              <a:rPr lang="en-ZA" sz="3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tacit</a:t>
            </a:r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knowhow?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AFC60-841A-45AE-AA31-4AC38113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46" y="1186637"/>
            <a:ext cx="3416461" cy="5182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494AE-D77F-4F2A-A3AC-478F958E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5" y="1186636"/>
            <a:ext cx="3240227" cy="51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43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Tacit</a:t>
            </a:r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knowhow takes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72EB8-603E-485C-B666-54919AA2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187"/>
            <a:ext cx="9144000" cy="5969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9289C-3371-4DE8-AA46-FEBD85BDB819}"/>
              </a:ext>
            </a:extLst>
          </p:cNvPr>
          <p:cNvSpPr txBox="1"/>
          <p:nvPr/>
        </p:nvSpPr>
        <p:spPr>
          <a:xfrm>
            <a:off x="0" y="6500692"/>
            <a:ext cx="266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1984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karate kid">
            <a:extLst>
              <a:ext uri="{FF2B5EF4-FFF2-40B4-BE49-F238E27FC236}">
                <a16:creationId xmlns:a16="http://schemas.microsoft.com/office/drawing/2014/main" id="{D6CB01ED-3B62-4668-A5FA-322CE33F0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2" b="8480"/>
          <a:stretch/>
        </p:blipFill>
        <p:spPr bwMode="auto">
          <a:xfrm>
            <a:off x="74801" y="6126618"/>
            <a:ext cx="2228846" cy="3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46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Tacit</a:t>
            </a:r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knowhow takes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72EB8-603E-485C-B666-54919AA2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187"/>
            <a:ext cx="9144000" cy="5969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9289C-3371-4DE8-AA46-FEBD85BDB819}"/>
              </a:ext>
            </a:extLst>
          </p:cNvPr>
          <p:cNvSpPr txBox="1"/>
          <p:nvPr/>
        </p:nvSpPr>
        <p:spPr>
          <a:xfrm>
            <a:off x="0" y="6500692"/>
            <a:ext cx="266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1984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karate kid">
            <a:extLst>
              <a:ext uri="{FF2B5EF4-FFF2-40B4-BE49-F238E27FC236}">
                <a16:creationId xmlns:a16="http://schemas.microsoft.com/office/drawing/2014/main" id="{D6CB01ED-3B62-4668-A5FA-322CE33F0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2" b="8480"/>
          <a:stretch/>
        </p:blipFill>
        <p:spPr bwMode="auto">
          <a:xfrm>
            <a:off x="74801" y="6126618"/>
            <a:ext cx="2228846" cy="3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95637-CD01-4B37-849A-55277B793449}"/>
              </a:ext>
            </a:extLst>
          </p:cNvPr>
          <p:cNvSpPr txBox="1"/>
          <p:nvPr/>
        </p:nvSpPr>
        <p:spPr>
          <a:xfrm>
            <a:off x="3010427" y="919187"/>
            <a:ext cx="26607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Imitation &amp; repetition.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Until the brain is rewired.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Not transmitted via understanding only.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8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 10,000 hours to expert level</a:t>
            </a:r>
          </a:p>
        </p:txBody>
      </p:sp>
      <p:pic>
        <p:nvPicPr>
          <p:cNvPr id="11268" name="Picture 4" descr="Image result for malcolm gladwell outliers">
            <a:extLst>
              <a:ext uri="{FF2B5EF4-FFF2-40B4-BE49-F238E27FC236}">
                <a16:creationId xmlns:a16="http://schemas.microsoft.com/office/drawing/2014/main" id="{200709DA-B99A-4975-88DC-CDF94241C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846" y="1510219"/>
            <a:ext cx="10214264" cy="53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370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scrabble theory…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6C06B-1F6A-4648-AC0A-5D84E1BA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82" y="956078"/>
            <a:ext cx="6722878" cy="4217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396DCE-9F3A-4E88-9A54-2D6DD7DBEEDD}"/>
              </a:ext>
            </a:extLst>
          </p:cNvPr>
          <p:cNvSpPr/>
          <p:nvPr/>
        </p:nvSpPr>
        <p:spPr>
          <a:xfrm>
            <a:off x="-1450207" y="4329608"/>
            <a:ext cx="8912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sz="28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of </a:t>
            </a:r>
          </a:p>
          <a:p>
            <a:pPr algn="r"/>
            <a:r>
              <a:rPr lang="en-ZA" sz="28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278137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scrabble theory…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6C06B-1F6A-4648-AC0A-5D84E1BA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82" y="956078"/>
            <a:ext cx="6722878" cy="4217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396DCE-9F3A-4E88-9A54-2D6DD7DBEEDD}"/>
              </a:ext>
            </a:extLst>
          </p:cNvPr>
          <p:cNvSpPr/>
          <p:nvPr/>
        </p:nvSpPr>
        <p:spPr>
          <a:xfrm>
            <a:off x="-1450207" y="4329608"/>
            <a:ext cx="8912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sz="28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of </a:t>
            </a:r>
          </a:p>
          <a:p>
            <a:pPr algn="r"/>
            <a:r>
              <a:rPr lang="en-ZA" sz="28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economic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22D22-B0A8-470F-93E4-A2D64ED5CCBD}"/>
              </a:ext>
            </a:extLst>
          </p:cNvPr>
          <p:cNvSpPr/>
          <p:nvPr/>
        </p:nvSpPr>
        <p:spPr>
          <a:xfrm>
            <a:off x="125730" y="5544964"/>
            <a:ext cx="90926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Metaphor to characterise a society.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How many words can a society make depends on how many letters it has.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the length &amp; complexity of those words.</a:t>
            </a:r>
          </a:p>
        </p:txBody>
      </p:sp>
    </p:spTree>
    <p:extLst>
      <p:ext uri="{BB962C8B-B14F-4D97-AF65-F5344CB8AC3E}">
        <p14:creationId xmlns:p14="http://schemas.microsoft.com/office/powerpoint/2010/main" val="331043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Society is like scrabble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C945C-C1F9-4C5C-82BA-5648C2F53855}"/>
              </a:ext>
            </a:extLst>
          </p:cNvPr>
          <p:cNvSpPr/>
          <p:nvPr/>
        </p:nvSpPr>
        <p:spPr>
          <a:xfrm>
            <a:off x="219125" y="1207524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If you have only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letter…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C0345-A895-4B14-856D-00613D8B4C5C}"/>
              </a:ext>
            </a:extLst>
          </p:cNvPr>
          <p:cNvSpPr/>
          <p:nvPr/>
        </p:nvSpPr>
        <p:spPr>
          <a:xfrm>
            <a:off x="219125" y="3426277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You cannot make many words.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92DB4-42E2-4CDE-BC09-01D77D95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60" y="2203791"/>
            <a:ext cx="679155" cy="577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1531A1-1E15-46C6-937A-73B9B1DA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95" y="4769782"/>
            <a:ext cx="680465" cy="5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3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Society is like scrabble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C945C-C1F9-4C5C-82BA-5648C2F53855}"/>
              </a:ext>
            </a:extLst>
          </p:cNvPr>
          <p:cNvSpPr/>
          <p:nvPr/>
        </p:nvSpPr>
        <p:spPr>
          <a:xfrm>
            <a:off x="219125" y="1207524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If you have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letters…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C0345-A895-4B14-856D-00613D8B4C5C}"/>
              </a:ext>
            </a:extLst>
          </p:cNvPr>
          <p:cNvSpPr/>
          <p:nvPr/>
        </p:nvSpPr>
        <p:spPr>
          <a:xfrm>
            <a:off x="219125" y="3426277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You can make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words.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7B654-B052-4D8E-93DF-EE4C332CC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23" y="2232682"/>
            <a:ext cx="2739301" cy="664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47C33A-6C3C-4740-972E-DEE4BCCDC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95" y="4059794"/>
            <a:ext cx="3458129" cy="2352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B61694-2C4E-4E68-885B-4BEC7E918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808" y="3942228"/>
            <a:ext cx="3713422" cy="23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3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047062-3218-44A1-8F02-45076071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526" y="909359"/>
            <a:ext cx="3858947" cy="5808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Economic Complexity (EC)?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The Atlas of Economic Complexity, </a:t>
            </a:r>
          </a:p>
          <a:p>
            <a:pPr algn="l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Mapping Paths to Prosperity, Harvard University. Hausmann Ricardo, Hidalgo César, et 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D2BBB-781F-4550-BFF9-27D979F4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" y="998393"/>
            <a:ext cx="2615045" cy="1682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ECF7A-613D-4240-9125-E32EE4FC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353" y="5476009"/>
            <a:ext cx="2738862" cy="1359472"/>
          </a:xfrm>
          <a:prstGeom prst="rect">
            <a:avLst/>
          </a:prstGeom>
          <a:ln w="12700"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5E0DC8-5230-4A47-9E7E-DE8223626245}"/>
              </a:ext>
            </a:extLst>
          </p:cNvPr>
          <p:cNvSpPr/>
          <p:nvPr/>
        </p:nvSpPr>
        <p:spPr>
          <a:xfrm>
            <a:off x="27481" y="1019175"/>
            <a:ext cx="734518" cy="200026"/>
          </a:xfrm>
          <a:prstGeom prst="roundRect">
            <a:avLst/>
          </a:prstGeom>
          <a:noFill/>
          <a:ln w="127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22AC1D-82D2-4E42-A0EA-9776E64ABE72}"/>
              </a:ext>
            </a:extLst>
          </p:cNvPr>
          <p:cNvSpPr/>
          <p:nvPr/>
        </p:nvSpPr>
        <p:spPr>
          <a:xfrm>
            <a:off x="6456353" y="5476010"/>
            <a:ext cx="637174" cy="190500"/>
          </a:xfrm>
          <a:prstGeom prst="roundRect">
            <a:avLst/>
          </a:prstGeom>
          <a:noFill/>
          <a:ln w="127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6C7B03-2DB7-4299-B690-94923212BB6C}"/>
              </a:ext>
            </a:extLst>
          </p:cNvPr>
          <p:cNvSpPr/>
          <p:nvPr/>
        </p:nvSpPr>
        <p:spPr>
          <a:xfrm>
            <a:off x="1120492" y="2780873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68249C-1228-429E-82B5-62AA7D604E4D}"/>
              </a:ext>
            </a:extLst>
          </p:cNvPr>
          <p:cNvSpPr/>
          <p:nvPr/>
        </p:nvSpPr>
        <p:spPr>
          <a:xfrm>
            <a:off x="7402758" y="4674022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C6FDD-3F48-4910-9A55-1FC38B48BEEB}"/>
              </a:ext>
            </a:extLst>
          </p:cNvPr>
          <p:cNvCxnSpPr/>
          <p:nvPr/>
        </p:nvCxnSpPr>
        <p:spPr>
          <a:xfrm>
            <a:off x="1857981" y="1219201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DDB302-582A-4160-9F78-95C72F929FDF}"/>
              </a:ext>
            </a:extLst>
          </p:cNvPr>
          <p:cNvCxnSpPr>
            <a:cxnSpLocks/>
          </p:cNvCxnSpPr>
          <p:nvPr/>
        </p:nvCxnSpPr>
        <p:spPr>
          <a:xfrm>
            <a:off x="46937" y="1429967"/>
            <a:ext cx="643728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A371FF-0308-4468-B4BF-F13D8C72B3F0}"/>
              </a:ext>
            </a:extLst>
          </p:cNvPr>
          <p:cNvCxnSpPr/>
          <p:nvPr/>
        </p:nvCxnSpPr>
        <p:spPr>
          <a:xfrm>
            <a:off x="8234491" y="5656782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68B685-331D-46EC-85D6-722A1267D0B1}"/>
              </a:ext>
            </a:extLst>
          </p:cNvPr>
          <p:cNvCxnSpPr>
            <a:cxnSpLocks/>
          </p:cNvCxnSpPr>
          <p:nvPr/>
        </p:nvCxnSpPr>
        <p:spPr>
          <a:xfrm>
            <a:off x="6485537" y="5856052"/>
            <a:ext cx="637174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80FA09-4443-4250-BA48-8EA45CC07706}"/>
              </a:ext>
            </a:extLst>
          </p:cNvPr>
          <p:cNvCxnSpPr/>
          <p:nvPr/>
        </p:nvCxnSpPr>
        <p:spPr>
          <a:xfrm>
            <a:off x="1760029" y="2240740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43EF04-EA25-4096-91D4-EEEE18A5A768}"/>
              </a:ext>
            </a:extLst>
          </p:cNvPr>
          <p:cNvCxnSpPr>
            <a:cxnSpLocks/>
          </p:cNvCxnSpPr>
          <p:nvPr/>
        </p:nvCxnSpPr>
        <p:spPr>
          <a:xfrm>
            <a:off x="230219" y="2461099"/>
            <a:ext cx="1096931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B1F9FC-179D-4204-96AA-2216ACADE580}"/>
              </a:ext>
            </a:extLst>
          </p:cNvPr>
          <p:cNvCxnSpPr>
            <a:cxnSpLocks/>
          </p:cNvCxnSpPr>
          <p:nvPr/>
        </p:nvCxnSpPr>
        <p:spPr>
          <a:xfrm>
            <a:off x="1906621" y="2667514"/>
            <a:ext cx="639729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AF7813-3769-46F3-AD1A-88357F2558E3}"/>
              </a:ext>
            </a:extLst>
          </p:cNvPr>
          <p:cNvCxnSpPr/>
          <p:nvPr/>
        </p:nvCxnSpPr>
        <p:spPr>
          <a:xfrm>
            <a:off x="7498586" y="6605119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173576-9D6B-4764-AFA2-F5226904B563}"/>
              </a:ext>
            </a:extLst>
          </p:cNvPr>
          <p:cNvCxnSpPr>
            <a:cxnSpLocks/>
          </p:cNvCxnSpPr>
          <p:nvPr/>
        </p:nvCxnSpPr>
        <p:spPr>
          <a:xfrm>
            <a:off x="7396408" y="6810081"/>
            <a:ext cx="1036392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4A2E249-77CE-4827-AC4A-9C3CFD92A34D}"/>
              </a:ext>
            </a:extLst>
          </p:cNvPr>
          <p:cNvSpPr/>
          <p:nvPr/>
        </p:nvSpPr>
        <p:spPr>
          <a:xfrm>
            <a:off x="-20043" y="909359"/>
            <a:ext cx="9361470" cy="615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5691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Society is like scrabble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C945C-C1F9-4C5C-82BA-5648C2F53855}"/>
              </a:ext>
            </a:extLst>
          </p:cNvPr>
          <p:cNvSpPr/>
          <p:nvPr/>
        </p:nvSpPr>
        <p:spPr>
          <a:xfrm>
            <a:off x="219125" y="1207524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If you have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letters…</a:t>
            </a:r>
            <a:r>
              <a:rPr lang="en-US" sz="2200" b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</a:t>
            </a:r>
            <a:endParaRPr lang="en-US" sz="2200" b="1" u="sng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C0345-A895-4B14-856D-00613D8B4C5C}"/>
              </a:ext>
            </a:extLst>
          </p:cNvPr>
          <p:cNvSpPr/>
          <p:nvPr/>
        </p:nvSpPr>
        <p:spPr>
          <a:xfrm>
            <a:off x="181267" y="2682344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You can make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 words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And longer words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.                           </a:t>
            </a:r>
            <a:endParaRPr lang="en-US" sz="2200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7CD46E-D638-4C41-9833-89E338E2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85" y="3245136"/>
            <a:ext cx="2692633" cy="3442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AAA07-3EFE-4A2D-A798-1320C0E6D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917" y="3046320"/>
            <a:ext cx="2225291" cy="3674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B9E1E-D7BD-451A-A99E-4AE5DCFE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626" y="1809015"/>
            <a:ext cx="3256954" cy="727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1AFB88-635A-46B8-94A9-415FE0881568}"/>
              </a:ext>
            </a:extLst>
          </p:cNvPr>
          <p:cNvSpPr/>
          <p:nvPr/>
        </p:nvSpPr>
        <p:spPr>
          <a:xfrm>
            <a:off x="7062838" y="6210783"/>
            <a:ext cx="1959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 scrabble.hasbro.com</a:t>
            </a:r>
          </a:p>
        </p:txBody>
      </p:sp>
    </p:spTree>
    <p:extLst>
      <p:ext uri="{BB962C8B-B14F-4D97-AF65-F5344CB8AC3E}">
        <p14:creationId xmlns:p14="http://schemas.microsoft.com/office/powerpoint/2010/main" val="4234061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Society is like scrabble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C945C-C1F9-4C5C-82BA-5648C2F53855}"/>
              </a:ext>
            </a:extLst>
          </p:cNvPr>
          <p:cNvSpPr/>
          <p:nvPr/>
        </p:nvSpPr>
        <p:spPr>
          <a:xfrm>
            <a:off x="219125" y="1207524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If you have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letters…</a:t>
            </a:r>
            <a:r>
              <a:rPr lang="en-US" sz="2200" b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 letters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C0345-A895-4B14-856D-00613D8B4C5C}"/>
              </a:ext>
            </a:extLst>
          </p:cNvPr>
          <p:cNvSpPr/>
          <p:nvPr/>
        </p:nvSpPr>
        <p:spPr>
          <a:xfrm>
            <a:off x="181267" y="2682344"/>
            <a:ext cx="8819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You can make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 words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And longer words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.                            </a:t>
            </a:r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595 words</a:t>
            </a:r>
            <a:r>
              <a:rPr lang="en-US" sz="22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7CD46E-D638-4C41-9833-89E338E2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85" y="3245136"/>
            <a:ext cx="2692633" cy="3442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AAA07-3EFE-4A2D-A798-1320C0E6D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917" y="3046320"/>
            <a:ext cx="2225291" cy="3674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B9E1E-D7BD-451A-A99E-4AE5DCFE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626" y="1809015"/>
            <a:ext cx="3256954" cy="727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1AFB88-635A-46B8-94A9-415FE0881568}"/>
              </a:ext>
            </a:extLst>
          </p:cNvPr>
          <p:cNvSpPr/>
          <p:nvPr/>
        </p:nvSpPr>
        <p:spPr>
          <a:xfrm>
            <a:off x="7255474" y="6581001"/>
            <a:ext cx="1959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 scrabble.hasbro.com</a:t>
            </a:r>
          </a:p>
        </p:txBody>
      </p:sp>
    </p:spTree>
    <p:extLst>
      <p:ext uri="{BB962C8B-B14F-4D97-AF65-F5344CB8AC3E}">
        <p14:creationId xmlns:p14="http://schemas.microsoft.com/office/powerpoint/2010/main" val="625393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- Scrabble theory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C8411-D26E-49FA-8F84-E1B4795A22CB}"/>
              </a:ext>
            </a:extLst>
          </p:cNvPr>
          <p:cNvSpPr/>
          <p:nvPr/>
        </p:nvSpPr>
        <p:spPr>
          <a:xfrm>
            <a:off x="219125" y="1207524"/>
            <a:ext cx="88193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Products a society can make are like words in Scrabble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increase the number of letters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(knowhow)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you can make more words 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longer words 	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more complex words 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386" name="Picture 2" descr="Image result for supercalifragilisticexpialidocious">
            <a:extLst>
              <a:ext uri="{FF2B5EF4-FFF2-40B4-BE49-F238E27FC236}">
                <a16:creationId xmlns:a16="http://schemas.microsoft.com/office/drawing/2014/main" id="{1A011A1E-F1A7-4C8D-8BFE-A2C8B7658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0" b="31186"/>
          <a:stretch/>
        </p:blipFill>
        <p:spPr bwMode="auto">
          <a:xfrm>
            <a:off x="0" y="4561608"/>
            <a:ext cx="9144000" cy="19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3B6160-69A2-43B1-AB77-4A5EE3C77BF9}"/>
              </a:ext>
            </a:extLst>
          </p:cNvPr>
          <p:cNvSpPr/>
          <p:nvPr/>
        </p:nvSpPr>
        <p:spPr>
          <a:xfrm>
            <a:off x="0" y="2109355"/>
            <a:ext cx="9144000" cy="4556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2323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- Scrabble theory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C8411-D26E-49FA-8F84-E1B4795A22CB}"/>
              </a:ext>
            </a:extLst>
          </p:cNvPr>
          <p:cNvSpPr/>
          <p:nvPr/>
        </p:nvSpPr>
        <p:spPr>
          <a:xfrm>
            <a:off x="219125" y="1207524"/>
            <a:ext cx="88193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Products a society can make are like words in Scrabble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increase the number of letters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(knowhow)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you can make more words 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longer words 	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more complex words 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386" name="Picture 2" descr="Image result for supercalifragilisticexpialidocious">
            <a:extLst>
              <a:ext uri="{FF2B5EF4-FFF2-40B4-BE49-F238E27FC236}">
                <a16:creationId xmlns:a16="http://schemas.microsoft.com/office/drawing/2014/main" id="{1A011A1E-F1A7-4C8D-8BFE-A2C8B7658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0" b="31186"/>
          <a:stretch/>
        </p:blipFill>
        <p:spPr bwMode="auto">
          <a:xfrm>
            <a:off x="0" y="4561608"/>
            <a:ext cx="9144000" cy="19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3B6160-69A2-43B1-AB77-4A5EE3C77BF9}"/>
              </a:ext>
            </a:extLst>
          </p:cNvPr>
          <p:cNvSpPr/>
          <p:nvPr/>
        </p:nvSpPr>
        <p:spPr>
          <a:xfrm>
            <a:off x="0" y="3543300"/>
            <a:ext cx="9144000" cy="312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789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- Scrabble theory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C8411-D26E-49FA-8F84-E1B4795A22CB}"/>
              </a:ext>
            </a:extLst>
          </p:cNvPr>
          <p:cNvSpPr/>
          <p:nvPr/>
        </p:nvSpPr>
        <p:spPr>
          <a:xfrm>
            <a:off x="219125" y="1207524"/>
            <a:ext cx="88193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Products a society can make are like words in Scrabble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increase the number of letters 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(knowhow)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you can make more words 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longer words 	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more complex words 	</a:t>
            </a:r>
            <a:r>
              <a:rPr lang="en-US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(products &amp; services).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386" name="Picture 2" descr="Image result for supercalifragilisticexpialidocious">
            <a:extLst>
              <a:ext uri="{FF2B5EF4-FFF2-40B4-BE49-F238E27FC236}">
                <a16:creationId xmlns:a16="http://schemas.microsoft.com/office/drawing/2014/main" id="{1A011A1E-F1A7-4C8D-8BFE-A2C8B7658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0" b="31186"/>
          <a:stretch/>
        </p:blipFill>
        <p:spPr bwMode="auto">
          <a:xfrm>
            <a:off x="0" y="4561608"/>
            <a:ext cx="9144000" cy="19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301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Complexity of products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125" y="995790"/>
            <a:ext cx="8435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5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products by complexity</a:t>
            </a:r>
            <a:endParaRPr lang="en-US" sz="220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The Atlas of Economic Complexity, Mapping Paths to Prosperity, Harvard University.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Hausmann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Ricardo, Hidalgo César, et al.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401"/>
            <a:ext cx="9144000" cy="207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" y="4348185"/>
            <a:ext cx="9144000" cy="20380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952" y="3819873"/>
            <a:ext cx="8435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Bottom 5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products by complexity</a:t>
            </a:r>
            <a:endParaRPr lang="en-US" sz="220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15F528-8D9B-4EE3-891E-A49436EE0403}"/>
              </a:ext>
            </a:extLst>
          </p:cNvPr>
          <p:cNvSpPr/>
          <p:nvPr/>
        </p:nvSpPr>
        <p:spPr>
          <a:xfrm>
            <a:off x="-20043" y="1426676"/>
            <a:ext cx="9144000" cy="5674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3864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Complexity of products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125" y="995790"/>
            <a:ext cx="8435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5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products by complexity</a:t>
            </a:r>
            <a:endParaRPr lang="en-US" sz="220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The Atlas of Economic Complexity, Mapping Paths to Prosperity, Harvard University.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Hausmann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Ricardo, Hidalgo César, et al.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401"/>
            <a:ext cx="9144000" cy="207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" y="4348185"/>
            <a:ext cx="9144000" cy="20380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952" y="3819873"/>
            <a:ext cx="8435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Bottom 5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products by complexity</a:t>
            </a:r>
            <a:endParaRPr lang="en-US" sz="220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15F528-8D9B-4EE3-891E-A49436EE0403}"/>
              </a:ext>
            </a:extLst>
          </p:cNvPr>
          <p:cNvSpPr/>
          <p:nvPr/>
        </p:nvSpPr>
        <p:spPr>
          <a:xfrm>
            <a:off x="-20043" y="3632762"/>
            <a:ext cx="9144000" cy="346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220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Complexity of products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125" y="995790"/>
            <a:ext cx="8435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5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products by complexity</a:t>
            </a:r>
            <a:endParaRPr lang="en-US" sz="220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The Atlas of Economic Complexity, Mapping Paths to Prosperity, Harvard University.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Hausmann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Ricardo, Hidalgo César, et al.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401"/>
            <a:ext cx="9144000" cy="207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" y="4348185"/>
            <a:ext cx="9144000" cy="20380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952" y="3819873"/>
            <a:ext cx="8435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Bottom 5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products by complexity</a:t>
            </a:r>
            <a:endParaRPr lang="en-US" sz="220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808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4D20D55-6FFF-45B6-965F-E29C2514C866}"/>
              </a:ext>
            </a:extLst>
          </p:cNvPr>
          <p:cNvSpPr/>
          <p:nvPr/>
        </p:nvSpPr>
        <p:spPr>
          <a:xfrm>
            <a:off x="125730" y="4520046"/>
            <a:ext cx="8543434" cy="1756062"/>
          </a:xfrm>
          <a:prstGeom prst="wedgeRoundRectCallout">
            <a:avLst>
              <a:gd name="adj1" fmla="val 12770"/>
              <a:gd name="adj2" fmla="val -500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27A03D1-B98D-4009-9464-E6D8A9B2AF30}"/>
              </a:ext>
            </a:extLst>
          </p:cNvPr>
          <p:cNvSpPr/>
          <p:nvPr/>
        </p:nvSpPr>
        <p:spPr>
          <a:xfrm>
            <a:off x="105508" y="1183857"/>
            <a:ext cx="8543434" cy="2008441"/>
          </a:xfrm>
          <a:prstGeom prst="wedgeRoundRectCallout">
            <a:avLst>
              <a:gd name="adj1" fmla="val 12770"/>
              <a:gd name="adj2" fmla="val -500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Country analogy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C8411-D26E-49FA-8F84-E1B4795A22CB}"/>
              </a:ext>
            </a:extLst>
          </p:cNvPr>
          <p:cNvSpPr/>
          <p:nvPr/>
        </p:nvSpPr>
        <p:spPr>
          <a:xfrm>
            <a:off x="219125" y="1250056"/>
            <a:ext cx="881936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countries make </a:t>
            </a:r>
            <a:r>
              <a:rPr lang="en-US" sz="24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few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things.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many other countries can make (non-complex products).</a:t>
            </a:r>
          </a:p>
          <a:p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 countries make </a:t>
            </a:r>
            <a:r>
              <a:rPr lang="en-US" sz="24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things.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few others countries can make (complex products).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But we want to become richer, so we need to become more complex…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countries acquire additional letters?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 To make more, longer and more complex words?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 How are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pBs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accumulated?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C8DB0E-EE53-452D-AE72-B06EA52B3EAE}"/>
              </a:ext>
            </a:extLst>
          </p:cNvPr>
          <p:cNvSpPr/>
          <p:nvPr/>
        </p:nvSpPr>
        <p:spPr>
          <a:xfrm>
            <a:off x="0" y="4219331"/>
            <a:ext cx="9144000" cy="346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2172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4D20D55-6FFF-45B6-965F-E29C2514C866}"/>
              </a:ext>
            </a:extLst>
          </p:cNvPr>
          <p:cNvSpPr/>
          <p:nvPr/>
        </p:nvSpPr>
        <p:spPr>
          <a:xfrm>
            <a:off x="125730" y="4520046"/>
            <a:ext cx="8543434" cy="1756062"/>
          </a:xfrm>
          <a:prstGeom prst="wedgeRoundRectCallout">
            <a:avLst>
              <a:gd name="adj1" fmla="val 12770"/>
              <a:gd name="adj2" fmla="val -500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27A03D1-B98D-4009-9464-E6D8A9B2AF30}"/>
              </a:ext>
            </a:extLst>
          </p:cNvPr>
          <p:cNvSpPr/>
          <p:nvPr/>
        </p:nvSpPr>
        <p:spPr>
          <a:xfrm>
            <a:off x="105508" y="1183857"/>
            <a:ext cx="8543434" cy="2008441"/>
          </a:xfrm>
          <a:prstGeom prst="wedgeRoundRectCallout">
            <a:avLst>
              <a:gd name="adj1" fmla="val 12770"/>
              <a:gd name="adj2" fmla="val -500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Country analogy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C8411-D26E-49FA-8F84-E1B4795A22CB}"/>
              </a:ext>
            </a:extLst>
          </p:cNvPr>
          <p:cNvSpPr/>
          <p:nvPr/>
        </p:nvSpPr>
        <p:spPr>
          <a:xfrm>
            <a:off x="219125" y="1250056"/>
            <a:ext cx="881936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countries make </a:t>
            </a:r>
            <a:r>
              <a:rPr lang="en-US" sz="24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few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things.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many other countries can make (non-complex products).</a:t>
            </a:r>
          </a:p>
          <a:p>
            <a:endParaRPr lang="en-US" sz="2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 countries make </a:t>
            </a:r>
            <a:r>
              <a:rPr lang="en-US" sz="24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</a:t>
            </a:r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things.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few others countries can make (complex products).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But we want to become richer, so we need to become more complex…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countries acquire additional letters?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 To make more, longer and more complex words?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 How are extra letters accumulated?</a:t>
            </a:r>
          </a:p>
        </p:txBody>
      </p:sp>
    </p:spTree>
    <p:extLst>
      <p:ext uri="{BB962C8B-B14F-4D97-AF65-F5344CB8AC3E}">
        <p14:creationId xmlns:p14="http://schemas.microsoft.com/office/powerpoint/2010/main" val="315291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047062-3218-44A1-8F02-45076071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526" y="909359"/>
            <a:ext cx="3858947" cy="5808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Economic Complexity (EC)?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The Atlas of Economic Complexity, </a:t>
            </a:r>
          </a:p>
          <a:p>
            <a:pPr algn="l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Mapping Paths to Prosperity, Harvard University. Hausmann Ricardo, Hidalgo César, et 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D2BBB-781F-4550-BFF9-27D979F4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" y="998393"/>
            <a:ext cx="2615045" cy="1682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ECF7A-613D-4240-9125-E32EE4FC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353" y="5476009"/>
            <a:ext cx="2738862" cy="1359472"/>
          </a:xfrm>
          <a:prstGeom prst="rect">
            <a:avLst/>
          </a:prstGeom>
          <a:ln w="12700"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5E0DC8-5230-4A47-9E7E-DE8223626245}"/>
              </a:ext>
            </a:extLst>
          </p:cNvPr>
          <p:cNvSpPr/>
          <p:nvPr/>
        </p:nvSpPr>
        <p:spPr>
          <a:xfrm>
            <a:off x="27481" y="1019175"/>
            <a:ext cx="734518" cy="200026"/>
          </a:xfrm>
          <a:prstGeom prst="roundRect">
            <a:avLst/>
          </a:prstGeom>
          <a:noFill/>
          <a:ln w="127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22AC1D-82D2-4E42-A0EA-9776E64ABE72}"/>
              </a:ext>
            </a:extLst>
          </p:cNvPr>
          <p:cNvSpPr/>
          <p:nvPr/>
        </p:nvSpPr>
        <p:spPr>
          <a:xfrm>
            <a:off x="6456353" y="5476010"/>
            <a:ext cx="637174" cy="190500"/>
          </a:xfrm>
          <a:prstGeom prst="roundRect">
            <a:avLst/>
          </a:prstGeom>
          <a:noFill/>
          <a:ln w="127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6C7B03-2DB7-4299-B690-94923212BB6C}"/>
              </a:ext>
            </a:extLst>
          </p:cNvPr>
          <p:cNvSpPr/>
          <p:nvPr/>
        </p:nvSpPr>
        <p:spPr>
          <a:xfrm>
            <a:off x="1120492" y="2780873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68249C-1228-429E-82B5-62AA7D604E4D}"/>
              </a:ext>
            </a:extLst>
          </p:cNvPr>
          <p:cNvSpPr/>
          <p:nvPr/>
        </p:nvSpPr>
        <p:spPr>
          <a:xfrm>
            <a:off x="7402758" y="4674022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C6FDD-3F48-4910-9A55-1FC38B48BEEB}"/>
              </a:ext>
            </a:extLst>
          </p:cNvPr>
          <p:cNvCxnSpPr/>
          <p:nvPr/>
        </p:nvCxnSpPr>
        <p:spPr>
          <a:xfrm>
            <a:off x="1857981" y="1219201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DDB302-582A-4160-9F78-95C72F929FDF}"/>
              </a:ext>
            </a:extLst>
          </p:cNvPr>
          <p:cNvCxnSpPr>
            <a:cxnSpLocks/>
          </p:cNvCxnSpPr>
          <p:nvPr/>
        </p:nvCxnSpPr>
        <p:spPr>
          <a:xfrm>
            <a:off x="46937" y="1429967"/>
            <a:ext cx="643728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A371FF-0308-4468-B4BF-F13D8C72B3F0}"/>
              </a:ext>
            </a:extLst>
          </p:cNvPr>
          <p:cNvCxnSpPr/>
          <p:nvPr/>
        </p:nvCxnSpPr>
        <p:spPr>
          <a:xfrm>
            <a:off x="8234491" y="5656782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68B685-331D-46EC-85D6-722A1267D0B1}"/>
              </a:ext>
            </a:extLst>
          </p:cNvPr>
          <p:cNvCxnSpPr>
            <a:cxnSpLocks/>
          </p:cNvCxnSpPr>
          <p:nvPr/>
        </p:nvCxnSpPr>
        <p:spPr>
          <a:xfrm>
            <a:off x="6485537" y="5856052"/>
            <a:ext cx="637174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80FA09-4443-4250-BA48-8EA45CC07706}"/>
              </a:ext>
            </a:extLst>
          </p:cNvPr>
          <p:cNvCxnSpPr/>
          <p:nvPr/>
        </p:nvCxnSpPr>
        <p:spPr>
          <a:xfrm>
            <a:off x="1760029" y="2240740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43EF04-EA25-4096-91D4-EEEE18A5A768}"/>
              </a:ext>
            </a:extLst>
          </p:cNvPr>
          <p:cNvCxnSpPr>
            <a:cxnSpLocks/>
          </p:cNvCxnSpPr>
          <p:nvPr/>
        </p:nvCxnSpPr>
        <p:spPr>
          <a:xfrm>
            <a:off x="230219" y="2461099"/>
            <a:ext cx="1096931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B1F9FC-179D-4204-96AA-2216ACADE580}"/>
              </a:ext>
            </a:extLst>
          </p:cNvPr>
          <p:cNvCxnSpPr>
            <a:cxnSpLocks/>
          </p:cNvCxnSpPr>
          <p:nvPr/>
        </p:nvCxnSpPr>
        <p:spPr>
          <a:xfrm>
            <a:off x="1906621" y="2667514"/>
            <a:ext cx="639729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AF7813-3769-46F3-AD1A-88357F2558E3}"/>
              </a:ext>
            </a:extLst>
          </p:cNvPr>
          <p:cNvCxnSpPr/>
          <p:nvPr/>
        </p:nvCxnSpPr>
        <p:spPr>
          <a:xfrm>
            <a:off x="7498586" y="6605119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173576-9D6B-4764-AFA2-F5226904B563}"/>
              </a:ext>
            </a:extLst>
          </p:cNvPr>
          <p:cNvCxnSpPr>
            <a:cxnSpLocks/>
          </p:cNvCxnSpPr>
          <p:nvPr/>
        </p:nvCxnSpPr>
        <p:spPr>
          <a:xfrm>
            <a:off x="7396408" y="6810081"/>
            <a:ext cx="1036392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4A2E249-77CE-4827-AC4A-9C3CFD92A34D}"/>
              </a:ext>
            </a:extLst>
          </p:cNvPr>
          <p:cNvSpPr/>
          <p:nvPr/>
        </p:nvSpPr>
        <p:spPr>
          <a:xfrm>
            <a:off x="2687647" y="909359"/>
            <a:ext cx="3715411" cy="615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713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Chicken / egg problem</a:t>
            </a:r>
          </a:p>
        </p:txBody>
      </p:sp>
      <p:pic>
        <p:nvPicPr>
          <p:cNvPr id="39938" name="Picture 2" descr="Image result for chicken egg problem">
            <a:extLst>
              <a:ext uri="{FF2B5EF4-FFF2-40B4-BE49-F238E27FC236}">
                <a16:creationId xmlns:a16="http://schemas.microsoft.com/office/drawing/2014/main" id="{778D4500-3663-4CF7-A9AA-1E6E2AC0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565" y="987137"/>
            <a:ext cx="11019130" cy="58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44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to get new letters?</a:t>
            </a:r>
          </a:p>
        </p:txBody>
      </p:sp>
      <p:sp>
        <p:nvSpPr>
          <p:cNvPr id="5" name="AutoShape 8" descr="Image result for brain moving">
            <a:extLst>
              <a:ext uri="{FF2B5EF4-FFF2-40B4-BE49-F238E27FC236}">
                <a16:creationId xmlns:a16="http://schemas.microsoft.com/office/drawing/2014/main" id="{776ED672-E7EB-4EB0-9921-FF2DE5B6B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5C77D-1292-46A7-9089-1AB39D9C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934"/>
            <a:ext cx="9144000" cy="64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14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societies acquire knowhow?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BA89C-816E-4B5B-8AF9-B3B30C064D05}"/>
              </a:ext>
            </a:extLst>
          </p:cNvPr>
          <p:cNvSpPr/>
          <p:nvPr/>
        </p:nvSpPr>
        <p:spPr>
          <a:xfrm>
            <a:off x="219125" y="1011465"/>
            <a:ext cx="881936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Productive knowledge is tacit – very hard to acquire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Such knowledge resides in the brains of people.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Easier (&amp; faster) to move brains (the person) than knowledge into brains.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As a result knowledge diffuses only slowly and across narrow channels.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Cannot download it.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Cannot send it in a container to port.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and requires teams with complimentary skills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You need all the letters to make a word.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 a world of increasing complexity, teams become increasingly intricate.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makes the coordination problem exponentially harder.</a:t>
            </a:r>
          </a:p>
        </p:txBody>
      </p:sp>
      <p:pic>
        <p:nvPicPr>
          <p:cNvPr id="17410" name="Picture 2" descr="Image result for coordination">
            <a:extLst>
              <a:ext uri="{FF2B5EF4-FFF2-40B4-BE49-F238E27FC236}">
                <a16:creationId xmlns:a16="http://schemas.microsoft.com/office/drawing/2014/main" id="{84D3FE7C-3DB5-4127-90ED-888D8554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35" y="2482180"/>
            <a:ext cx="2998657" cy="29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Image result for brain moving">
            <a:extLst>
              <a:ext uri="{FF2B5EF4-FFF2-40B4-BE49-F238E27FC236}">
                <a16:creationId xmlns:a16="http://schemas.microsoft.com/office/drawing/2014/main" id="{776ED672-E7EB-4EB0-9921-FF2DE5B6B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8" name="Picture 10" descr="Image result for brain moving">
            <a:extLst>
              <a:ext uri="{FF2B5EF4-FFF2-40B4-BE49-F238E27FC236}">
                <a16:creationId xmlns:a16="http://schemas.microsoft.com/office/drawing/2014/main" id="{AAF66634-05F8-4845-B10E-2C0E4242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8" y="3139218"/>
            <a:ext cx="2174585" cy="23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Image result for brain move">
            <a:extLst>
              <a:ext uri="{FF2B5EF4-FFF2-40B4-BE49-F238E27FC236}">
                <a16:creationId xmlns:a16="http://schemas.microsoft.com/office/drawing/2014/main" id="{9CAE7F6F-3B0A-4595-9C70-E50DE498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b="39893"/>
          <a:stretch/>
        </p:blipFill>
        <p:spPr bwMode="auto">
          <a:xfrm>
            <a:off x="2699674" y="3581400"/>
            <a:ext cx="2759913" cy="13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4A7DA7-1158-475A-9D91-BED161540DBE}"/>
              </a:ext>
            </a:extLst>
          </p:cNvPr>
          <p:cNvSpPr/>
          <p:nvPr/>
        </p:nvSpPr>
        <p:spPr>
          <a:xfrm>
            <a:off x="105508" y="1011464"/>
            <a:ext cx="9144000" cy="1470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3F0201-8E53-46C2-99B0-7A2D2DE6C66D}"/>
              </a:ext>
            </a:extLst>
          </p:cNvPr>
          <p:cNvSpPr/>
          <p:nvPr/>
        </p:nvSpPr>
        <p:spPr>
          <a:xfrm>
            <a:off x="0" y="5470249"/>
            <a:ext cx="9144000" cy="13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99E488-1256-482A-B9C8-10CC7D1A891C}"/>
              </a:ext>
            </a:extLst>
          </p:cNvPr>
          <p:cNvSpPr/>
          <p:nvPr/>
        </p:nvSpPr>
        <p:spPr>
          <a:xfrm>
            <a:off x="311727" y="1876073"/>
            <a:ext cx="5147860" cy="13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4243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societies acquire knowhow?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BA89C-816E-4B5B-8AF9-B3B30C064D05}"/>
              </a:ext>
            </a:extLst>
          </p:cNvPr>
          <p:cNvSpPr/>
          <p:nvPr/>
        </p:nvSpPr>
        <p:spPr>
          <a:xfrm>
            <a:off x="219125" y="1011465"/>
            <a:ext cx="881936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Productive knowledge is tacit – very hard to acquire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Such knowledge resides in the brains of people.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Easier (&amp; faster) to move brains (the person) than knowledge into brains.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As a result knowledge diffuses only slowly and across narrow channels.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Cannot download it.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Cannot send it in a container to port.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and requires teams with complimentary skills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You need all the letters to make a word.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 a world of increasing complexity, teams become increasingly intricate.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makes the coordination problem exponentially harder.</a:t>
            </a:r>
          </a:p>
        </p:txBody>
      </p:sp>
      <p:pic>
        <p:nvPicPr>
          <p:cNvPr id="17410" name="Picture 2" descr="Image result for coordination">
            <a:extLst>
              <a:ext uri="{FF2B5EF4-FFF2-40B4-BE49-F238E27FC236}">
                <a16:creationId xmlns:a16="http://schemas.microsoft.com/office/drawing/2014/main" id="{84D3FE7C-3DB5-4127-90ED-888D8554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35" y="2482180"/>
            <a:ext cx="2998657" cy="29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Image result for brain moving">
            <a:extLst>
              <a:ext uri="{FF2B5EF4-FFF2-40B4-BE49-F238E27FC236}">
                <a16:creationId xmlns:a16="http://schemas.microsoft.com/office/drawing/2014/main" id="{776ED672-E7EB-4EB0-9921-FF2DE5B6B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8" name="Picture 10" descr="Image result for brain moving">
            <a:extLst>
              <a:ext uri="{FF2B5EF4-FFF2-40B4-BE49-F238E27FC236}">
                <a16:creationId xmlns:a16="http://schemas.microsoft.com/office/drawing/2014/main" id="{AAF66634-05F8-4845-B10E-2C0E4242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8" y="3139218"/>
            <a:ext cx="2174585" cy="23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Image result for brain move">
            <a:extLst>
              <a:ext uri="{FF2B5EF4-FFF2-40B4-BE49-F238E27FC236}">
                <a16:creationId xmlns:a16="http://schemas.microsoft.com/office/drawing/2014/main" id="{9CAE7F6F-3B0A-4595-9C70-E50DE498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b="39893"/>
          <a:stretch/>
        </p:blipFill>
        <p:spPr bwMode="auto">
          <a:xfrm>
            <a:off x="2699674" y="3581400"/>
            <a:ext cx="2759913" cy="13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1EB0B-305A-4491-8079-E9835CAC1ABF}"/>
              </a:ext>
            </a:extLst>
          </p:cNvPr>
          <p:cNvSpPr/>
          <p:nvPr/>
        </p:nvSpPr>
        <p:spPr>
          <a:xfrm>
            <a:off x="0" y="5470249"/>
            <a:ext cx="9144000" cy="13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702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societies acquire knowhow?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BA89C-816E-4B5B-8AF9-B3B30C064D05}"/>
              </a:ext>
            </a:extLst>
          </p:cNvPr>
          <p:cNvSpPr/>
          <p:nvPr/>
        </p:nvSpPr>
        <p:spPr>
          <a:xfrm>
            <a:off x="219125" y="1011465"/>
            <a:ext cx="881936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Productive knowledge is tacit – very hard to acquire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Such knowledge resides in the brains of people.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Easier (&amp; faster) to move brains (the person) than knowledge into brains.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As a result knowledge diffuses only slowly and across narrow channels.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Cannot download it.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Cannot send it in a container to port.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and requires teams with complimentary skills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You need all the letters to make a word.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 a world of increasing complexity, teams become increasingly intricate.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makes the coordination problem exponentially harder.</a:t>
            </a:r>
          </a:p>
        </p:txBody>
      </p:sp>
      <p:pic>
        <p:nvPicPr>
          <p:cNvPr id="17410" name="Picture 2" descr="Image result for coordination">
            <a:extLst>
              <a:ext uri="{FF2B5EF4-FFF2-40B4-BE49-F238E27FC236}">
                <a16:creationId xmlns:a16="http://schemas.microsoft.com/office/drawing/2014/main" id="{84D3FE7C-3DB5-4127-90ED-888D8554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35" y="2482180"/>
            <a:ext cx="2998657" cy="29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Image result for brain moving">
            <a:extLst>
              <a:ext uri="{FF2B5EF4-FFF2-40B4-BE49-F238E27FC236}">
                <a16:creationId xmlns:a16="http://schemas.microsoft.com/office/drawing/2014/main" id="{776ED672-E7EB-4EB0-9921-FF2DE5B6B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8" name="Picture 10" descr="Image result for brain moving">
            <a:extLst>
              <a:ext uri="{FF2B5EF4-FFF2-40B4-BE49-F238E27FC236}">
                <a16:creationId xmlns:a16="http://schemas.microsoft.com/office/drawing/2014/main" id="{AAF66634-05F8-4845-B10E-2C0E4242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8" y="3139218"/>
            <a:ext cx="2174585" cy="23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Image result for brain move">
            <a:extLst>
              <a:ext uri="{FF2B5EF4-FFF2-40B4-BE49-F238E27FC236}">
                <a16:creationId xmlns:a16="http://schemas.microsoft.com/office/drawing/2014/main" id="{9CAE7F6F-3B0A-4595-9C70-E50DE498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b="39893"/>
          <a:stretch/>
        </p:blipFill>
        <p:spPr bwMode="auto">
          <a:xfrm>
            <a:off x="2699674" y="3581400"/>
            <a:ext cx="2759913" cy="13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178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  <a:endParaRPr lang="en-ZA" sz="3200" i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550CD-FA9B-4655-B265-AEB7EC84B4E7}"/>
              </a:ext>
            </a:extLst>
          </p:cNvPr>
          <p:cNvSpPr/>
          <p:nvPr/>
        </p:nvSpPr>
        <p:spPr>
          <a:xfrm>
            <a:off x="246695" y="1505166"/>
            <a:ext cx="86506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It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hard to transfer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tacit knowledge. It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constrains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the process of growth and development. Ultimately, differences in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prosperity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related to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amount of tacit knowledge 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societies hold.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complexity of an economy is related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to 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multiplicity of useful knowledge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embedded in 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Markets &amp; organisations</a:t>
            </a:r>
            <a:r>
              <a:rPr lang="en-GB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allow the knowledge that is held by few to reach many. In other words, they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make us collectively wiser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/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A69CBC-E569-46B7-895D-2F144BE295BB}"/>
              </a:ext>
            </a:extLst>
          </p:cNvPr>
          <p:cNvSpPr/>
          <p:nvPr/>
        </p:nvSpPr>
        <p:spPr>
          <a:xfrm>
            <a:off x="125730" y="3429001"/>
            <a:ext cx="8843900" cy="3163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321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  <a:endParaRPr lang="en-ZA" sz="3200" i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550CD-FA9B-4655-B265-AEB7EC84B4E7}"/>
              </a:ext>
            </a:extLst>
          </p:cNvPr>
          <p:cNvSpPr/>
          <p:nvPr/>
        </p:nvSpPr>
        <p:spPr>
          <a:xfrm>
            <a:off x="246695" y="1524622"/>
            <a:ext cx="86506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It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hard to transfer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tacit knowledge. It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constrains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the process of growth and development. Ultimately, differences in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prosperity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related to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amount of tacit knowledge 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societies hold.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complexity of an economy is related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to 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multiplicity of useful knowledge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embedded in 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Markets &amp; organisations</a:t>
            </a:r>
            <a:r>
              <a:rPr lang="en-GB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allow the knowledge that is held by few to reach many. In other words, they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make us collectively wiser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/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A69CBC-E569-46B7-895D-2F144BE295BB}"/>
              </a:ext>
            </a:extLst>
          </p:cNvPr>
          <p:cNvSpPr/>
          <p:nvPr/>
        </p:nvSpPr>
        <p:spPr>
          <a:xfrm>
            <a:off x="125730" y="4523361"/>
            <a:ext cx="8843900" cy="20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6032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  <a:endParaRPr lang="en-ZA" sz="3200" i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550CD-FA9B-4655-B265-AEB7EC84B4E7}"/>
              </a:ext>
            </a:extLst>
          </p:cNvPr>
          <p:cNvSpPr/>
          <p:nvPr/>
        </p:nvSpPr>
        <p:spPr>
          <a:xfrm>
            <a:off x="246695" y="1505166"/>
            <a:ext cx="86506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It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hard to transfer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tacit knowledge. It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constrains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the process of growth and development. Ultimately, differences in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prosperity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related to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amount of tacit knowledge 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societies hold.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complexity of an economy is related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to 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multiplicity of useful knowledge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embedded in 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Markets &amp; organisations</a:t>
            </a:r>
            <a:r>
              <a:rPr lang="en-GB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allow the knowledge that is held by few to reach many. In other words, they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make us collectively wiser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/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60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(2)</a:t>
            </a:r>
            <a:endParaRPr lang="en-ZA" sz="3200" i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96E21-7F1A-427D-AAF3-E6975B4BD0F7}"/>
              </a:ext>
            </a:extLst>
          </p:cNvPr>
          <p:cNvSpPr/>
          <p:nvPr/>
        </p:nvSpPr>
        <p:spPr>
          <a:xfrm>
            <a:off x="5769293" y="4098891"/>
            <a:ext cx="326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487E2-03A5-4534-8A36-F5CD02D77E08}"/>
              </a:ext>
            </a:extLst>
          </p:cNvPr>
          <p:cNvSpPr/>
          <p:nvPr/>
        </p:nvSpPr>
        <p:spPr>
          <a:xfrm>
            <a:off x="5699052" y="2505888"/>
            <a:ext cx="3444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Recognition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Award for 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Entrepreneurship Research.</a:t>
            </a:r>
          </a:p>
          <a:p>
            <a:endParaRPr lang="en-US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B1902-1775-4E4C-B97B-9E4F49CBDD48}"/>
              </a:ext>
            </a:extLst>
          </p:cNvPr>
          <p:cNvSpPr/>
          <p:nvPr/>
        </p:nvSpPr>
        <p:spPr>
          <a:xfrm>
            <a:off x="293864" y="1890902"/>
            <a:ext cx="87377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secret of development</a:t>
            </a:r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adoption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 major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obstacle to technology adoption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the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spread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collective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key to accelerate 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diffusion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highly constrained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, especially in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developing countries where it is most needed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896944-2CBE-43F8-8D9B-DA49E9DDD4DB}"/>
              </a:ext>
            </a:extLst>
          </p:cNvPr>
          <p:cNvSpPr/>
          <p:nvPr/>
        </p:nvSpPr>
        <p:spPr>
          <a:xfrm>
            <a:off x="125730" y="2505889"/>
            <a:ext cx="8843900" cy="408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6339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(2)</a:t>
            </a:r>
            <a:endParaRPr lang="en-ZA" sz="3200" i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96E21-7F1A-427D-AAF3-E6975B4BD0F7}"/>
              </a:ext>
            </a:extLst>
          </p:cNvPr>
          <p:cNvSpPr/>
          <p:nvPr/>
        </p:nvSpPr>
        <p:spPr>
          <a:xfrm>
            <a:off x="5769293" y="4098891"/>
            <a:ext cx="326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487E2-03A5-4534-8A36-F5CD02D77E08}"/>
              </a:ext>
            </a:extLst>
          </p:cNvPr>
          <p:cNvSpPr/>
          <p:nvPr/>
        </p:nvSpPr>
        <p:spPr>
          <a:xfrm>
            <a:off x="5699052" y="2505888"/>
            <a:ext cx="3444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Recognition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Award for 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Entrepreneurship Research.</a:t>
            </a:r>
          </a:p>
          <a:p>
            <a:endParaRPr lang="en-US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B1902-1775-4E4C-B97B-9E4F49CBDD48}"/>
              </a:ext>
            </a:extLst>
          </p:cNvPr>
          <p:cNvSpPr/>
          <p:nvPr/>
        </p:nvSpPr>
        <p:spPr>
          <a:xfrm>
            <a:off x="293864" y="1890902"/>
            <a:ext cx="87377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secret of development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adoption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 major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obstacle to technology adoption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the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spread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collective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key to accelerate 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diffusion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highly constrained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, especially in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developing countries where it is most needed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9D75B3-1EFC-41C5-9ECB-EDD19E5EC30E}"/>
              </a:ext>
            </a:extLst>
          </p:cNvPr>
          <p:cNvSpPr/>
          <p:nvPr/>
        </p:nvSpPr>
        <p:spPr>
          <a:xfrm>
            <a:off x="125730" y="3745149"/>
            <a:ext cx="8843900" cy="2847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2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047062-3218-44A1-8F02-45076071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526" y="909359"/>
            <a:ext cx="3858947" cy="5808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Economic Complexity (EC)?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The Atlas of Economic Complexity, </a:t>
            </a:r>
          </a:p>
          <a:p>
            <a:pPr algn="l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Mapping Paths to Prosperity, Harvard University. Hausmann Ricardo, Hidalgo César, et 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D2BBB-781F-4550-BFF9-27D979F4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" y="998393"/>
            <a:ext cx="2615045" cy="1682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ECF7A-613D-4240-9125-E32EE4FC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353" y="5476009"/>
            <a:ext cx="2738862" cy="1359472"/>
          </a:xfrm>
          <a:prstGeom prst="rect">
            <a:avLst/>
          </a:prstGeom>
          <a:ln w="12700"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5E0DC8-5230-4A47-9E7E-DE8223626245}"/>
              </a:ext>
            </a:extLst>
          </p:cNvPr>
          <p:cNvSpPr/>
          <p:nvPr/>
        </p:nvSpPr>
        <p:spPr>
          <a:xfrm>
            <a:off x="27481" y="1019175"/>
            <a:ext cx="734518" cy="200026"/>
          </a:xfrm>
          <a:prstGeom prst="roundRect">
            <a:avLst/>
          </a:prstGeom>
          <a:noFill/>
          <a:ln w="127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22AC1D-82D2-4E42-A0EA-9776E64ABE72}"/>
              </a:ext>
            </a:extLst>
          </p:cNvPr>
          <p:cNvSpPr/>
          <p:nvPr/>
        </p:nvSpPr>
        <p:spPr>
          <a:xfrm>
            <a:off x="6456353" y="5476010"/>
            <a:ext cx="637174" cy="190500"/>
          </a:xfrm>
          <a:prstGeom prst="roundRect">
            <a:avLst/>
          </a:prstGeom>
          <a:noFill/>
          <a:ln w="127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6C7B03-2DB7-4299-B690-94923212BB6C}"/>
              </a:ext>
            </a:extLst>
          </p:cNvPr>
          <p:cNvSpPr/>
          <p:nvPr/>
        </p:nvSpPr>
        <p:spPr>
          <a:xfrm>
            <a:off x="1120492" y="2780873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68249C-1228-429E-82B5-62AA7D604E4D}"/>
              </a:ext>
            </a:extLst>
          </p:cNvPr>
          <p:cNvSpPr/>
          <p:nvPr/>
        </p:nvSpPr>
        <p:spPr>
          <a:xfrm>
            <a:off x="7402758" y="4674022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C6FDD-3F48-4910-9A55-1FC38B48BEEB}"/>
              </a:ext>
            </a:extLst>
          </p:cNvPr>
          <p:cNvCxnSpPr/>
          <p:nvPr/>
        </p:nvCxnSpPr>
        <p:spPr>
          <a:xfrm>
            <a:off x="1857981" y="1219201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DDB302-582A-4160-9F78-95C72F929FDF}"/>
              </a:ext>
            </a:extLst>
          </p:cNvPr>
          <p:cNvCxnSpPr>
            <a:cxnSpLocks/>
          </p:cNvCxnSpPr>
          <p:nvPr/>
        </p:nvCxnSpPr>
        <p:spPr>
          <a:xfrm>
            <a:off x="46937" y="1429967"/>
            <a:ext cx="643728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A371FF-0308-4468-B4BF-F13D8C72B3F0}"/>
              </a:ext>
            </a:extLst>
          </p:cNvPr>
          <p:cNvCxnSpPr/>
          <p:nvPr/>
        </p:nvCxnSpPr>
        <p:spPr>
          <a:xfrm>
            <a:off x="8234491" y="5656782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68B685-331D-46EC-85D6-722A1267D0B1}"/>
              </a:ext>
            </a:extLst>
          </p:cNvPr>
          <p:cNvCxnSpPr>
            <a:cxnSpLocks/>
          </p:cNvCxnSpPr>
          <p:nvPr/>
        </p:nvCxnSpPr>
        <p:spPr>
          <a:xfrm>
            <a:off x="6485537" y="5856052"/>
            <a:ext cx="637174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80FA09-4443-4250-BA48-8EA45CC07706}"/>
              </a:ext>
            </a:extLst>
          </p:cNvPr>
          <p:cNvCxnSpPr/>
          <p:nvPr/>
        </p:nvCxnSpPr>
        <p:spPr>
          <a:xfrm>
            <a:off x="1760029" y="2240740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43EF04-EA25-4096-91D4-EEEE18A5A768}"/>
              </a:ext>
            </a:extLst>
          </p:cNvPr>
          <p:cNvCxnSpPr>
            <a:cxnSpLocks/>
          </p:cNvCxnSpPr>
          <p:nvPr/>
        </p:nvCxnSpPr>
        <p:spPr>
          <a:xfrm>
            <a:off x="230219" y="2461099"/>
            <a:ext cx="1096931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B1F9FC-179D-4204-96AA-2216ACADE580}"/>
              </a:ext>
            </a:extLst>
          </p:cNvPr>
          <p:cNvCxnSpPr>
            <a:cxnSpLocks/>
          </p:cNvCxnSpPr>
          <p:nvPr/>
        </p:nvCxnSpPr>
        <p:spPr>
          <a:xfrm>
            <a:off x="1906621" y="2667514"/>
            <a:ext cx="639729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AF7813-3769-46F3-AD1A-88357F2558E3}"/>
              </a:ext>
            </a:extLst>
          </p:cNvPr>
          <p:cNvCxnSpPr/>
          <p:nvPr/>
        </p:nvCxnSpPr>
        <p:spPr>
          <a:xfrm>
            <a:off x="7498586" y="6605119"/>
            <a:ext cx="735905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173576-9D6B-4764-AFA2-F5226904B563}"/>
              </a:ext>
            </a:extLst>
          </p:cNvPr>
          <p:cNvCxnSpPr>
            <a:cxnSpLocks/>
          </p:cNvCxnSpPr>
          <p:nvPr/>
        </p:nvCxnSpPr>
        <p:spPr>
          <a:xfrm>
            <a:off x="7396408" y="6810081"/>
            <a:ext cx="1036392" cy="0"/>
          </a:xfrm>
          <a:prstGeom prst="line">
            <a:avLst/>
          </a:prstGeom>
          <a:ln w="127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7407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(2)</a:t>
            </a:r>
            <a:endParaRPr lang="en-ZA" sz="3200" i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96E21-7F1A-427D-AAF3-E6975B4BD0F7}"/>
              </a:ext>
            </a:extLst>
          </p:cNvPr>
          <p:cNvSpPr/>
          <p:nvPr/>
        </p:nvSpPr>
        <p:spPr>
          <a:xfrm>
            <a:off x="5769293" y="4098891"/>
            <a:ext cx="326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487E2-03A5-4534-8A36-F5CD02D77E08}"/>
              </a:ext>
            </a:extLst>
          </p:cNvPr>
          <p:cNvSpPr/>
          <p:nvPr/>
        </p:nvSpPr>
        <p:spPr>
          <a:xfrm>
            <a:off x="5699052" y="2505888"/>
            <a:ext cx="3444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Recognition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Award for 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Entrepreneurship Research.</a:t>
            </a:r>
          </a:p>
          <a:p>
            <a:endParaRPr lang="en-US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B1902-1775-4E4C-B97B-9E4F49CBDD48}"/>
              </a:ext>
            </a:extLst>
          </p:cNvPr>
          <p:cNvSpPr/>
          <p:nvPr/>
        </p:nvSpPr>
        <p:spPr>
          <a:xfrm>
            <a:off x="293864" y="1890902"/>
            <a:ext cx="87377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secret of development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adoption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 major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obstacle to technology adoption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the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spread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collective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key to accelerate 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diffusion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highly constrained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, especially in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developing countries where it is most needed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1667F-2682-4574-AC24-66D582711B81}"/>
              </a:ext>
            </a:extLst>
          </p:cNvPr>
          <p:cNvSpPr/>
          <p:nvPr/>
        </p:nvSpPr>
        <p:spPr>
          <a:xfrm>
            <a:off x="125730" y="4523361"/>
            <a:ext cx="8843900" cy="20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384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(2)</a:t>
            </a:r>
            <a:endParaRPr lang="en-ZA" sz="3200" i="1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96E21-7F1A-427D-AAF3-E6975B4BD0F7}"/>
              </a:ext>
            </a:extLst>
          </p:cNvPr>
          <p:cNvSpPr/>
          <p:nvPr/>
        </p:nvSpPr>
        <p:spPr>
          <a:xfrm>
            <a:off x="5769293" y="4098891"/>
            <a:ext cx="326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487E2-03A5-4534-8A36-F5CD02D77E08}"/>
              </a:ext>
            </a:extLst>
          </p:cNvPr>
          <p:cNvSpPr/>
          <p:nvPr/>
        </p:nvSpPr>
        <p:spPr>
          <a:xfrm>
            <a:off x="5699052" y="2505888"/>
            <a:ext cx="3444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Recognition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Award for 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Entrepreneurship Research.</a:t>
            </a:r>
          </a:p>
          <a:p>
            <a:endParaRPr lang="en-US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B1902-1775-4E4C-B97B-9E4F49CBDD48}"/>
              </a:ext>
            </a:extLst>
          </p:cNvPr>
          <p:cNvSpPr/>
          <p:nvPr/>
        </p:nvSpPr>
        <p:spPr>
          <a:xfrm>
            <a:off x="293864" y="1890902"/>
            <a:ext cx="87377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secret of development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adoption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 major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obstacle to technology adoption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the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spread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collective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knowhow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key to accelerate technology </a:t>
            </a:r>
            <a:r>
              <a:rPr lang="en-GB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diffusion</a:t>
            </a:r>
            <a:r>
              <a:rPr lang="en-GB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mobility is highly constrained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, especially in </a:t>
            </a:r>
            <a:r>
              <a:rPr lang="en-US" sz="26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developing countries where it is most needed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00407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Economic development freebie</a:t>
            </a:r>
          </a:p>
        </p:txBody>
      </p:sp>
      <p:pic>
        <p:nvPicPr>
          <p:cNvPr id="10244" name="Picture 4" descr="Image result for dollar bill on the ground">
            <a:extLst>
              <a:ext uri="{FF2B5EF4-FFF2-40B4-BE49-F238E27FC236}">
                <a16:creationId xmlns:a16="http://schemas.microsoft.com/office/drawing/2014/main" id="{07468E05-B6FE-4216-BDAA-8BAC2822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49" y="1466604"/>
            <a:ext cx="9562098" cy="539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9B36C6-0069-440B-BBFA-E60F0CB0A34A}"/>
              </a:ext>
            </a:extLst>
          </p:cNvPr>
          <p:cNvSpPr/>
          <p:nvPr/>
        </p:nvSpPr>
        <p:spPr>
          <a:xfrm>
            <a:off x="209049" y="146660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 countries are paying a hefty price for </a:t>
            </a:r>
          </a:p>
          <a:p>
            <a:pPr algn="just"/>
            <a:r>
              <a:rPr lang="en-US" sz="2800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 wanting</a:t>
            </a:r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be more open to others.</a:t>
            </a:r>
          </a:p>
        </p:txBody>
      </p:sp>
    </p:spTree>
    <p:extLst>
      <p:ext uri="{BB962C8B-B14F-4D97-AF65-F5344CB8AC3E}">
        <p14:creationId xmlns:p14="http://schemas.microsoft.com/office/powerpoint/2010/main" val="11943056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Policy implications</a:t>
            </a:r>
          </a:p>
        </p:txBody>
      </p:sp>
      <p:pic>
        <p:nvPicPr>
          <p:cNvPr id="12290" name="Picture 2" descr="Image result for so what">
            <a:extLst>
              <a:ext uri="{FF2B5EF4-FFF2-40B4-BE49-F238E27FC236}">
                <a16:creationId xmlns:a16="http://schemas.microsoft.com/office/drawing/2014/main" id="{E918EB17-CBDB-4EFB-9F0E-E1FA4F121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" y="1489305"/>
            <a:ext cx="9144000" cy="58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6002" y="944155"/>
            <a:ext cx="889220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Everyone is entitled to their own opinion, but not their own facts</a:t>
            </a:r>
            <a:r>
              <a:rPr lang="en-US" sz="2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00937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791" y="1112031"/>
            <a:ext cx="877608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Increased </a:t>
            </a:r>
            <a:r>
              <a:rPr lang="en-US" sz="25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globalisation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a small open economy’s friend.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 domestic market in recession with a weak growth outlook.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Look beyond our borders to larger &amp; growing global economy.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5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FC26A6-1A16-45DB-8F65-9C09C54024A2}"/>
              </a:ext>
            </a:extLst>
          </p:cNvPr>
          <p:cNvSpPr/>
          <p:nvPr/>
        </p:nvSpPr>
        <p:spPr>
          <a:xfrm>
            <a:off x="8207092" y="1424864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766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791" y="1112031"/>
            <a:ext cx="877608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Increased</a:t>
            </a:r>
            <a:r>
              <a:rPr lang="en-US" sz="25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5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globalisation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a small open economy’s friend</a:t>
            </a:r>
            <a:r>
              <a:rPr lang="en-US" sz="25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 domestic market in recession with a weak growth outlook.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Look beyond our borders to larger &amp; growing global economy.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5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Encourage</a:t>
            </a:r>
            <a:r>
              <a:rPr lang="en-US" sz="25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export</a:t>
            </a:r>
            <a:r>
              <a:rPr lang="en-US" sz="25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led</a:t>
            </a:r>
            <a:r>
              <a:rPr lang="en-US" sz="25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GDP</a:t>
            </a:r>
            <a:r>
              <a:rPr lang="en-US" sz="25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growth</a:t>
            </a:r>
            <a:r>
              <a:rPr lang="en-US" sz="25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Without increased exports, economic growth is stifled by an increasing current account deficit.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Without export growth how to settle increased imports FX demand.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1C3C41-7903-414A-8E92-496D587226AF}"/>
              </a:ext>
            </a:extLst>
          </p:cNvPr>
          <p:cNvSpPr/>
          <p:nvPr/>
        </p:nvSpPr>
        <p:spPr>
          <a:xfrm>
            <a:off x="8207092" y="1424864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58A6BB-B0DE-4BF2-BE49-5C38759A165C}"/>
              </a:ext>
            </a:extLst>
          </p:cNvPr>
          <p:cNvSpPr/>
          <p:nvPr/>
        </p:nvSpPr>
        <p:spPr>
          <a:xfrm>
            <a:off x="8207092" y="3317008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28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791" y="1121759"/>
            <a:ext cx="87760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Increased </a:t>
            </a:r>
            <a:r>
              <a:rPr lang="en-US" sz="2500" dirty="0" err="1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globalisation</a:t>
            </a:r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a small open economy’s friend.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 domestic market in recession with a weak growth outlook.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Look beyond our borders to larger &amp; growing global economy.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5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Encourage export led GDP growth.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Without increased exports, economic growth is stifled by an increasing current account deficit.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Without export growth how to settle increased imports FX demand.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Policy experimenting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it was China – industrial zones to boost manufacturing - export market.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SEZs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contained experiments.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not working - </a:t>
            </a:r>
            <a:r>
              <a:rPr lang="en-US" sz="2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labour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tax, market access – change it.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Continuously redirecting course. Rinse and repeat success.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0C5BC8-2862-49DC-B5B9-61A3C20EB6A1}"/>
              </a:ext>
            </a:extLst>
          </p:cNvPr>
          <p:cNvSpPr/>
          <p:nvPr/>
        </p:nvSpPr>
        <p:spPr>
          <a:xfrm>
            <a:off x="8207092" y="1424864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B21C-619E-4E20-8974-2BA71B49B367}"/>
              </a:ext>
            </a:extLst>
          </p:cNvPr>
          <p:cNvSpPr/>
          <p:nvPr/>
        </p:nvSpPr>
        <p:spPr>
          <a:xfrm>
            <a:off x="8207092" y="3317008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05AE9F-551B-41F2-9A30-BA331779F36B}"/>
              </a:ext>
            </a:extLst>
          </p:cNvPr>
          <p:cNvSpPr/>
          <p:nvPr/>
        </p:nvSpPr>
        <p:spPr>
          <a:xfrm>
            <a:off x="8207092" y="5136785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530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791" y="1112031"/>
            <a:ext cx="877608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SA’ problem is the industries it does not have.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Encourage more diversified skills base to allow establishment of new complex industries.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Allow skills and entrepreneurship, we don’t have, to enter the economy, to create the industries we don’t have.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Skills shortage at the top. Import them.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will create more opportunities for jobs at the bottom.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Skilled emigrants create jobs.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Treat our diaspora better. They moved their brains to take in new tacit knowledge in other countries.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A237D4-6659-4E01-8537-99AF3C6599EB}"/>
              </a:ext>
            </a:extLst>
          </p:cNvPr>
          <p:cNvSpPr/>
          <p:nvPr/>
        </p:nvSpPr>
        <p:spPr>
          <a:xfrm>
            <a:off x="8115300" y="2690138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116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3960" y="3626170"/>
            <a:ext cx="877608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5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Focus on ownership vs entrepreneurship/know-how.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Stop the focus on the transformation of the existing industries.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Rather focus on creating new enterprises, new entrepreneurs, environment for business to create employment and new industries.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 (ownership) without tacit knowhow will </a:t>
            </a:r>
            <a:r>
              <a:rPr lang="en-US" sz="2200" b="1" i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deliver development.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factor of production (</a:t>
            </a:r>
            <a:r>
              <a:rPr lang="en-US" sz="2200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capital, </a:t>
            </a:r>
            <a:r>
              <a:rPr lang="en-US" sz="2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labour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entrepreneurship) will not solve the challenge.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023FC7-5BDF-42CC-9C1E-6CD241D51AAC}"/>
              </a:ext>
            </a:extLst>
          </p:cNvPr>
          <p:cNvSpPr/>
          <p:nvPr/>
        </p:nvSpPr>
        <p:spPr>
          <a:xfrm>
            <a:off x="8115299" y="4873356"/>
            <a:ext cx="701749" cy="691116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endParaRPr lang="en-GB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063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9E5BB1-63A1-401C-9D1C-955FA7F6B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60" y="5687647"/>
            <a:ext cx="1097168" cy="1097168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A94B6C7-A700-4F81-A53D-90A7D0E21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42" y="234200"/>
            <a:ext cx="1719493" cy="430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508E37-5299-486E-8737-C12335658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60" y="-94035"/>
            <a:ext cx="1918058" cy="12370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6BB7F1-B9EF-4809-9D62-1161D021F37A}"/>
              </a:ext>
            </a:extLst>
          </p:cNvPr>
          <p:cNvSpPr/>
          <p:nvPr/>
        </p:nvSpPr>
        <p:spPr>
          <a:xfrm>
            <a:off x="2177948" y="1751715"/>
            <a:ext cx="560939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sz="3600" dirty="0">
                <a:solidFill>
                  <a:srgbClr val="960000"/>
                </a:solidFill>
                <a:latin typeface="Abadi Extra Light" panose="020B0204020104020204" pitchFamily="34" charset="0"/>
              </a:rPr>
              <a:t>Contact Details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altLang="en-US" sz="3200" b="1" dirty="0">
              <a:solidFill>
                <a:srgbClr val="C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Francois Fouche</a:t>
            </a:r>
            <a:endParaRPr lang="en-US" altLang="en-US" sz="3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 	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Trade Research Advisory	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96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Innovated by the North-West University</a:t>
            </a:r>
            <a:endParaRPr lang="en-US" altLang="en-US" dirty="0">
              <a:solidFill>
                <a:srgbClr val="96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5"/>
              </a:rPr>
              <a:t>francois.fouche@tradeadvisory.co.za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083 320 4647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7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theory of Economic Complexity (EC)</a:t>
            </a:r>
          </a:p>
        </p:txBody>
      </p:sp>
      <p:sp>
        <p:nvSpPr>
          <p:cNvPr id="2" name="Rectangle 1"/>
          <p:cNvSpPr/>
          <p:nvPr/>
        </p:nvSpPr>
        <p:spPr>
          <a:xfrm>
            <a:off x="397566" y="1225830"/>
            <a:ext cx="86030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countries achieve economic growth?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Diversity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sophistication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a country’s productive capabilities best defines why countries are rich or poor.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is referred to as </a:t>
            </a: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economic complexity (EC)</a:t>
            </a:r>
            <a:r>
              <a:rPr lang="en-US" sz="2200" i="1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more…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Diverse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a country is in its productive capabilities, the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More complex its </a:t>
            </a: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exports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the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Faster its </a:t>
            </a: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economic growth. 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6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explanatory power of exports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Growth predictions using EC were significantly more accurate vs. conventional growth metrics - such as the world governance indicators.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-20043" y="6599579"/>
            <a:ext cx="6374461" cy="235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The Atlas of Economic Complexity, Mapping Paths to Prosperity, Harvard University.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Hausmann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Ricardo, Hidalgo César, et al. </a:t>
            </a:r>
          </a:p>
        </p:txBody>
      </p:sp>
    </p:spTree>
    <p:extLst>
      <p:ext uri="{BB962C8B-B14F-4D97-AF65-F5344CB8AC3E}">
        <p14:creationId xmlns:p14="http://schemas.microsoft.com/office/powerpoint/2010/main" val="40683031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379E50E-4599-441F-81AA-748B0E8F3E58}"/>
              </a:ext>
            </a:extLst>
          </p:cNvPr>
          <p:cNvSpPr/>
          <p:nvPr/>
        </p:nvSpPr>
        <p:spPr>
          <a:xfrm>
            <a:off x="168722" y="4470734"/>
            <a:ext cx="3540832" cy="516903"/>
          </a:xfrm>
          <a:prstGeom prst="wedgeRoundRectCallout">
            <a:avLst>
              <a:gd name="adj1" fmla="val 12770"/>
              <a:gd name="adj2" fmla="val -500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GDP?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0A2657-A10F-4248-BAB7-9D1407586531}"/>
              </a:ext>
            </a:extLst>
          </p:cNvPr>
          <p:cNvSpPr/>
          <p:nvPr/>
        </p:nvSpPr>
        <p:spPr>
          <a:xfrm>
            <a:off x="210286" y="1137706"/>
            <a:ext cx="879034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Broadest quantitative measure of a nation's total economic activity.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Monetary value of all goods and services produced within a nation's borders over a specified period of time.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GDP 	= Consumption Expenditure (C)</a:t>
            </a:r>
          </a:p>
          <a:p>
            <a:pPr algn="just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	+ Investment Expenditure 	  (I)</a:t>
            </a:r>
          </a:p>
          <a:p>
            <a:pPr algn="just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	+ Government Expenditure   (G)</a:t>
            </a:r>
          </a:p>
          <a:p>
            <a:pPr algn="just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	+ Exports 			  (X) 	</a:t>
            </a:r>
          </a:p>
          <a:p>
            <a:pPr algn="just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	-  Imports 			  (M)</a:t>
            </a:r>
          </a:p>
          <a:p>
            <a:pPr algn="just"/>
            <a:r>
              <a:rPr lang="en-US" sz="2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GDP	= C + I + G + X - M</a:t>
            </a:r>
          </a:p>
          <a:p>
            <a:pPr algn="just"/>
            <a:r>
              <a:rPr lang="en-US" sz="2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algn="just"/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Calculated in:	</a:t>
            </a:r>
            <a:r>
              <a:rPr lang="en-US" sz="22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Nominal=Current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i.e. </a:t>
            </a: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inflation 	in Dollars/</a:t>
            </a:r>
            <a:r>
              <a:rPr lang="en-US" sz="2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Rands</a:t>
            </a:r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lang="en-US" sz="2200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Real=Constant 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   i.e. </a:t>
            </a:r>
            <a:r>
              <a:rPr lang="en-US" sz="2200" i="1" u="sng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without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inflation 	in Dollars/</a:t>
            </a:r>
            <a:r>
              <a:rPr lang="en-US" sz="2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Rands</a:t>
            </a:r>
            <a:endParaRPr lang="en-US" sz="2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E42B6-7AFC-423C-9085-2CC18CDC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08" y="3605119"/>
            <a:ext cx="1108029" cy="12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654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" y="192078"/>
            <a:ext cx="891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South Africa: increasing openness</a:t>
            </a:r>
            <a:endParaRPr lang="en-ZA" sz="3200" dirty="0">
              <a:solidFill>
                <a:srgbClr val="96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235" y="1554703"/>
            <a:ext cx="1808922" cy="4132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1682299"/>
            <a:ext cx="8857956" cy="466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730" y="1157156"/>
            <a:ext cx="88579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96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(Exports &amp; Imports) as % of GDP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96390"/>
            <a:ext cx="23178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World Bank.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967563" y="4443386"/>
            <a:ext cx="3848986" cy="6592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5879805" y="3593805"/>
            <a:ext cx="2400594" cy="1508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2B43609-7567-4B55-9E77-0FF477B3A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57" y="4170021"/>
            <a:ext cx="1108029" cy="12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93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19340</TotalTime>
  <Words>3083</Words>
  <Application>Microsoft Office PowerPoint</Application>
  <PresentationFormat>On-screen Show (4:3)</PresentationFormat>
  <Paragraphs>687</Paragraphs>
  <Slides>91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9" baseType="lpstr">
      <vt:lpstr>Abadi Extra Light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Trade Research Advisory</dc:creator>
  <cp:lastModifiedBy>Francois Fouche</cp:lastModifiedBy>
  <cp:revision>5334</cp:revision>
  <cp:lastPrinted>2016-07-27T10:25:26Z</cp:lastPrinted>
  <dcterms:created xsi:type="dcterms:W3CDTF">2015-11-02T09:08:29Z</dcterms:created>
  <dcterms:modified xsi:type="dcterms:W3CDTF">2018-09-13T13:27:52Z</dcterms:modified>
</cp:coreProperties>
</file>