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99" r:id="rId2"/>
    <p:sldId id="257" r:id="rId3"/>
    <p:sldId id="261" r:id="rId4"/>
    <p:sldId id="269" r:id="rId5"/>
    <p:sldId id="277" r:id="rId6"/>
    <p:sldId id="278" r:id="rId7"/>
    <p:sldId id="390" r:id="rId8"/>
    <p:sldId id="392" r:id="rId9"/>
    <p:sldId id="372" r:id="rId10"/>
    <p:sldId id="373" r:id="rId11"/>
    <p:sldId id="374" r:id="rId12"/>
    <p:sldId id="376" r:id="rId13"/>
    <p:sldId id="377" r:id="rId14"/>
    <p:sldId id="402" r:id="rId15"/>
    <p:sldId id="378" r:id="rId16"/>
    <p:sldId id="379" r:id="rId17"/>
    <p:sldId id="400" r:id="rId18"/>
    <p:sldId id="381" r:id="rId19"/>
    <p:sldId id="382" r:id="rId20"/>
    <p:sldId id="401" r:id="rId21"/>
    <p:sldId id="384" r:id="rId22"/>
    <p:sldId id="393" r:id="rId23"/>
    <p:sldId id="396" r:id="rId24"/>
    <p:sldId id="388" r:id="rId25"/>
    <p:sldId id="389" r:id="rId26"/>
    <p:sldId id="304" r:id="rId27"/>
    <p:sldId id="303" r:id="rId28"/>
    <p:sldId id="340" r:id="rId29"/>
    <p:sldId id="283" r:id="rId30"/>
    <p:sldId id="294" r:id="rId31"/>
    <p:sldId id="293" r:id="rId32"/>
    <p:sldId id="292" r:id="rId33"/>
    <p:sldId id="291" r:id="rId34"/>
    <p:sldId id="287" r:id="rId35"/>
    <p:sldId id="288" r:id="rId36"/>
    <p:sldId id="290" r:id="rId37"/>
    <p:sldId id="289" r:id="rId38"/>
    <p:sldId id="286" r:id="rId39"/>
    <p:sldId id="398" r:id="rId40"/>
    <p:sldId id="285" r:id="rId41"/>
    <p:sldId id="367" r:id="rId42"/>
    <p:sldId id="368" r:id="rId43"/>
    <p:sldId id="356" r:id="rId44"/>
    <p:sldId id="369" r:id="rId45"/>
  </p:sldIdLst>
  <p:sldSz cx="12225338" cy="687705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2900"/>
    <a:srgbClr val="662624"/>
    <a:srgbClr val="A54E07"/>
    <a:srgbClr val="D56509"/>
    <a:srgbClr val="C14721"/>
    <a:srgbClr val="C06922"/>
    <a:srgbClr val="CD5B15"/>
    <a:srgbClr val="D16309"/>
    <a:srgbClr val="F57E1B"/>
    <a:srgbClr val="5C4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750" y="66"/>
      </p:cViewPr>
      <p:guideLst>
        <p:guide orient="horz" pos="2166"/>
        <p:guide pos="385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Sheet1!$E$2</c:f>
              <c:strCache>
                <c:ptCount val="1"/>
                <c:pt idx="0">
                  <c:v>Terms of Trade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Sheet1!$B$3:$B$23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Sheet1!$E$3:$E$23</c:f>
              <c:numCache>
                <c:formatCode>0.00</c:formatCode>
                <c:ptCount val="21"/>
                <c:pt idx="0">
                  <c:v>1.5020408163265304</c:v>
                </c:pt>
                <c:pt idx="1">
                  <c:v>1.4094202898550723</c:v>
                </c:pt>
                <c:pt idx="2">
                  <c:v>1.3696369636963697</c:v>
                </c:pt>
                <c:pt idx="3">
                  <c:v>1.3973941368078175</c:v>
                </c:pt>
                <c:pt idx="4">
                  <c:v>1.3240740740740742</c:v>
                </c:pt>
                <c:pt idx="5">
                  <c:v>1.1209876543209876</c:v>
                </c:pt>
                <c:pt idx="6">
                  <c:v>1.283482142857143</c:v>
                </c:pt>
                <c:pt idx="7">
                  <c:v>1.2571428571428571</c:v>
                </c:pt>
                <c:pt idx="8">
                  <c:v>1.2789855072463767</c:v>
                </c:pt>
                <c:pt idx="9">
                  <c:v>1.2049910873440284</c:v>
                </c:pt>
                <c:pt idx="10">
                  <c:v>1.0811287477954143</c:v>
                </c:pt>
                <c:pt idx="11">
                  <c:v>1.1880199667221298</c:v>
                </c:pt>
                <c:pt idx="12">
                  <c:v>1.3292682926829269</c:v>
                </c:pt>
                <c:pt idx="13">
                  <c:v>1.236842105263158</c:v>
                </c:pt>
                <c:pt idx="14">
                  <c:v>1.1489841986455982</c:v>
                </c:pt>
                <c:pt idx="15">
                  <c:v>1</c:v>
                </c:pt>
                <c:pt idx="16">
                  <c:v>1.0262206148282098</c:v>
                </c:pt>
                <c:pt idx="17">
                  <c:v>1.0023923444976077</c:v>
                </c:pt>
                <c:pt idx="18">
                  <c:v>0.98656716417910439</c:v>
                </c:pt>
                <c:pt idx="19">
                  <c:v>1.0147575544624032</c:v>
                </c:pt>
                <c:pt idx="20">
                  <c:v>1.0407608695652173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0C0-46DA-A381-7229E3D70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542984"/>
        <c:axId val="202543376"/>
      </c:lineChart>
      <c:lineChart>
        <c:grouping val="standard"/>
        <c:varyColors val="0"/>
        <c:ser>
          <c:idx val="1"/>
          <c:order val="1"/>
          <c:tx>
            <c:strRef>
              <c:f>Sheet1!$F$2</c:f>
              <c:strCache>
                <c:ptCount val="1"/>
                <c:pt idx="0">
                  <c:v>R/$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Sheet1!$B$2:$B$23</c:f>
              <c:strCache>
                <c:ptCount val="22"/>
                <c:pt idx="0">
                  <c:v>Year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</c:strCache>
            </c:strRef>
          </c:cat>
          <c:val>
            <c:numRef>
              <c:f>Sheet1!$F$3:$F$23</c:f>
              <c:numCache>
                <c:formatCode>General</c:formatCode>
                <c:ptCount val="21"/>
                <c:pt idx="0">
                  <c:v>3.63</c:v>
                </c:pt>
                <c:pt idx="1">
                  <c:v>4.29</c:v>
                </c:pt>
                <c:pt idx="2">
                  <c:v>4.6100000000000003</c:v>
                </c:pt>
                <c:pt idx="3">
                  <c:v>5.55</c:v>
                </c:pt>
                <c:pt idx="4">
                  <c:v>6.12</c:v>
                </c:pt>
                <c:pt idx="5">
                  <c:v>6.95</c:v>
                </c:pt>
                <c:pt idx="6">
                  <c:v>8.6199999999999992</c:v>
                </c:pt>
                <c:pt idx="7">
                  <c:v>10.54</c:v>
                </c:pt>
                <c:pt idx="8">
                  <c:v>7.58</c:v>
                </c:pt>
                <c:pt idx="9">
                  <c:v>6.46</c:v>
                </c:pt>
                <c:pt idx="10">
                  <c:v>6.38</c:v>
                </c:pt>
                <c:pt idx="11">
                  <c:v>6.78</c:v>
                </c:pt>
                <c:pt idx="12">
                  <c:v>7.06</c:v>
                </c:pt>
                <c:pt idx="13">
                  <c:v>8.26</c:v>
                </c:pt>
                <c:pt idx="14">
                  <c:v>8.44</c:v>
                </c:pt>
                <c:pt idx="15">
                  <c:v>7.33</c:v>
                </c:pt>
                <c:pt idx="16">
                  <c:v>7.27</c:v>
                </c:pt>
                <c:pt idx="17">
                  <c:v>8.2200000000000006</c:v>
                </c:pt>
                <c:pt idx="18">
                  <c:v>9.66</c:v>
                </c:pt>
                <c:pt idx="19">
                  <c:v>10.86</c:v>
                </c:pt>
                <c:pt idx="20">
                  <c:v>12.77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0C0-46DA-A381-7229E3D70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544552"/>
        <c:axId val="202543768"/>
      </c:lineChart>
      <c:catAx>
        <c:axId val="202542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543376"/>
        <c:crosses val="autoZero"/>
        <c:auto val="1"/>
        <c:lblAlgn val="ctr"/>
        <c:lblOffset val="100"/>
        <c:noMultiLvlLbl val="0"/>
      </c:catAx>
      <c:valAx>
        <c:axId val="202543376"/>
        <c:scaling>
          <c:orientation val="minMax"/>
          <c:max val="1.5"/>
          <c:min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542984"/>
        <c:crosses val="autoZero"/>
        <c:crossBetween val="between"/>
      </c:valAx>
      <c:valAx>
        <c:axId val="202543768"/>
        <c:scaling>
          <c:orientation val="minMax"/>
          <c:min val="3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544552"/>
        <c:crosses val="max"/>
        <c:crossBetween val="between"/>
      </c:valAx>
      <c:catAx>
        <c:axId val="202544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25437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80193505069489"/>
          <c:y val="3.8879389461969067E-2"/>
          <c:w val="0.83442020934871963"/>
          <c:h val="0.83833818167472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'exports &amp; imports'!$B$3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'exports &amp; imports'!$C$2:$R$2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'exports &amp; imports'!$C$3:$R$3</c:f>
              <c:numCache>
                <c:formatCode>_ * #\ ##0_ ;_ * \-#\ ##0_ ;_ * "-"??_ ;_ @_ </c:formatCode>
                <c:ptCount val="16"/>
                <c:pt idx="0">
                  <c:v>2404057</c:v>
                </c:pt>
                <c:pt idx="1">
                  <c:v>2529863</c:v>
                </c:pt>
                <c:pt idx="2">
                  <c:v>3180199</c:v>
                </c:pt>
                <c:pt idx="3">
                  <c:v>3545399</c:v>
                </c:pt>
                <c:pt idx="4">
                  <c:v>4085569</c:v>
                </c:pt>
                <c:pt idx="5">
                  <c:v>3827755</c:v>
                </c:pt>
                <c:pt idx="6">
                  <c:v>4251929</c:v>
                </c:pt>
                <c:pt idx="7">
                  <c:v>5598793</c:v>
                </c:pt>
                <c:pt idx="8">
                  <c:v>5567033</c:v>
                </c:pt>
                <c:pt idx="9">
                  <c:v>8353185</c:v>
                </c:pt>
                <c:pt idx="10">
                  <c:v>9245494</c:v>
                </c:pt>
                <c:pt idx="11">
                  <c:v>9000262</c:v>
                </c:pt>
                <c:pt idx="12">
                  <c:v>9581121</c:v>
                </c:pt>
                <c:pt idx="13">
                  <c:v>9683187</c:v>
                </c:pt>
                <c:pt idx="14">
                  <c:v>8142475</c:v>
                </c:pt>
                <c:pt idx="15">
                  <c:v>8686765</c:v>
                </c:pt>
              </c:numCache>
            </c:numRef>
          </c:val>
        </c:ser>
        <c:ser>
          <c:idx val="1"/>
          <c:order val="1"/>
          <c:tx>
            <c:strRef>
              <c:f>'exports &amp; imports'!$B$4</c:f>
              <c:strCache>
                <c:ptCount val="1"/>
                <c:pt idx="0">
                  <c:v>Imports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'exports &amp; imports'!$C$2:$R$2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'exports &amp; imports'!$C$4:$R$4</c:f>
              <c:numCache>
                <c:formatCode>_ * #\ ##0_ ;_ * \-#\ ##0_ ;_ * "-"??_ ;_ @_ </c:formatCode>
                <c:ptCount val="16"/>
                <c:pt idx="0">
                  <c:v>1270554</c:v>
                </c:pt>
                <c:pt idx="1">
                  <c:v>1490178</c:v>
                </c:pt>
                <c:pt idx="2">
                  <c:v>1938049</c:v>
                </c:pt>
                <c:pt idx="3">
                  <c:v>2664043</c:v>
                </c:pt>
                <c:pt idx="4">
                  <c:v>2683541</c:v>
                </c:pt>
                <c:pt idx="5">
                  <c:v>3187555</c:v>
                </c:pt>
                <c:pt idx="6">
                  <c:v>4335784</c:v>
                </c:pt>
                <c:pt idx="7">
                  <c:v>4801677</c:v>
                </c:pt>
                <c:pt idx="8">
                  <c:v>4341707</c:v>
                </c:pt>
                <c:pt idx="9">
                  <c:v>5658174</c:v>
                </c:pt>
                <c:pt idx="10">
                  <c:v>7236768</c:v>
                </c:pt>
                <c:pt idx="11">
                  <c:v>7631678</c:v>
                </c:pt>
                <c:pt idx="12">
                  <c:v>6983583</c:v>
                </c:pt>
                <c:pt idx="13">
                  <c:v>6459174</c:v>
                </c:pt>
                <c:pt idx="14">
                  <c:v>5051335</c:v>
                </c:pt>
                <c:pt idx="15">
                  <c:v>6383338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769072"/>
        <c:axId val="139767112"/>
      </c:barChart>
      <c:lineChart>
        <c:grouping val="standard"/>
        <c:varyColors val="0"/>
        <c:ser>
          <c:idx val="2"/>
          <c:order val="2"/>
          <c:tx>
            <c:strRef>
              <c:f>'exports &amp; imports'!$B$5</c:f>
              <c:strCache>
                <c:ptCount val="1"/>
                <c:pt idx="0">
                  <c:v>Trade Balance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'exports &amp; imports'!$C$2:$R$2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'exports &amp; imports'!$C$5:$R$5</c:f>
              <c:numCache>
                <c:formatCode>_ * #\ ##0_ ;_ * \-#\ ##0_ ;_ * "-"??_ ;_ @_ </c:formatCode>
                <c:ptCount val="16"/>
                <c:pt idx="0">
                  <c:v>1133503</c:v>
                </c:pt>
                <c:pt idx="1">
                  <c:v>1039685</c:v>
                </c:pt>
                <c:pt idx="2">
                  <c:v>1242150</c:v>
                </c:pt>
                <c:pt idx="3">
                  <c:v>881356</c:v>
                </c:pt>
                <c:pt idx="4">
                  <c:v>1402028</c:v>
                </c:pt>
                <c:pt idx="5">
                  <c:v>640200</c:v>
                </c:pt>
                <c:pt idx="6">
                  <c:v>-83855</c:v>
                </c:pt>
                <c:pt idx="7">
                  <c:v>797116</c:v>
                </c:pt>
                <c:pt idx="8">
                  <c:v>1225326</c:v>
                </c:pt>
                <c:pt idx="9">
                  <c:v>2695011</c:v>
                </c:pt>
                <c:pt idx="10">
                  <c:v>2008726</c:v>
                </c:pt>
                <c:pt idx="11">
                  <c:v>1368584</c:v>
                </c:pt>
                <c:pt idx="12">
                  <c:v>2597538</c:v>
                </c:pt>
                <c:pt idx="13">
                  <c:v>3224013</c:v>
                </c:pt>
                <c:pt idx="14">
                  <c:v>3091140</c:v>
                </c:pt>
                <c:pt idx="15">
                  <c:v>2303427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769072"/>
        <c:axId val="139767112"/>
      </c:lineChart>
      <c:catAx>
        <c:axId val="139769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39767112"/>
        <c:crosses val="autoZero"/>
        <c:auto val="1"/>
        <c:lblAlgn val="ctr"/>
        <c:lblOffset val="100"/>
        <c:noMultiLvlLbl val="0"/>
      </c:catAx>
      <c:valAx>
        <c:axId val="1397671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60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US</a:t>
                </a:r>
                <a:r>
                  <a:rPr lang="en-ZA" sz="1600" baseline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 Dollar ('000)</a:t>
                </a:r>
                <a:endParaRPr lang="en-ZA" sz="160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c:rich>
          </c:tx>
          <c:layout>
            <c:manualLayout>
              <c:xMode val="edge"/>
              <c:yMode val="edge"/>
              <c:x val="1.2929291283952433E-2"/>
              <c:y val="0.27659813582830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 * #\ ##0_ ;_ * \-#\ ##0_ ;_ * &quot;-&quot;??_ ;_ @_ 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3976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340049173280265"/>
          <c:y val="0.92122694252609927"/>
          <c:w val="0.46258857711462009"/>
          <c:h val="6.17050614447857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86213409238054"/>
          <c:y val="3.2504417911898675E-2"/>
          <c:w val="0.83425285121576542"/>
          <c:h val="0.85873422918286846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/>
          </c:spPr>
          <c:cat>
            <c:strRef>
              <c:f>Agric!$B$3:$AM$3</c:f>
              <c:strCache>
                <c:ptCount val="38"/>
                <c:pt idx="0">
                  <c:v>Jan-Mar 2008</c:v>
                </c:pt>
                <c:pt idx="1">
                  <c:v>Apr-Jun 2008</c:v>
                </c:pt>
                <c:pt idx="2">
                  <c:v>Jul-Sep 2008</c:v>
                </c:pt>
                <c:pt idx="3">
                  <c:v>Oct-Dec 2008</c:v>
                </c:pt>
                <c:pt idx="4">
                  <c:v>Jan-Mar 2009</c:v>
                </c:pt>
                <c:pt idx="5">
                  <c:v>Apr-Jun 2009</c:v>
                </c:pt>
                <c:pt idx="6">
                  <c:v>Jul-Sep 2009</c:v>
                </c:pt>
                <c:pt idx="7">
                  <c:v>Oct-Dec 2009</c:v>
                </c:pt>
                <c:pt idx="8">
                  <c:v>Jan-Mar 2010</c:v>
                </c:pt>
                <c:pt idx="9">
                  <c:v>Apr-Jun 2010</c:v>
                </c:pt>
                <c:pt idx="10">
                  <c:v>Jul-Sep 2010</c:v>
                </c:pt>
                <c:pt idx="11">
                  <c:v>Oct-Dec 2010</c:v>
                </c:pt>
                <c:pt idx="12">
                  <c:v>Jan-Mar 2011</c:v>
                </c:pt>
                <c:pt idx="13">
                  <c:v>Apr-Jun 2011</c:v>
                </c:pt>
                <c:pt idx="14">
                  <c:v>Jul-Sep 2011</c:v>
                </c:pt>
                <c:pt idx="15">
                  <c:v>Oct-Dec 2011</c:v>
                </c:pt>
                <c:pt idx="16">
                  <c:v>Jan-Mar 2012</c:v>
                </c:pt>
                <c:pt idx="17">
                  <c:v>Apr-Jun 2012</c:v>
                </c:pt>
                <c:pt idx="18">
                  <c:v>Jul-Sep 2012</c:v>
                </c:pt>
                <c:pt idx="19">
                  <c:v>Oct-Dec 2012</c:v>
                </c:pt>
                <c:pt idx="20">
                  <c:v>Jan-Mar 2013</c:v>
                </c:pt>
                <c:pt idx="21">
                  <c:v>Apr-Jun 2013</c:v>
                </c:pt>
                <c:pt idx="22">
                  <c:v>Jul-Sep 2013</c:v>
                </c:pt>
                <c:pt idx="23">
                  <c:v>Oct-Dec 2013</c:v>
                </c:pt>
                <c:pt idx="24">
                  <c:v>Jan-Mar 2014</c:v>
                </c:pt>
                <c:pt idx="25">
                  <c:v>Apr-Jun 2014</c:v>
                </c:pt>
                <c:pt idx="26">
                  <c:v>Jul-Sep 2014</c:v>
                </c:pt>
                <c:pt idx="27">
                  <c:v>Oct-Dec 2014</c:v>
                </c:pt>
                <c:pt idx="28">
                  <c:v>Jan-Mar 2015</c:v>
                </c:pt>
                <c:pt idx="29">
                  <c:v>Apr-Jun 2015</c:v>
                </c:pt>
                <c:pt idx="30">
                  <c:v>Jul-Sep 2015</c:v>
                </c:pt>
                <c:pt idx="31">
                  <c:v>Oct-Dec 2015</c:v>
                </c:pt>
                <c:pt idx="32">
                  <c:v>Jan-Mar 2016</c:v>
                </c:pt>
                <c:pt idx="33">
                  <c:v>Apr-Jun 2016</c:v>
                </c:pt>
                <c:pt idx="34">
                  <c:v>Jul-Sep 2016</c:v>
                </c:pt>
                <c:pt idx="35">
                  <c:v>Oct-Dec 2016</c:v>
                </c:pt>
                <c:pt idx="36">
                  <c:v>Jan-Mar 2017</c:v>
                </c:pt>
                <c:pt idx="37">
                  <c:v>Apr-Jun 2017</c:v>
                </c:pt>
              </c:strCache>
            </c:strRef>
          </c:cat>
          <c:val>
            <c:numRef>
              <c:f>Agric!$B$4:$AM$4</c:f>
              <c:numCache>
                <c:formatCode>0</c:formatCode>
                <c:ptCount val="38"/>
                <c:pt idx="0">
                  <c:v>838.05878871336608</c:v>
                </c:pt>
                <c:pt idx="1">
                  <c:v>820.20533767776021</c:v>
                </c:pt>
                <c:pt idx="2">
                  <c:v>809.63375617200256</c:v>
                </c:pt>
                <c:pt idx="3">
                  <c:v>806.56191758766488</c:v>
                </c:pt>
                <c:pt idx="4">
                  <c:v>777.9947695943531</c:v>
                </c:pt>
                <c:pt idx="5">
                  <c:v>752.24744920122805</c:v>
                </c:pt>
                <c:pt idx="6">
                  <c:v>681.26025365300086</c:v>
                </c:pt>
                <c:pt idx="7">
                  <c:v>647.0899064391341</c:v>
                </c:pt>
                <c:pt idx="8">
                  <c:v>683.11531114478032</c:v>
                </c:pt>
                <c:pt idx="9">
                  <c:v>654.73183273868619</c:v>
                </c:pt>
                <c:pt idx="10">
                  <c:v>674.3597309996278</c:v>
                </c:pt>
                <c:pt idx="11">
                  <c:v>648.96148704883808</c:v>
                </c:pt>
                <c:pt idx="12">
                  <c:v>627.31448352835457</c:v>
                </c:pt>
                <c:pt idx="13">
                  <c:v>625.61826448335728</c:v>
                </c:pt>
                <c:pt idx="14">
                  <c:v>653.06780160727999</c:v>
                </c:pt>
                <c:pt idx="15">
                  <c:v>670.5368166513465</c:v>
                </c:pt>
                <c:pt idx="16">
                  <c:v>693.80710129236058</c:v>
                </c:pt>
                <c:pt idx="17">
                  <c:v>674.39882334928234</c:v>
                </c:pt>
                <c:pt idx="18">
                  <c:v>698.86269017030884</c:v>
                </c:pt>
                <c:pt idx="19">
                  <c:v>717.90115455440616</c:v>
                </c:pt>
                <c:pt idx="20">
                  <c:v>763.91499694195761</c:v>
                </c:pt>
                <c:pt idx="21">
                  <c:v>742.24628754603566</c:v>
                </c:pt>
                <c:pt idx="22">
                  <c:v>740.16733190808372</c:v>
                </c:pt>
                <c:pt idx="23">
                  <c:v>713.49545916067314</c:v>
                </c:pt>
                <c:pt idx="24">
                  <c:v>708.69209108153029</c:v>
                </c:pt>
                <c:pt idx="25">
                  <c:v>669.71195041967519</c:v>
                </c:pt>
                <c:pt idx="26">
                  <c:v>685.72471547963346</c:v>
                </c:pt>
                <c:pt idx="27">
                  <c:v>741.894242888083</c:v>
                </c:pt>
                <c:pt idx="28">
                  <c:v>891.48486893173845</c:v>
                </c:pt>
                <c:pt idx="29">
                  <c:v>869.34269184948425</c:v>
                </c:pt>
                <c:pt idx="30">
                  <c:v>897.09919439384373</c:v>
                </c:pt>
                <c:pt idx="31">
                  <c:v>860.3198748922141</c:v>
                </c:pt>
                <c:pt idx="32">
                  <c:v>869.26377328116109</c:v>
                </c:pt>
                <c:pt idx="33">
                  <c:v>825.48957711123546</c:v>
                </c:pt>
                <c:pt idx="34">
                  <c:v>881.37101344319035</c:v>
                </c:pt>
                <c:pt idx="35">
                  <c:v>919.39347935511034</c:v>
                </c:pt>
                <c:pt idx="36">
                  <c:v>875.05551586645072</c:v>
                </c:pt>
                <c:pt idx="37">
                  <c:v>835.21679761608607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9E-44A9-B7B4-46999B80BA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765936"/>
        <c:axId val="139771816"/>
      </c:areaChart>
      <c:catAx>
        <c:axId val="13976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3977181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39771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200" dirty="0" smtClean="0">
                    <a:solidFill>
                      <a:sysClr val="windowText" lastClr="000000"/>
                    </a:solidFill>
                    <a:latin typeface="Arial Narrow" panose="020B0606020202030204" pitchFamily="34" charset="0"/>
                  </a:rPr>
                  <a:t> Jobs X1000</a:t>
                </a:r>
                <a:endParaRPr lang="en-ZA" sz="1200" dirty="0">
                  <a:solidFill>
                    <a:sysClr val="windowText" lastClr="000000"/>
                  </a:solidFill>
                  <a:latin typeface="Arial Narrow" panose="020B060602020203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39765936"/>
        <c:crosses val="autoZero"/>
        <c:crossBetween val="midCat"/>
        <c:majorUnit val="200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CF954-3BE2-4D67-9E79-4BC282D245C7}" type="datetimeFigureOut">
              <a:rPr lang="en-ZA" smtClean="0"/>
              <a:t>2017-09-01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0A521-054C-4D38-A345-FABB99C037E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1001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02B2C-BB6C-B74C-8C13-88F357EC5232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13E06-7E05-8349-9D4A-9F166CE37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5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6901" y="2136345"/>
            <a:ext cx="10391538" cy="14741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3802" y="3896995"/>
            <a:ext cx="8557736" cy="17574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5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5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25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0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F634-AA7C-6E4A-902B-487F8DF30ADE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5CC5-809C-6D41-AF14-DDF231CDD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0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F634-AA7C-6E4A-902B-487F8DF30ADE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5CC5-809C-6D41-AF14-DDF231CDD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5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01984" y="275404"/>
            <a:ext cx="2979927" cy="58677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2207" y="275404"/>
            <a:ext cx="8736023" cy="58677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F634-AA7C-6E4A-902B-487F8DF30ADE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5CC5-809C-6D41-AF14-DDF231CDD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0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F634-AA7C-6E4A-902B-487F8DF30ADE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5CC5-809C-6D41-AF14-DDF231CDD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9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718" y="4419144"/>
            <a:ext cx="10391538" cy="1365859"/>
          </a:xfrm>
        </p:spPr>
        <p:txBody>
          <a:bodyPr anchor="t"/>
          <a:lstStyle>
            <a:lvl1pPr algn="l">
              <a:defRPr sz="503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5718" y="2914788"/>
            <a:ext cx="10391538" cy="1504354"/>
          </a:xfrm>
        </p:spPr>
        <p:txBody>
          <a:bodyPr anchor="b"/>
          <a:lstStyle>
            <a:lvl1pPr marL="0" indent="0">
              <a:buNone/>
              <a:defRPr sz="2515">
                <a:solidFill>
                  <a:schemeClr val="tx1">
                    <a:tint val="75000"/>
                  </a:schemeClr>
                </a:solidFill>
              </a:defRPr>
            </a:lvl1pPr>
            <a:lvl2pPr marL="575020" indent="0">
              <a:buNone/>
              <a:defRPr sz="2264">
                <a:solidFill>
                  <a:schemeClr val="tx1">
                    <a:tint val="75000"/>
                  </a:schemeClr>
                </a:solidFill>
              </a:defRPr>
            </a:lvl2pPr>
            <a:lvl3pPr marL="1150041" indent="0">
              <a:buNone/>
              <a:defRPr sz="2012">
                <a:solidFill>
                  <a:schemeClr val="tx1">
                    <a:tint val="75000"/>
                  </a:schemeClr>
                </a:solidFill>
              </a:defRPr>
            </a:lvl3pPr>
            <a:lvl4pPr marL="1725061" indent="0">
              <a:buNone/>
              <a:defRPr sz="1761">
                <a:solidFill>
                  <a:schemeClr val="tx1">
                    <a:tint val="75000"/>
                  </a:schemeClr>
                </a:solidFill>
              </a:defRPr>
            </a:lvl4pPr>
            <a:lvl5pPr marL="2300082" indent="0">
              <a:buNone/>
              <a:defRPr sz="1761">
                <a:solidFill>
                  <a:schemeClr val="tx1">
                    <a:tint val="75000"/>
                  </a:schemeClr>
                </a:solidFill>
              </a:defRPr>
            </a:lvl5pPr>
            <a:lvl6pPr marL="2875102" indent="0">
              <a:buNone/>
              <a:defRPr sz="1761">
                <a:solidFill>
                  <a:schemeClr val="tx1">
                    <a:tint val="75000"/>
                  </a:schemeClr>
                </a:solidFill>
              </a:defRPr>
            </a:lvl6pPr>
            <a:lvl7pPr marL="3450123" indent="0">
              <a:buNone/>
              <a:defRPr sz="1761">
                <a:solidFill>
                  <a:schemeClr val="tx1">
                    <a:tint val="75000"/>
                  </a:schemeClr>
                </a:solidFill>
              </a:defRPr>
            </a:lvl7pPr>
            <a:lvl8pPr marL="4025143" indent="0">
              <a:buNone/>
              <a:defRPr sz="1761">
                <a:solidFill>
                  <a:schemeClr val="tx1">
                    <a:tint val="75000"/>
                  </a:schemeClr>
                </a:solidFill>
              </a:defRPr>
            </a:lvl8pPr>
            <a:lvl9pPr marL="4600164" indent="0">
              <a:buNone/>
              <a:defRPr sz="17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F634-AA7C-6E4A-902B-487F8DF30ADE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5CC5-809C-6D41-AF14-DDF231CDD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8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2207" y="1604648"/>
            <a:ext cx="5857974" cy="4538535"/>
          </a:xfrm>
        </p:spPr>
        <p:txBody>
          <a:bodyPr/>
          <a:lstStyle>
            <a:lvl1pPr>
              <a:defRPr sz="3522"/>
            </a:lvl1pPr>
            <a:lvl2pPr>
              <a:defRPr sz="3018"/>
            </a:lvl2pPr>
            <a:lvl3pPr>
              <a:defRPr sz="2515"/>
            </a:lvl3pPr>
            <a:lvl4pPr>
              <a:defRPr sz="2264"/>
            </a:lvl4pPr>
            <a:lvl5pPr>
              <a:defRPr sz="2264"/>
            </a:lvl5pPr>
            <a:lvl6pPr>
              <a:defRPr sz="2264"/>
            </a:lvl6pPr>
            <a:lvl7pPr>
              <a:defRPr sz="2264"/>
            </a:lvl7pPr>
            <a:lvl8pPr>
              <a:defRPr sz="2264"/>
            </a:lvl8pPr>
            <a:lvl9pPr>
              <a:defRPr sz="22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3937" y="1604648"/>
            <a:ext cx="5857974" cy="4538535"/>
          </a:xfrm>
        </p:spPr>
        <p:txBody>
          <a:bodyPr/>
          <a:lstStyle>
            <a:lvl1pPr>
              <a:defRPr sz="3522"/>
            </a:lvl1pPr>
            <a:lvl2pPr>
              <a:defRPr sz="3018"/>
            </a:lvl2pPr>
            <a:lvl3pPr>
              <a:defRPr sz="2515"/>
            </a:lvl3pPr>
            <a:lvl4pPr>
              <a:defRPr sz="2264"/>
            </a:lvl4pPr>
            <a:lvl5pPr>
              <a:defRPr sz="2264"/>
            </a:lvl5pPr>
            <a:lvl6pPr>
              <a:defRPr sz="2264"/>
            </a:lvl6pPr>
            <a:lvl7pPr>
              <a:defRPr sz="2264"/>
            </a:lvl7pPr>
            <a:lvl8pPr>
              <a:defRPr sz="2264"/>
            </a:lvl8pPr>
            <a:lvl9pPr>
              <a:defRPr sz="22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F634-AA7C-6E4A-902B-487F8DF30ADE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5CC5-809C-6D41-AF14-DDF231CDD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68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7" y="275402"/>
            <a:ext cx="11002805" cy="11461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267" y="1539378"/>
            <a:ext cx="5401647" cy="641539"/>
          </a:xfrm>
        </p:spPr>
        <p:txBody>
          <a:bodyPr anchor="b"/>
          <a:lstStyle>
            <a:lvl1pPr marL="0" indent="0">
              <a:buNone/>
              <a:defRPr sz="3018" b="1"/>
            </a:lvl1pPr>
            <a:lvl2pPr marL="575020" indent="0">
              <a:buNone/>
              <a:defRPr sz="2515" b="1"/>
            </a:lvl2pPr>
            <a:lvl3pPr marL="1150041" indent="0">
              <a:buNone/>
              <a:defRPr sz="2264" b="1"/>
            </a:lvl3pPr>
            <a:lvl4pPr marL="1725061" indent="0">
              <a:buNone/>
              <a:defRPr sz="2012" b="1"/>
            </a:lvl4pPr>
            <a:lvl5pPr marL="2300082" indent="0">
              <a:buNone/>
              <a:defRPr sz="2012" b="1"/>
            </a:lvl5pPr>
            <a:lvl6pPr marL="2875102" indent="0">
              <a:buNone/>
              <a:defRPr sz="2012" b="1"/>
            </a:lvl6pPr>
            <a:lvl7pPr marL="3450123" indent="0">
              <a:buNone/>
              <a:defRPr sz="2012" b="1"/>
            </a:lvl7pPr>
            <a:lvl8pPr marL="4025143" indent="0">
              <a:buNone/>
              <a:defRPr sz="2012" b="1"/>
            </a:lvl8pPr>
            <a:lvl9pPr marL="4600164" indent="0">
              <a:buNone/>
              <a:defRPr sz="20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267" y="2180916"/>
            <a:ext cx="5401647" cy="3962264"/>
          </a:xfrm>
        </p:spPr>
        <p:txBody>
          <a:bodyPr/>
          <a:lstStyle>
            <a:lvl1pPr>
              <a:defRPr sz="3018"/>
            </a:lvl1pPr>
            <a:lvl2pPr>
              <a:defRPr sz="2515"/>
            </a:lvl2pPr>
            <a:lvl3pPr>
              <a:defRPr sz="2264"/>
            </a:lvl3pPr>
            <a:lvl4pPr>
              <a:defRPr sz="2012"/>
            </a:lvl4pPr>
            <a:lvl5pPr>
              <a:defRPr sz="2012"/>
            </a:lvl5pPr>
            <a:lvl6pPr>
              <a:defRPr sz="2012"/>
            </a:lvl6pPr>
            <a:lvl7pPr>
              <a:defRPr sz="2012"/>
            </a:lvl7pPr>
            <a:lvl8pPr>
              <a:defRPr sz="2012"/>
            </a:lvl8pPr>
            <a:lvl9pPr>
              <a:defRPr sz="201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0302" y="1539378"/>
            <a:ext cx="5403770" cy="641539"/>
          </a:xfrm>
        </p:spPr>
        <p:txBody>
          <a:bodyPr anchor="b"/>
          <a:lstStyle>
            <a:lvl1pPr marL="0" indent="0">
              <a:buNone/>
              <a:defRPr sz="3018" b="1"/>
            </a:lvl1pPr>
            <a:lvl2pPr marL="575020" indent="0">
              <a:buNone/>
              <a:defRPr sz="2515" b="1"/>
            </a:lvl2pPr>
            <a:lvl3pPr marL="1150041" indent="0">
              <a:buNone/>
              <a:defRPr sz="2264" b="1"/>
            </a:lvl3pPr>
            <a:lvl4pPr marL="1725061" indent="0">
              <a:buNone/>
              <a:defRPr sz="2012" b="1"/>
            </a:lvl4pPr>
            <a:lvl5pPr marL="2300082" indent="0">
              <a:buNone/>
              <a:defRPr sz="2012" b="1"/>
            </a:lvl5pPr>
            <a:lvl6pPr marL="2875102" indent="0">
              <a:buNone/>
              <a:defRPr sz="2012" b="1"/>
            </a:lvl6pPr>
            <a:lvl7pPr marL="3450123" indent="0">
              <a:buNone/>
              <a:defRPr sz="2012" b="1"/>
            </a:lvl7pPr>
            <a:lvl8pPr marL="4025143" indent="0">
              <a:buNone/>
              <a:defRPr sz="2012" b="1"/>
            </a:lvl8pPr>
            <a:lvl9pPr marL="4600164" indent="0">
              <a:buNone/>
              <a:defRPr sz="20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0302" y="2180916"/>
            <a:ext cx="5403770" cy="3962264"/>
          </a:xfrm>
        </p:spPr>
        <p:txBody>
          <a:bodyPr/>
          <a:lstStyle>
            <a:lvl1pPr>
              <a:defRPr sz="3018"/>
            </a:lvl1pPr>
            <a:lvl2pPr>
              <a:defRPr sz="2515"/>
            </a:lvl2pPr>
            <a:lvl3pPr>
              <a:defRPr sz="2264"/>
            </a:lvl3pPr>
            <a:lvl4pPr>
              <a:defRPr sz="2012"/>
            </a:lvl4pPr>
            <a:lvl5pPr>
              <a:defRPr sz="2012"/>
            </a:lvl5pPr>
            <a:lvl6pPr>
              <a:defRPr sz="2012"/>
            </a:lvl6pPr>
            <a:lvl7pPr>
              <a:defRPr sz="2012"/>
            </a:lvl7pPr>
            <a:lvl8pPr>
              <a:defRPr sz="2012"/>
            </a:lvl8pPr>
            <a:lvl9pPr>
              <a:defRPr sz="201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F634-AA7C-6E4A-902B-487F8DF30ADE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5CC5-809C-6D41-AF14-DDF231CDD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9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F634-AA7C-6E4A-902B-487F8DF30ADE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5CC5-809C-6D41-AF14-DDF231CDD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13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F634-AA7C-6E4A-902B-487F8DF30ADE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5CC5-809C-6D41-AF14-DDF231CDD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0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6" y="273808"/>
            <a:ext cx="4022053" cy="1165278"/>
          </a:xfrm>
        </p:spPr>
        <p:txBody>
          <a:bodyPr anchor="b"/>
          <a:lstStyle>
            <a:lvl1pPr algn="l">
              <a:defRPr sz="251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9768" y="273810"/>
            <a:ext cx="6834304" cy="5869372"/>
          </a:xfrm>
        </p:spPr>
        <p:txBody>
          <a:bodyPr/>
          <a:lstStyle>
            <a:lvl1pPr>
              <a:defRPr sz="4025"/>
            </a:lvl1pPr>
            <a:lvl2pPr>
              <a:defRPr sz="3522"/>
            </a:lvl2pPr>
            <a:lvl3pPr>
              <a:defRPr sz="3018"/>
            </a:lvl3pPr>
            <a:lvl4pPr>
              <a:defRPr sz="2515"/>
            </a:lvl4pPr>
            <a:lvl5pPr>
              <a:defRPr sz="2515"/>
            </a:lvl5pPr>
            <a:lvl6pPr>
              <a:defRPr sz="2515"/>
            </a:lvl6pPr>
            <a:lvl7pPr>
              <a:defRPr sz="2515"/>
            </a:lvl7pPr>
            <a:lvl8pPr>
              <a:defRPr sz="2515"/>
            </a:lvl8pPr>
            <a:lvl9pPr>
              <a:defRPr sz="25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266" y="1439088"/>
            <a:ext cx="4022053" cy="4704094"/>
          </a:xfrm>
        </p:spPr>
        <p:txBody>
          <a:bodyPr/>
          <a:lstStyle>
            <a:lvl1pPr marL="0" indent="0">
              <a:buNone/>
              <a:defRPr sz="1761"/>
            </a:lvl1pPr>
            <a:lvl2pPr marL="575020" indent="0">
              <a:buNone/>
              <a:defRPr sz="1509"/>
            </a:lvl2pPr>
            <a:lvl3pPr marL="1150041" indent="0">
              <a:buNone/>
              <a:defRPr sz="1258"/>
            </a:lvl3pPr>
            <a:lvl4pPr marL="1725061" indent="0">
              <a:buNone/>
              <a:defRPr sz="1132"/>
            </a:lvl4pPr>
            <a:lvl5pPr marL="2300082" indent="0">
              <a:buNone/>
              <a:defRPr sz="1132"/>
            </a:lvl5pPr>
            <a:lvl6pPr marL="2875102" indent="0">
              <a:buNone/>
              <a:defRPr sz="1132"/>
            </a:lvl6pPr>
            <a:lvl7pPr marL="3450123" indent="0">
              <a:buNone/>
              <a:defRPr sz="1132"/>
            </a:lvl7pPr>
            <a:lvl8pPr marL="4025143" indent="0">
              <a:buNone/>
              <a:defRPr sz="1132"/>
            </a:lvl8pPr>
            <a:lvl9pPr marL="4600164" indent="0">
              <a:buNone/>
              <a:defRPr sz="11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F634-AA7C-6E4A-902B-487F8DF30ADE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5CC5-809C-6D41-AF14-DDF231CDD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46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251" y="4813935"/>
            <a:ext cx="7335203" cy="568312"/>
          </a:xfrm>
        </p:spPr>
        <p:txBody>
          <a:bodyPr anchor="b"/>
          <a:lstStyle>
            <a:lvl1pPr algn="l">
              <a:defRPr sz="251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6251" y="614477"/>
            <a:ext cx="7335203" cy="4126230"/>
          </a:xfrm>
        </p:spPr>
        <p:txBody>
          <a:bodyPr/>
          <a:lstStyle>
            <a:lvl1pPr marL="0" indent="0">
              <a:buNone/>
              <a:defRPr sz="4025"/>
            </a:lvl1pPr>
            <a:lvl2pPr marL="575020" indent="0">
              <a:buNone/>
              <a:defRPr sz="3522"/>
            </a:lvl2pPr>
            <a:lvl3pPr marL="1150041" indent="0">
              <a:buNone/>
              <a:defRPr sz="3018"/>
            </a:lvl3pPr>
            <a:lvl4pPr marL="1725061" indent="0">
              <a:buNone/>
              <a:defRPr sz="2515"/>
            </a:lvl4pPr>
            <a:lvl5pPr marL="2300082" indent="0">
              <a:buNone/>
              <a:defRPr sz="2515"/>
            </a:lvl5pPr>
            <a:lvl6pPr marL="2875102" indent="0">
              <a:buNone/>
              <a:defRPr sz="2515"/>
            </a:lvl6pPr>
            <a:lvl7pPr marL="3450123" indent="0">
              <a:buNone/>
              <a:defRPr sz="2515"/>
            </a:lvl7pPr>
            <a:lvl8pPr marL="4025143" indent="0">
              <a:buNone/>
              <a:defRPr sz="2515"/>
            </a:lvl8pPr>
            <a:lvl9pPr marL="4600164" indent="0">
              <a:buNone/>
              <a:defRPr sz="251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6251" y="5382247"/>
            <a:ext cx="7335203" cy="807098"/>
          </a:xfrm>
        </p:spPr>
        <p:txBody>
          <a:bodyPr/>
          <a:lstStyle>
            <a:lvl1pPr marL="0" indent="0">
              <a:buNone/>
              <a:defRPr sz="1761"/>
            </a:lvl1pPr>
            <a:lvl2pPr marL="575020" indent="0">
              <a:buNone/>
              <a:defRPr sz="1509"/>
            </a:lvl2pPr>
            <a:lvl3pPr marL="1150041" indent="0">
              <a:buNone/>
              <a:defRPr sz="1258"/>
            </a:lvl3pPr>
            <a:lvl4pPr marL="1725061" indent="0">
              <a:buNone/>
              <a:defRPr sz="1132"/>
            </a:lvl4pPr>
            <a:lvl5pPr marL="2300082" indent="0">
              <a:buNone/>
              <a:defRPr sz="1132"/>
            </a:lvl5pPr>
            <a:lvl6pPr marL="2875102" indent="0">
              <a:buNone/>
              <a:defRPr sz="1132"/>
            </a:lvl6pPr>
            <a:lvl7pPr marL="3450123" indent="0">
              <a:buNone/>
              <a:defRPr sz="1132"/>
            </a:lvl7pPr>
            <a:lvl8pPr marL="4025143" indent="0">
              <a:buNone/>
              <a:defRPr sz="1132"/>
            </a:lvl8pPr>
            <a:lvl9pPr marL="4600164" indent="0">
              <a:buNone/>
              <a:defRPr sz="11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F634-AA7C-6E4A-902B-487F8DF30ADE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5CC5-809C-6D41-AF14-DDF231CDD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45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267" y="275402"/>
            <a:ext cx="11002805" cy="1146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267" y="1604648"/>
            <a:ext cx="11002805" cy="4538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1268" y="6374009"/>
            <a:ext cx="2852578" cy="366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9F634-AA7C-6E4A-902B-487F8DF30ADE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6991" y="6374009"/>
            <a:ext cx="3871357" cy="366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1494" y="6374009"/>
            <a:ext cx="2852578" cy="366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25CC5-809C-6D41-AF14-DDF231CDD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2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75020" rtl="0" eaLnBrk="1" latinLnBrk="0" hangingPunct="1">
        <a:spcBef>
          <a:spcPct val="0"/>
        </a:spcBef>
        <a:buNone/>
        <a:defRPr sz="55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265" indent="-431265" algn="l" defTabSz="575020" rtl="0" eaLnBrk="1" latinLnBrk="0" hangingPunct="1">
        <a:spcBef>
          <a:spcPct val="20000"/>
        </a:spcBef>
        <a:buFont typeface="Arial"/>
        <a:buChar char="•"/>
        <a:defRPr sz="4025" kern="1200">
          <a:solidFill>
            <a:schemeClr val="tx1"/>
          </a:solidFill>
          <a:latin typeface="+mn-lt"/>
          <a:ea typeface="+mn-ea"/>
          <a:cs typeface="+mn-cs"/>
        </a:defRPr>
      </a:lvl1pPr>
      <a:lvl2pPr marL="934408" indent="-359388" algn="l" defTabSz="575020" rtl="0" eaLnBrk="1" latinLnBrk="0" hangingPunct="1">
        <a:spcBef>
          <a:spcPct val="20000"/>
        </a:spcBef>
        <a:buFont typeface="Arial"/>
        <a:buChar char="–"/>
        <a:defRPr sz="3522" kern="1200">
          <a:solidFill>
            <a:schemeClr val="tx1"/>
          </a:solidFill>
          <a:latin typeface="+mn-lt"/>
          <a:ea typeface="+mn-ea"/>
          <a:cs typeface="+mn-cs"/>
        </a:defRPr>
      </a:lvl2pPr>
      <a:lvl3pPr marL="1437551" indent="-287510" algn="l" defTabSz="575020" rtl="0" eaLnBrk="1" latinLnBrk="0" hangingPunct="1">
        <a:spcBef>
          <a:spcPct val="20000"/>
        </a:spcBef>
        <a:buFont typeface="Arial"/>
        <a:buChar char="•"/>
        <a:defRPr sz="3018" kern="1200">
          <a:solidFill>
            <a:schemeClr val="tx1"/>
          </a:solidFill>
          <a:latin typeface="+mn-lt"/>
          <a:ea typeface="+mn-ea"/>
          <a:cs typeface="+mn-cs"/>
        </a:defRPr>
      </a:lvl3pPr>
      <a:lvl4pPr marL="2012572" indent="-287510" algn="l" defTabSz="575020" rtl="0" eaLnBrk="1" latinLnBrk="0" hangingPunct="1">
        <a:spcBef>
          <a:spcPct val="20000"/>
        </a:spcBef>
        <a:buFont typeface="Arial"/>
        <a:buChar char="–"/>
        <a:defRPr sz="2515" kern="1200">
          <a:solidFill>
            <a:schemeClr val="tx1"/>
          </a:solidFill>
          <a:latin typeface="+mn-lt"/>
          <a:ea typeface="+mn-ea"/>
          <a:cs typeface="+mn-cs"/>
        </a:defRPr>
      </a:lvl4pPr>
      <a:lvl5pPr marL="2587592" indent="-287510" algn="l" defTabSz="575020" rtl="0" eaLnBrk="1" latinLnBrk="0" hangingPunct="1">
        <a:spcBef>
          <a:spcPct val="20000"/>
        </a:spcBef>
        <a:buFont typeface="Arial"/>
        <a:buChar char="»"/>
        <a:defRPr sz="2515" kern="1200">
          <a:solidFill>
            <a:schemeClr val="tx1"/>
          </a:solidFill>
          <a:latin typeface="+mn-lt"/>
          <a:ea typeface="+mn-ea"/>
          <a:cs typeface="+mn-cs"/>
        </a:defRPr>
      </a:lvl5pPr>
      <a:lvl6pPr marL="3162612" indent="-287510" algn="l" defTabSz="575020" rtl="0" eaLnBrk="1" latinLnBrk="0" hangingPunct="1">
        <a:spcBef>
          <a:spcPct val="20000"/>
        </a:spcBef>
        <a:buFont typeface="Arial"/>
        <a:buChar char="•"/>
        <a:defRPr sz="2515" kern="1200">
          <a:solidFill>
            <a:schemeClr val="tx1"/>
          </a:solidFill>
          <a:latin typeface="+mn-lt"/>
          <a:ea typeface="+mn-ea"/>
          <a:cs typeface="+mn-cs"/>
        </a:defRPr>
      </a:lvl6pPr>
      <a:lvl7pPr marL="3737633" indent="-287510" algn="l" defTabSz="575020" rtl="0" eaLnBrk="1" latinLnBrk="0" hangingPunct="1">
        <a:spcBef>
          <a:spcPct val="20000"/>
        </a:spcBef>
        <a:buFont typeface="Arial"/>
        <a:buChar char="•"/>
        <a:defRPr sz="2515" kern="1200">
          <a:solidFill>
            <a:schemeClr val="tx1"/>
          </a:solidFill>
          <a:latin typeface="+mn-lt"/>
          <a:ea typeface="+mn-ea"/>
          <a:cs typeface="+mn-cs"/>
        </a:defRPr>
      </a:lvl7pPr>
      <a:lvl8pPr marL="4312653" indent="-287510" algn="l" defTabSz="575020" rtl="0" eaLnBrk="1" latinLnBrk="0" hangingPunct="1">
        <a:spcBef>
          <a:spcPct val="20000"/>
        </a:spcBef>
        <a:buFont typeface="Arial"/>
        <a:buChar char="•"/>
        <a:defRPr sz="2515" kern="1200">
          <a:solidFill>
            <a:schemeClr val="tx1"/>
          </a:solidFill>
          <a:latin typeface="+mn-lt"/>
          <a:ea typeface="+mn-ea"/>
          <a:cs typeface="+mn-cs"/>
        </a:defRPr>
      </a:lvl8pPr>
      <a:lvl9pPr marL="4887674" indent="-287510" algn="l" defTabSz="575020" rtl="0" eaLnBrk="1" latinLnBrk="0" hangingPunct="1">
        <a:spcBef>
          <a:spcPct val="20000"/>
        </a:spcBef>
        <a:buFont typeface="Arial"/>
        <a:buChar char="•"/>
        <a:defRPr sz="25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020" rtl="0" eaLnBrk="1" latinLnBrk="0" hangingPunct="1">
        <a:defRPr sz="2264" kern="1200">
          <a:solidFill>
            <a:schemeClr val="tx1"/>
          </a:solidFill>
          <a:latin typeface="+mn-lt"/>
          <a:ea typeface="+mn-ea"/>
          <a:cs typeface="+mn-cs"/>
        </a:defRPr>
      </a:lvl1pPr>
      <a:lvl2pPr marL="575020" algn="l" defTabSz="575020" rtl="0" eaLnBrk="1" latinLnBrk="0" hangingPunct="1">
        <a:defRPr sz="2264" kern="1200">
          <a:solidFill>
            <a:schemeClr val="tx1"/>
          </a:solidFill>
          <a:latin typeface="+mn-lt"/>
          <a:ea typeface="+mn-ea"/>
          <a:cs typeface="+mn-cs"/>
        </a:defRPr>
      </a:lvl2pPr>
      <a:lvl3pPr marL="1150041" algn="l" defTabSz="575020" rtl="0" eaLnBrk="1" latinLnBrk="0" hangingPunct="1">
        <a:defRPr sz="2264" kern="1200">
          <a:solidFill>
            <a:schemeClr val="tx1"/>
          </a:solidFill>
          <a:latin typeface="+mn-lt"/>
          <a:ea typeface="+mn-ea"/>
          <a:cs typeface="+mn-cs"/>
        </a:defRPr>
      </a:lvl3pPr>
      <a:lvl4pPr marL="1725061" algn="l" defTabSz="575020" rtl="0" eaLnBrk="1" latinLnBrk="0" hangingPunct="1">
        <a:defRPr sz="2264" kern="1200">
          <a:solidFill>
            <a:schemeClr val="tx1"/>
          </a:solidFill>
          <a:latin typeface="+mn-lt"/>
          <a:ea typeface="+mn-ea"/>
          <a:cs typeface="+mn-cs"/>
        </a:defRPr>
      </a:lvl4pPr>
      <a:lvl5pPr marL="2300082" algn="l" defTabSz="575020" rtl="0" eaLnBrk="1" latinLnBrk="0" hangingPunct="1">
        <a:defRPr sz="2264" kern="1200">
          <a:solidFill>
            <a:schemeClr val="tx1"/>
          </a:solidFill>
          <a:latin typeface="+mn-lt"/>
          <a:ea typeface="+mn-ea"/>
          <a:cs typeface="+mn-cs"/>
        </a:defRPr>
      </a:lvl5pPr>
      <a:lvl6pPr marL="2875102" algn="l" defTabSz="575020" rtl="0" eaLnBrk="1" latinLnBrk="0" hangingPunct="1">
        <a:defRPr sz="2264" kern="1200">
          <a:solidFill>
            <a:schemeClr val="tx1"/>
          </a:solidFill>
          <a:latin typeface="+mn-lt"/>
          <a:ea typeface="+mn-ea"/>
          <a:cs typeface="+mn-cs"/>
        </a:defRPr>
      </a:lvl6pPr>
      <a:lvl7pPr marL="3450123" algn="l" defTabSz="575020" rtl="0" eaLnBrk="1" latinLnBrk="0" hangingPunct="1">
        <a:defRPr sz="2264" kern="1200">
          <a:solidFill>
            <a:schemeClr val="tx1"/>
          </a:solidFill>
          <a:latin typeface="+mn-lt"/>
          <a:ea typeface="+mn-ea"/>
          <a:cs typeface="+mn-cs"/>
        </a:defRPr>
      </a:lvl7pPr>
      <a:lvl8pPr marL="4025143" algn="l" defTabSz="575020" rtl="0" eaLnBrk="1" latinLnBrk="0" hangingPunct="1">
        <a:defRPr sz="2264" kern="1200">
          <a:solidFill>
            <a:schemeClr val="tx1"/>
          </a:solidFill>
          <a:latin typeface="+mn-lt"/>
          <a:ea typeface="+mn-ea"/>
          <a:cs typeface="+mn-cs"/>
        </a:defRPr>
      </a:lvl8pPr>
      <a:lvl9pPr marL="4600164" algn="l" defTabSz="575020" rtl="0" eaLnBrk="1" latinLnBrk="0" hangingPunct="1">
        <a:defRPr sz="22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png"/><Relationship Id="rId4" Type="http://schemas.openxmlformats.org/officeDocument/2006/relationships/oleObject" Target="../embeddings/Microsoft_Excel_97-2003_Worksheet2.xls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Excel_97-2003_Worksheet1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8709" y="4837750"/>
            <a:ext cx="61118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altLang="en-US" dirty="0" smtClean="0">
                <a:solidFill>
                  <a:prstClr val="black"/>
                </a:solidFill>
                <a:latin typeface="Calibri"/>
              </a:rPr>
              <a:t>deur</a:t>
            </a:r>
            <a:r>
              <a:rPr kumimoji="0" lang="en-ZA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ZA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 </a:t>
            </a:r>
            <a:r>
              <a:rPr kumimoji="0" lang="en-ZA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Herman van Schalkwyk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757889"/>
            <a:ext cx="47205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altLang="en-US" b="1" dirty="0" smtClean="0">
                <a:solidFill>
                  <a:prstClr val="black"/>
                </a:solidFill>
                <a:latin typeface="Calibri"/>
              </a:rPr>
              <a:t>AGRI NW JAARKONGRES</a:t>
            </a:r>
            <a:r>
              <a:rPr kumimoji="0" lang="en-ZA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ZA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2017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altLang="en-US" b="1" dirty="0" smtClean="0">
                <a:solidFill>
                  <a:prstClr val="black"/>
                </a:solidFill>
                <a:latin typeface="Calibri"/>
              </a:rPr>
              <a:t>6 September</a:t>
            </a:r>
            <a:r>
              <a:rPr kumimoji="0" lang="en-ZA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ZA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2017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ZA" altLang="en-US" dirty="0">
                <a:solidFill>
                  <a:prstClr val="black"/>
                </a:solidFill>
              </a:rPr>
              <a:t>NWK Opleidingsentrum, Lichtenburg </a:t>
            </a:r>
            <a:endParaRPr kumimoji="0" lang="en-ZA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8710" y="4222197"/>
            <a:ext cx="6111875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ZA" sz="17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Mededingendheid, beleid en die volhoubaarheid van Suid-Afrikaanse landbou.  </a:t>
            </a:r>
            <a:endParaRPr lang="en-ZA" sz="17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113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1357745" y="0"/>
            <a:ext cx="8922327" cy="1146175"/>
          </a:xfrm>
          <a:solidFill>
            <a:srgbClr val="FFC000">
              <a:alpha val="50195"/>
            </a:srgbClr>
          </a:solidFill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n-US" altLang="en-US" sz="3300" b="1" dirty="0" err="1" smtClean="0"/>
              <a:t>Landbouruilvoet</a:t>
            </a:r>
            <a:r>
              <a:rPr lang="en-US" altLang="en-US" sz="3300" b="1" dirty="0" smtClean="0"/>
              <a:t> en die wisselkoers sedert 1995.</a:t>
            </a:r>
            <a:endParaRPr lang="en-GB" altLang="en-US" sz="3300" b="1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17977B0D-FD4A-48D5-86CC-E85C51C2EB2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73224" y="1483567"/>
          <a:ext cx="11280711" cy="474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04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7"/>
          <p:cNvSpPr>
            <a:spLocks noGrp="1" noChangeArrowheads="1"/>
          </p:cNvSpPr>
          <p:nvPr>
            <p:ph type="title"/>
          </p:nvPr>
        </p:nvSpPr>
        <p:spPr>
          <a:xfrm>
            <a:off x="2327563" y="0"/>
            <a:ext cx="7388436" cy="1146175"/>
          </a:xfrm>
          <a:solidFill>
            <a:srgbClr val="FFC000">
              <a:alpha val="50195"/>
            </a:srgb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200" b="1" dirty="0" smtClean="0"/>
              <a:t>Voorspelling van Wisselkoers </a:t>
            </a:r>
            <a:endParaRPr lang="en-US" altLang="en-US" sz="32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059625"/>
              </p:ext>
            </p:extLst>
          </p:nvPr>
        </p:nvGraphicFramePr>
        <p:xfrm>
          <a:off x="768853" y="1946178"/>
          <a:ext cx="10505856" cy="16987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841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21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33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76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876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133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8761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47608">
                <a:tc>
                  <a:txBody>
                    <a:bodyPr/>
                    <a:lstStyle/>
                    <a:p>
                      <a:r>
                        <a:rPr lang="en-ZA" sz="2200" dirty="0" smtClean="0"/>
                        <a:t>Voorspelling</a:t>
                      </a:r>
                      <a:endParaRPr lang="en-ZA" sz="2200" dirty="0"/>
                    </a:p>
                  </a:txBody>
                  <a:tcPr marL="91443" marR="91443" marT="45724" marB="45724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200" baseline="0" dirty="0" smtClean="0"/>
                        <a:t>Werklike </a:t>
                      </a:r>
                      <a:endParaRPr lang="en-ZA" sz="2200" dirty="0"/>
                    </a:p>
                  </a:txBody>
                  <a:tcPr marL="91443" marR="91443" marT="45724" marB="45724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200" dirty="0" smtClean="0"/>
                        <a:t>Kwartaal</a:t>
                      </a:r>
                      <a:br>
                        <a:rPr lang="en-ZA" sz="2200" dirty="0" smtClean="0"/>
                      </a:br>
                      <a:r>
                        <a:rPr lang="en-ZA" sz="2200" dirty="0" smtClean="0"/>
                        <a:t>3/17</a:t>
                      </a:r>
                      <a:endParaRPr lang="en-ZA" sz="2200" dirty="0"/>
                    </a:p>
                  </a:txBody>
                  <a:tcPr marL="91443" marR="91443" marT="45724" marB="45724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200" dirty="0" smtClean="0"/>
                        <a:t>Kwartaal4/17</a:t>
                      </a:r>
                      <a:endParaRPr lang="en-ZA" sz="2200" dirty="0"/>
                    </a:p>
                  </a:txBody>
                  <a:tcPr marL="91443" marR="91443" marT="45724" marB="45724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200" dirty="0" smtClean="0"/>
                        <a:t>Kwartaal</a:t>
                      </a:r>
                    </a:p>
                    <a:p>
                      <a:pPr algn="ctr"/>
                      <a:r>
                        <a:rPr lang="en-ZA" sz="2200" dirty="0" smtClean="0"/>
                        <a:t>1/18</a:t>
                      </a:r>
                      <a:endParaRPr lang="en-ZA" sz="2200" dirty="0"/>
                    </a:p>
                  </a:txBody>
                  <a:tcPr marL="91443" marR="91443" marT="45724" marB="45724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200" dirty="0" smtClean="0"/>
                        <a:t>Kwartaal</a:t>
                      </a:r>
                    </a:p>
                    <a:p>
                      <a:pPr algn="ctr"/>
                      <a:r>
                        <a:rPr lang="en-ZA" sz="2200" dirty="0" smtClean="0"/>
                        <a:t>2/18</a:t>
                      </a:r>
                      <a:endParaRPr lang="en-ZA" sz="2200" dirty="0"/>
                    </a:p>
                  </a:txBody>
                  <a:tcPr marL="91443" marR="91443" marT="45724" marB="45724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200" dirty="0"/>
                        <a:t>2020</a:t>
                      </a:r>
                    </a:p>
                  </a:txBody>
                  <a:tcPr marL="91443" marR="91443" marT="45724" marB="45724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6717">
                <a:tc>
                  <a:txBody>
                    <a:bodyPr/>
                    <a:lstStyle/>
                    <a:p>
                      <a:r>
                        <a:rPr lang="en-ZA" sz="2200" dirty="0" smtClean="0"/>
                        <a:t>Geldeenheid</a:t>
                      </a:r>
                      <a:endParaRPr lang="en-ZA" sz="2200" dirty="0"/>
                    </a:p>
                    <a:p>
                      <a:r>
                        <a:rPr lang="en-ZA" sz="2200" dirty="0"/>
                        <a:t>R/$</a:t>
                      </a:r>
                    </a:p>
                  </a:txBody>
                  <a:tcPr marL="91443" marR="91443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200" dirty="0" smtClean="0"/>
                        <a:t>R13,07</a:t>
                      </a:r>
                      <a:endParaRPr lang="en-ZA" sz="2200" dirty="0"/>
                    </a:p>
                  </a:txBody>
                  <a:tcPr marL="91443" marR="91443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200" dirty="0" smtClean="0"/>
                        <a:t>R13,32</a:t>
                      </a:r>
                      <a:endParaRPr lang="en-ZA" sz="2200" dirty="0"/>
                    </a:p>
                  </a:txBody>
                  <a:tcPr marL="91443" marR="91443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200" dirty="0" smtClean="0"/>
                        <a:t>R13,45</a:t>
                      </a:r>
                      <a:endParaRPr lang="en-ZA" sz="2200" dirty="0"/>
                    </a:p>
                  </a:txBody>
                  <a:tcPr marL="91443" marR="91443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200" dirty="0" smtClean="0"/>
                        <a:t>R13,59</a:t>
                      </a:r>
                      <a:endParaRPr lang="en-ZA" sz="2200" dirty="0"/>
                    </a:p>
                  </a:txBody>
                  <a:tcPr marL="91443" marR="91443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200" dirty="0" smtClean="0"/>
                        <a:t>R13,72</a:t>
                      </a:r>
                      <a:endParaRPr lang="en-ZA" sz="2200" dirty="0"/>
                    </a:p>
                  </a:txBody>
                  <a:tcPr marL="91443" marR="91443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200" dirty="0" smtClean="0"/>
                        <a:t>R15,17</a:t>
                      </a:r>
                      <a:endParaRPr lang="en-ZA" sz="2200" dirty="0"/>
                    </a:p>
                  </a:txBody>
                  <a:tcPr marL="91443" marR="91443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Text Box 1030"/>
          <p:cNvSpPr txBox="1">
            <a:spLocks noChangeArrowheads="1"/>
          </p:cNvSpPr>
          <p:nvPr/>
        </p:nvSpPr>
        <p:spPr bwMode="auto">
          <a:xfrm>
            <a:off x="0" y="6365905"/>
            <a:ext cx="76615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altLang="en-US" sz="2000" dirty="0" smtClean="0">
                <a:solidFill>
                  <a:prstClr val="black"/>
                </a:solidFill>
              </a:rPr>
              <a:t>Bron</a:t>
            </a:r>
            <a:r>
              <a:rPr kumimoji="0" lang="en-ZA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en-ZA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http://www.tradingeconomics.com/south-africa/currency/forecast</a:t>
            </a: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144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ChangeAspect="1"/>
          </p:cNvGraphicFramePr>
          <p:nvPr>
            <p:extLst/>
          </p:nvPr>
        </p:nvGraphicFramePr>
        <p:xfrm>
          <a:off x="7456488" y="2953761"/>
          <a:ext cx="4583112" cy="275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3" name="Clip" r:id="rId4" imgW="4582562" imgH="2753762" progId="MS_ClipArt_Gallery.2">
                  <p:embed/>
                </p:oleObj>
              </mc:Choice>
              <mc:Fallback>
                <p:oleObj name="Clip" r:id="rId4" imgW="4582562" imgH="2753762" progId="MS_ClipArt_Gallery.2">
                  <p:embed/>
                  <p:pic>
                    <p:nvPicPr>
                      <p:cNvPr id="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6488" y="2953761"/>
                        <a:ext cx="4583112" cy="275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49236" y="12166"/>
            <a:ext cx="5878290" cy="1146175"/>
          </a:xfrm>
          <a:prstGeom prst="rect">
            <a:avLst/>
          </a:prstGeom>
          <a:solidFill>
            <a:srgbClr val="FFC000">
              <a:alpha val="50195"/>
            </a:srgbClr>
          </a:solidFill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rtlCol="0" anchor="ctr">
            <a:normAutofit/>
          </a:bodyPr>
          <a:lstStyle>
            <a:lvl1pPr algn="ctr" defTabSz="575020" rtl="0" eaLnBrk="1" latinLnBrk="0" hangingPunct="1">
              <a:spcBef>
                <a:spcPct val="0"/>
              </a:spcBef>
              <a:buNone/>
              <a:defRPr sz="55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 smtClean="0"/>
              <a:t>Wat Mededingendheid nie is nie</a:t>
            </a:r>
            <a:endParaRPr lang="en-GB" altLang="en-US" sz="3200" b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5800" y="1600200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431265" indent="-431265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4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4408" indent="-359388" algn="l" defTabSz="575020" rtl="0" eaLnBrk="1" latinLnBrk="0" hangingPunct="1">
              <a:spcBef>
                <a:spcPct val="20000"/>
              </a:spcBef>
              <a:buFont typeface="Arial"/>
              <a:buChar char="–"/>
              <a:defRPr sz="35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37551" indent="-287510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30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2572" indent="-287510" algn="l" defTabSz="575020" rtl="0" eaLnBrk="1" latinLnBrk="0" hangingPunct="1">
              <a:spcBef>
                <a:spcPct val="20000"/>
              </a:spcBef>
              <a:buFont typeface="Arial"/>
              <a:buChar char="–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87592" indent="-287510" algn="l" defTabSz="575020" rtl="0" eaLnBrk="1" latinLnBrk="0" hangingPunct="1">
              <a:spcBef>
                <a:spcPct val="20000"/>
              </a:spcBef>
              <a:buFont typeface="Arial"/>
              <a:buChar char="»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2612" indent="-287510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37633" indent="-287510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12653" indent="-287510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7674" indent="-287510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265" marR="0" lvl="0" indent="-431265" algn="l" defTabSz="5750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en-US" sz="4025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Lae wisselkoers </a:t>
            </a:r>
          </a:p>
          <a:p>
            <a:pPr marL="431265" marR="0" lvl="0" indent="-431265" algn="l" defTabSz="5750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31265" marR="0" lvl="0" indent="-431265" algn="l" defTabSz="5750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en-US" sz="4025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Positiewe</a:t>
            </a:r>
            <a:r>
              <a:rPr kumimoji="0" lang="en-US" altLang="en-US" sz="4025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 handel</a:t>
            </a:r>
            <a:r>
              <a:rPr lang="en-US" altLang="en-US" b="1" dirty="0" smtClean="0">
                <a:latin typeface="Calibri"/>
              </a:rPr>
              <a:t>s</a:t>
            </a:r>
            <a:r>
              <a:rPr kumimoji="0" lang="en-US" altLang="en-US" sz="4025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</a:rPr>
              <a:t>urplus</a:t>
            </a:r>
            <a:endParaRPr kumimoji="0" lang="en-US" altLang="en-US" sz="4025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431265" marR="0" lvl="0" indent="-431265" algn="l" defTabSz="5750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altLang="en-US" sz="4025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31265" marR="0" lvl="0" indent="-431265" algn="l" defTabSz="5750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en-US" sz="4025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Werksgeleenthede</a:t>
            </a:r>
            <a:endParaRPr kumimoji="0" lang="en-US" altLang="en-US" sz="4025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31265" marR="0" lvl="0" indent="-431265" algn="l" defTabSz="5750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25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31265" marR="0" lvl="0" indent="-431265" algn="l" defTabSz="5750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en-US" sz="4025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Ekonomiese</a:t>
            </a:r>
            <a:r>
              <a:rPr kumimoji="0" lang="en-US" altLang="en-US" sz="4025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groei </a:t>
            </a:r>
            <a:endParaRPr kumimoji="0" lang="en-GB" altLang="en-US" sz="4025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1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>
            <a:spLocks noGrp="1" noChangeArrowheads="1"/>
          </p:cNvSpPr>
          <p:nvPr>
            <p:ph type="title"/>
          </p:nvPr>
        </p:nvSpPr>
        <p:spPr>
          <a:xfrm>
            <a:off x="722568" y="0"/>
            <a:ext cx="9667075" cy="1146175"/>
          </a:xfrm>
          <a:solidFill>
            <a:srgbClr val="FFC000">
              <a:alpha val="50195"/>
            </a:srgb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n-ZA" sz="3600" b="1" dirty="0" smtClean="0"/>
              <a:t>Handelsbalans van Suid-Afrika (</a:t>
            </a:r>
            <a:r>
              <a:rPr lang="en-ZA" sz="3600" b="1" dirty="0"/>
              <a:t>1992 – 2017)</a:t>
            </a:r>
            <a:endParaRPr lang="en-GB" altLang="en-US" sz="34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3184" y="1455576"/>
            <a:ext cx="11178073" cy="46880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9285" y="6313621"/>
            <a:ext cx="728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</a:t>
            </a:r>
            <a:r>
              <a:rPr kumimoji="0" lang="en-ZA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ZA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Own calculations based on SARS data (2017)</a:t>
            </a:r>
          </a:p>
        </p:txBody>
      </p:sp>
    </p:spTree>
    <p:extLst>
      <p:ext uri="{BB962C8B-B14F-4D97-AF65-F5344CB8AC3E}">
        <p14:creationId xmlns:p14="http://schemas.microsoft.com/office/powerpoint/2010/main" val="1631842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>
            <a:spLocks noGrp="1" noChangeArrowheads="1"/>
          </p:cNvSpPr>
          <p:nvPr>
            <p:ph type="title"/>
          </p:nvPr>
        </p:nvSpPr>
        <p:spPr>
          <a:xfrm>
            <a:off x="722568" y="0"/>
            <a:ext cx="9667075" cy="1187355"/>
          </a:xfrm>
          <a:solidFill>
            <a:srgbClr val="FFC000">
              <a:alpha val="50195"/>
            </a:srgb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n-ZA" sz="3600" b="1" dirty="0" smtClean="0"/>
              <a:t>Handelsbalans van Suid-Afrika (2016 </a:t>
            </a:r>
            <a:r>
              <a:rPr lang="en-ZA" sz="3600" b="1" dirty="0"/>
              <a:t>– 2017)</a:t>
            </a:r>
            <a:endParaRPr lang="en-GB" altLang="en-US" sz="3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9285" y="6313621"/>
            <a:ext cx="728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</a:t>
            </a:r>
            <a:r>
              <a:rPr kumimoji="0" lang="en-ZA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ZA" i="1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Tradingeconomics.com</a:t>
            </a:r>
            <a:r>
              <a:rPr kumimoji="0" lang="en-ZA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ZA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(2017)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6373" y="1378423"/>
            <a:ext cx="9615011" cy="453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88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3275" y="6390720"/>
            <a:ext cx="76705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Bron</a:t>
            </a:r>
            <a:r>
              <a:rPr kumimoji="0" lang="fr-FR" alt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fr-FR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International Trade Centre, 2016 </a:t>
            </a:r>
            <a:r>
              <a:rPr kumimoji="0" lang="en-ZA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Graph: </a:t>
            </a:r>
            <a:r>
              <a:rPr kumimoji="0" lang="en-ZA" alt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Agbiz</a:t>
            </a:r>
            <a:r>
              <a:rPr kumimoji="0" lang="en-ZA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2016</a:t>
            </a:r>
            <a:endParaRPr kumimoji="0" lang="en-ZA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Text Box 3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9939474" cy="1146175"/>
          </a:xfrm>
          <a:solidFill>
            <a:srgbClr val="FFC000">
              <a:alpha val="50195"/>
            </a:srgb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n-US" altLang="en-US" sz="3400" b="1" dirty="0" smtClean="0"/>
              <a:t>SA</a:t>
            </a:r>
            <a:r>
              <a:rPr lang="en-US" altLang="en-US" sz="3400" b="1" dirty="0"/>
              <a:t> </a:t>
            </a:r>
            <a:r>
              <a:rPr lang="en-US" altLang="en-US" sz="3400" b="1" dirty="0" smtClean="0"/>
              <a:t>se handelsbalans vir verwerkte landbouprodukte</a:t>
            </a:r>
            <a:endParaRPr lang="en-GB" altLang="en-US" sz="3400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116639522"/>
              </p:ext>
            </p:extLst>
          </p:nvPr>
        </p:nvGraphicFramePr>
        <p:xfrm>
          <a:off x="933620" y="1403084"/>
          <a:ext cx="8709144" cy="4595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622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07950" y="6452365"/>
            <a:ext cx="6480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Bron</a:t>
            </a:r>
            <a:r>
              <a:rPr kumimoji="0" lang="fr-FR" alt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fr-FR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International Trade Centre, 2016 </a:t>
            </a:r>
            <a:r>
              <a:rPr kumimoji="0" lang="en-ZA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Graph: </a:t>
            </a:r>
            <a:r>
              <a:rPr kumimoji="0" lang="en-ZA" alt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Agbiz</a:t>
            </a:r>
            <a:r>
              <a:rPr kumimoji="0" lang="en-ZA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2016</a:t>
            </a:r>
            <a:endParaRPr kumimoji="0" lang="en-ZA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9906" y="1751395"/>
            <a:ext cx="7772400" cy="4095750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 Box 3"/>
          <p:cNvSpPr>
            <a:spLocks noGrp="1" noChangeArrowheads="1"/>
          </p:cNvSpPr>
          <p:nvPr>
            <p:ph type="title"/>
          </p:nvPr>
        </p:nvSpPr>
        <p:spPr>
          <a:xfrm>
            <a:off x="722568" y="0"/>
            <a:ext cx="9667075" cy="1146175"/>
          </a:xfrm>
          <a:solidFill>
            <a:srgbClr val="FFC000">
              <a:alpha val="50195"/>
            </a:srgb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400" b="1" dirty="0" smtClean="0"/>
              <a:t>SA</a:t>
            </a:r>
            <a:r>
              <a:rPr lang="en-US" altLang="en-US" sz="3400" b="1" dirty="0"/>
              <a:t> </a:t>
            </a:r>
            <a:r>
              <a:rPr lang="en-US" altLang="en-US" sz="3400" b="1" dirty="0" smtClean="0"/>
              <a:t>se handelsbalans vir Primêre </a:t>
            </a:r>
            <a:r>
              <a:rPr lang="en-US" altLang="en-US" sz="3400" b="1" dirty="0"/>
              <a:t>L</a:t>
            </a:r>
            <a:r>
              <a:rPr lang="en-US" altLang="en-US" sz="3400" b="1" dirty="0" smtClean="0"/>
              <a:t>andbouprodukte</a:t>
            </a:r>
            <a:endParaRPr lang="en-GB" alt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129384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49236" y="12166"/>
            <a:ext cx="5878290" cy="1146175"/>
          </a:xfrm>
          <a:prstGeom prst="rect">
            <a:avLst/>
          </a:prstGeom>
          <a:solidFill>
            <a:srgbClr val="FFC000">
              <a:alpha val="50195"/>
            </a:srgbClr>
          </a:solidFill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rtlCol="0" anchor="ctr">
            <a:normAutofit/>
          </a:bodyPr>
          <a:lstStyle>
            <a:lvl1pPr algn="ctr" defTabSz="575020" rtl="0" eaLnBrk="1" latinLnBrk="0" hangingPunct="1">
              <a:spcBef>
                <a:spcPct val="0"/>
              </a:spcBef>
              <a:buNone/>
              <a:defRPr sz="55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 smtClean="0">
                <a:solidFill>
                  <a:prstClr val="black"/>
                </a:solidFill>
              </a:rPr>
              <a:t>Wat Mededingendheid nie is nie</a:t>
            </a:r>
            <a:endParaRPr lang="en-GB" altLang="en-US" sz="3200" b="1" dirty="0">
              <a:solidFill>
                <a:prstClr val="black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5800" y="1600200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431265" indent="-431265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4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4408" indent="-359388" algn="l" defTabSz="575020" rtl="0" eaLnBrk="1" latinLnBrk="0" hangingPunct="1">
              <a:spcBef>
                <a:spcPct val="20000"/>
              </a:spcBef>
              <a:buFont typeface="Arial"/>
              <a:buChar char="–"/>
              <a:defRPr sz="35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37551" indent="-287510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30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2572" indent="-287510" algn="l" defTabSz="575020" rtl="0" eaLnBrk="1" latinLnBrk="0" hangingPunct="1">
              <a:spcBef>
                <a:spcPct val="20000"/>
              </a:spcBef>
              <a:buFont typeface="Arial"/>
              <a:buChar char="–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87592" indent="-287510" algn="l" defTabSz="575020" rtl="0" eaLnBrk="1" latinLnBrk="0" hangingPunct="1">
              <a:spcBef>
                <a:spcPct val="20000"/>
              </a:spcBef>
              <a:buFont typeface="Arial"/>
              <a:buChar char="»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2612" indent="-287510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37633" indent="-287510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12653" indent="-287510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7674" indent="-287510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1F497D"/>
                </a:solidFill>
              </a:rPr>
              <a:t>Lae wisselkoers </a:t>
            </a:r>
          </a:p>
          <a:p>
            <a:pPr>
              <a:buFontTx/>
              <a:buNone/>
              <a:defRPr/>
            </a:pPr>
            <a:endParaRPr lang="en-US" altLang="en-US" b="1" dirty="0">
              <a:solidFill>
                <a:srgbClr val="1F497D"/>
              </a:solidFill>
            </a:endParaRPr>
          </a:p>
          <a:p>
            <a:pPr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Positiewe </a:t>
            </a:r>
            <a:r>
              <a:rPr lang="en-US" altLang="en-US" dirty="0" err="1" smtClean="0">
                <a:solidFill>
                  <a:schemeClr val="tx2"/>
                </a:solidFill>
              </a:rPr>
              <a:t>handelsurplus</a:t>
            </a:r>
            <a:endParaRPr lang="en-US" altLang="en-US" dirty="0">
              <a:solidFill>
                <a:schemeClr val="tx2"/>
              </a:solidFill>
            </a:endParaRPr>
          </a:p>
          <a:p>
            <a:pPr>
              <a:defRPr/>
            </a:pPr>
            <a:endParaRPr lang="en-US" altLang="en-US" dirty="0">
              <a:solidFill>
                <a:srgbClr val="1F497D"/>
              </a:solidFill>
            </a:endParaRPr>
          </a:p>
          <a:p>
            <a:pPr>
              <a:defRPr/>
            </a:pPr>
            <a:r>
              <a:rPr lang="en-US" altLang="en-US" b="1" dirty="0" smtClean="0"/>
              <a:t>Werksgeleenthede</a:t>
            </a:r>
            <a:endParaRPr lang="en-US" altLang="en-US" b="1" dirty="0"/>
          </a:p>
          <a:p>
            <a:pPr>
              <a:buFontTx/>
              <a:buNone/>
              <a:defRPr/>
            </a:pPr>
            <a:endParaRPr lang="en-US" altLang="en-US" dirty="0">
              <a:solidFill>
                <a:srgbClr val="1F497D"/>
              </a:solidFill>
            </a:endParaRPr>
          </a:p>
          <a:p>
            <a:pPr>
              <a:defRPr/>
            </a:pPr>
            <a:r>
              <a:rPr lang="en-US" altLang="en-US" dirty="0" smtClean="0">
                <a:solidFill>
                  <a:srgbClr val="1F497D"/>
                </a:solidFill>
              </a:rPr>
              <a:t>Ekonomiese groei </a:t>
            </a:r>
            <a:endParaRPr lang="en-GB" alt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8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048638" y="0"/>
            <a:ext cx="7668568" cy="1146175"/>
          </a:xfrm>
          <a:solidFill>
            <a:srgbClr val="FFC000">
              <a:alpha val="50195"/>
            </a:srgbClr>
          </a:solidFill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normAutofit/>
          </a:bodyPr>
          <a:lstStyle/>
          <a:p>
            <a:pPr eaLnBrk="1" hangingPunct="1"/>
            <a:r>
              <a:rPr lang="en-GB" altLang="en-US" sz="3200" b="1" dirty="0" smtClean="0"/>
              <a:t>Indiensneming </a:t>
            </a:r>
            <a:r>
              <a:rPr lang="en-GB" altLang="en-US" sz="3200" b="1" dirty="0"/>
              <a:t>-</a:t>
            </a:r>
            <a:r>
              <a:rPr lang="en-GB" altLang="en-US" sz="3200" b="1" dirty="0" smtClean="0"/>
              <a:t> SA landbou sektor</a:t>
            </a:r>
            <a:endParaRPr lang="en-GB" altLang="en-US" sz="3200" b="1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91708836"/>
              </p:ext>
            </p:extLst>
          </p:nvPr>
        </p:nvGraphicFramePr>
        <p:xfrm>
          <a:off x="2048637" y="1340767"/>
          <a:ext cx="7668569" cy="4381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2042372" y="5733723"/>
            <a:ext cx="7674834" cy="67266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Indiensneming in SA se Landbousektor (‘000)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Bron:  Statistieke Suid-Afrika,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Agbiz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Navorsing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30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hidden">
          <a:xfrm>
            <a:off x="1952669" y="10476"/>
            <a:ext cx="7882403" cy="1146175"/>
          </a:xfrm>
          <a:prstGeom prst="rect">
            <a:avLst/>
          </a:prstGeom>
          <a:solidFill>
            <a:srgbClr val="FFC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rmAutofit fontScale="90000"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sz="3600" b="1" dirty="0">
                <a:latin typeface="+mj-lt"/>
              </a:rPr>
              <a:t>Produktiwiteit &amp; Arbeidskoste per eenheid </a:t>
            </a:r>
            <a:r>
              <a:rPr lang="en-US" altLang="en-US" sz="3600" b="1" dirty="0" smtClean="0"/>
              <a:t/>
            </a:r>
            <a:br>
              <a:rPr lang="en-US" altLang="en-US" sz="3600" b="1" dirty="0" smtClean="0"/>
            </a:br>
            <a:endParaRPr lang="en-US" alt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542" y="1291071"/>
            <a:ext cx="7158659" cy="516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7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044556" y="6926"/>
            <a:ext cx="7772400" cy="1170709"/>
          </a:xfrm>
          <a:solidFill>
            <a:srgbClr val="FFC000">
              <a:alpha val="50195"/>
            </a:srgbClr>
          </a:solidFill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normAutofit/>
          </a:bodyPr>
          <a:lstStyle/>
          <a:p>
            <a:pPr eaLnBrk="1" hangingPunct="1"/>
            <a:r>
              <a:rPr lang="en-US" altLang="en-US" sz="4000" b="1" dirty="0" smtClean="0"/>
              <a:t>Inhoud</a:t>
            </a:r>
            <a:endParaRPr lang="en-GB" alt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395865" y="1564014"/>
            <a:ext cx="9246899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Inleiding. </a:t>
            </a:r>
            <a:endParaRPr lang="en-US" alt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ZA" sz="2800" dirty="0" smtClean="0"/>
              <a:t>Ekonomiese </a:t>
            </a:r>
            <a:r>
              <a:rPr lang="en-ZA" sz="2800" dirty="0"/>
              <a:t>vooruitgang in Suid-Afrika?</a:t>
            </a:r>
            <a:endParaRPr lang="en-US" alt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Wat is volhoubaarheid?</a:t>
            </a:r>
            <a:endParaRPr lang="en-US" alt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Wat is mededingendheid?</a:t>
            </a:r>
            <a:endParaRPr lang="en-US" alt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err="1"/>
              <a:t>Landbouproduktiwiteit</a:t>
            </a:r>
            <a:r>
              <a:rPr lang="en-US" altLang="en-US" sz="2800" dirty="0"/>
              <a:t> in </a:t>
            </a:r>
            <a:r>
              <a:rPr lang="en-US" altLang="en-US" sz="2800" dirty="0" smtClean="0"/>
              <a:t>SA.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Wat mededingendheid nie is nie.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ZA" sz="2800" dirty="0" smtClean="0"/>
              <a:t>SA </a:t>
            </a:r>
            <a:r>
              <a:rPr lang="en-ZA" sz="2800" dirty="0"/>
              <a:t>se mededingendheid en </a:t>
            </a:r>
            <a:r>
              <a:rPr lang="en-ZA" sz="2800" dirty="0" smtClean="0"/>
              <a:t>produktiwiteit.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Nasionale mededingendheid </a:t>
            </a:r>
            <a:r>
              <a:rPr lang="en-US" altLang="en-US" sz="2800" dirty="0" smtClean="0"/>
              <a:t>van nywerhede.</a:t>
            </a:r>
            <a:endParaRPr lang="en-US" alt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altLang="en-US" sz="2800" dirty="0"/>
              <a:t>Behoefte aan 'n nuwe </a:t>
            </a:r>
            <a:r>
              <a:rPr lang="nl-NL" altLang="en-US" sz="2800" dirty="0" smtClean="0"/>
              <a:t>paradigma.</a:t>
            </a:r>
            <a:endParaRPr lang="nl-NL" alt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altLang="en-US" sz="2800" dirty="0"/>
              <a:t>Noodsaaklike elemente </a:t>
            </a:r>
            <a:r>
              <a:rPr lang="nl-NL" altLang="en-US" sz="2800" dirty="0" smtClean="0"/>
              <a:t>vir </a:t>
            </a:r>
            <a:r>
              <a:rPr lang="nl-NL" altLang="en-US" sz="2800" dirty="0"/>
              <a:t>mededingende </a:t>
            </a:r>
            <a:r>
              <a:rPr lang="nl-NL" altLang="en-US" sz="2800" dirty="0" smtClean="0"/>
              <a:t>voordeel.</a:t>
            </a:r>
            <a:endParaRPr lang="nl-NL" alt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altLang="en-US" sz="2800" dirty="0"/>
              <a:t>Suid-Afrika se mededingende </a:t>
            </a:r>
            <a:r>
              <a:rPr lang="nl-NL" altLang="en-US" sz="2800" dirty="0" smtClean="0"/>
              <a:t>posisie.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altLang="en-US" sz="2800" dirty="0" smtClean="0"/>
              <a:t>Agenda vir die toekoms.</a:t>
            </a:r>
          </a:p>
        </p:txBody>
      </p:sp>
    </p:spTree>
    <p:extLst>
      <p:ext uri="{BB962C8B-B14F-4D97-AF65-F5344CB8AC3E}">
        <p14:creationId xmlns:p14="http://schemas.microsoft.com/office/powerpoint/2010/main" val="1835871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49236" y="12166"/>
            <a:ext cx="5878290" cy="1146175"/>
          </a:xfrm>
          <a:prstGeom prst="rect">
            <a:avLst/>
          </a:prstGeom>
          <a:solidFill>
            <a:srgbClr val="FFC000">
              <a:alpha val="50195"/>
            </a:srgbClr>
          </a:solidFill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rtlCol="0" anchor="ctr">
            <a:normAutofit/>
          </a:bodyPr>
          <a:lstStyle>
            <a:lvl1pPr algn="ctr" defTabSz="575020" rtl="0" eaLnBrk="1" latinLnBrk="0" hangingPunct="1">
              <a:spcBef>
                <a:spcPct val="0"/>
              </a:spcBef>
              <a:buNone/>
              <a:defRPr sz="55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 smtClean="0">
                <a:solidFill>
                  <a:prstClr val="black"/>
                </a:solidFill>
              </a:rPr>
              <a:t>Wat Mededingendheid nie is nie</a:t>
            </a:r>
            <a:endParaRPr lang="en-GB" altLang="en-US" sz="3200" b="1" dirty="0">
              <a:solidFill>
                <a:prstClr val="black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5800" y="1600200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431265" indent="-431265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4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4408" indent="-359388" algn="l" defTabSz="575020" rtl="0" eaLnBrk="1" latinLnBrk="0" hangingPunct="1">
              <a:spcBef>
                <a:spcPct val="20000"/>
              </a:spcBef>
              <a:buFont typeface="Arial"/>
              <a:buChar char="–"/>
              <a:defRPr sz="35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37551" indent="-287510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30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2572" indent="-287510" algn="l" defTabSz="575020" rtl="0" eaLnBrk="1" latinLnBrk="0" hangingPunct="1">
              <a:spcBef>
                <a:spcPct val="20000"/>
              </a:spcBef>
              <a:buFont typeface="Arial"/>
              <a:buChar char="–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87592" indent="-287510" algn="l" defTabSz="575020" rtl="0" eaLnBrk="1" latinLnBrk="0" hangingPunct="1">
              <a:spcBef>
                <a:spcPct val="20000"/>
              </a:spcBef>
              <a:buFont typeface="Arial"/>
              <a:buChar char="»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2612" indent="-287510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37633" indent="-287510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12653" indent="-287510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7674" indent="-287510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1F497D"/>
                </a:solidFill>
              </a:rPr>
              <a:t>Lae wisselkoers </a:t>
            </a:r>
          </a:p>
          <a:p>
            <a:pPr>
              <a:buFontTx/>
              <a:buNone/>
              <a:defRPr/>
            </a:pPr>
            <a:endParaRPr lang="en-US" altLang="en-US" b="1" dirty="0">
              <a:solidFill>
                <a:srgbClr val="1F497D"/>
              </a:solidFill>
            </a:endParaRPr>
          </a:p>
          <a:p>
            <a:pPr>
              <a:defRPr/>
            </a:pPr>
            <a:r>
              <a:rPr lang="en-US" altLang="en-US" dirty="0" smtClean="0">
                <a:solidFill>
                  <a:srgbClr val="1F497D"/>
                </a:solidFill>
              </a:rPr>
              <a:t>Positiewe </a:t>
            </a:r>
            <a:r>
              <a:rPr lang="en-US" altLang="en-US" dirty="0" err="1" smtClean="0">
                <a:solidFill>
                  <a:srgbClr val="1F497D"/>
                </a:solidFill>
              </a:rPr>
              <a:t>handelsurplus</a:t>
            </a:r>
            <a:endParaRPr lang="en-US" altLang="en-US" dirty="0">
              <a:solidFill>
                <a:srgbClr val="1F497D"/>
              </a:solidFill>
            </a:endParaRPr>
          </a:p>
          <a:p>
            <a:pPr>
              <a:defRPr/>
            </a:pPr>
            <a:endParaRPr lang="en-US" altLang="en-US" dirty="0">
              <a:solidFill>
                <a:srgbClr val="1F497D"/>
              </a:solidFill>
            </a:endParaRPr>
          </a:p>
          <a:p>
            <a:pPr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Werksgeleenthede</a:t>
            </a:r>
            <a:endParaRPr lang="en-US" altLang="en-US" dirty="0">
              <a:solidFill>
                <a:schemeClr val="tx2"/>
              </a:solidFill>
            </a:endParaRPr>
          </a:p>
          <a:p>
            <a:pPr>
              <a:buFontTx/>
              <a:buNone/>
              <a:defRPr/>
            </a:pPr>
            <a:endParaRPr lang="en-US" altLang="en-US" dirty="0">
              <a:solidFill>
                <a:srgbClr val="1F497D"/>
              </a:solidFill>
            </a:endParaRPr>
          </a:p>
          <a:p>
            <a:pPr>
              <a:defRPr/>
            </a:pPr>
            <a:r>
              <a:rPr lang="en-US" altLang="en-US" b="1" dirty="0" smtClean="0"/>
              <a:t>Ekonomiese groei </a:t>
            </a:r>
            <a:endParaRPr lang="en-GB" altLang="en-US" b="1" dirty="0"/>
          </a:p>
        </p:txBody>
      </p:sp>
    </p:spTree>
    <p:extLst>
      <p:ext uri="{BB962C8B-B14F-4D97-AF65-F5344CB8AC3E}">
        <p14:creationId xmlns:p14="http://schemas.microsoft.com/office/powerpoint/2010/main" val="96010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33486" y="0"/>
            <a:ext cx="7493642" cy="1146175"/>
          </a:xfrm>
          <a:prstGeom prst="rect">
            <a:avLst/>
          </a:prstGeom>
          <a:solidFill>
            <a:srgbClr val="FFC000">
              <a:alpha val="50195"/>
            </a:srgb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rtlCol="0" anchor="ctr">
            <a:normAutofit/>
          </a:bodyPr>
          <a:lstStyle>
            <a:lvl1pPr algn="ctr" defTabSz="575020" rtl="0" eaLnBrk="1" latinLnBrk="0" hangingPunct="1">
              <a:spcBef>
                <a:spcPct val="0"/>
              </a:spcBef>
              <a:buNone/>
              <a:defRPr sz="55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750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noProof="0" dirty="0" smtClean="0">
                <a:solidFill>
                  <a:prstClr val="black"/>
                </a:solidFill>
                <a:latin typeface="+mn-lt"/>
              </a:rPr>
              <a:t>Uitset-indeks van SA vervaardiging</a:t>
            </a:r>
            <a:br>
              <a:rPr lang="en-US" altLang="en-US" sz="3200" b="1" noProof="0" dirty="0" smtClean="0">
                <a:solidFill>
                  <a:prstClr val="black"/>
                </a:solidFill>
                <a:latin typeface="+mn-lt"/>
              </a:rPr>
            </a:br>
            <a:r>
              <a:rPr lang="en-US" altLang="en-US" sz="3200" b="1" noProof="0" dirty="0" smtClean="0">
                <a:solidFill>
                  <a:prstClr val="black"/>
                </a:solidFill>
                <a:latin typeface="+mn-lt"/>
              </a:rPr>
              <a:t>(Seisoenaal aanpasbaar)   </a:t>
            </a:r>
            <a:endParaRPr kumimoji="0" lang="en-GB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486" y="1399743"/>
            <a:ext cx="76200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4032" y="6410325"/>
            <a:ext cx="3498779" cy="39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rgbClr val="1F497D"/>
              </a:buClr>
              <a:buSzPct val="65000"/>
              <a:buFont typeface="Monotype Sorts" pitchFamily="2" charset="2"/>
              <a:buNone/>
              <a:tabLst/>
              <a:defRPr/>
            </a:pPr>
            <a:r>
              <a:rPr lang="en-GB" altLang="en-US" sz="1800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Bron</a:t>
            </a:r>
            <a:r>
              <a:rPr kumimoji="0" lang="en-GB" alt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en-GB" alt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Stats SA, </a:t>
            </a:r>
            <a:r>
              <a:rPr kumimoji="0" lang="en-GB" alt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Agbiz</a:t>
            </a:r>
            <a:r>
              <a:rPr kumimoji="0" lang="en-GB" altLang="en-US" sz="1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Navorsing</a:t>
            </a:r>
            <a:endParaRPr kumimoji="0" lang="en-GB" alt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1024" y="2286648"/>
            <a:ext cx="138544" cy="1518373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ZA" sz="1400" b="1" dirty="0" err="1" smtClean="0"/>
              <a:t>Indekspunte</a:t>
            </a:r>
            <a:endParaRPr lang="en-ZA" sz="1400" b="1" dirty="0"/>
          </a:p>
        </p:txBody>
      </p:sp>
    </p:spTree>
    <p:extLst>
      <p:ext uri="{BB962C8B-B14F-4D97-AF65-F5344CB8AC3E}">
        <p14:creationId xmlns:p14="http://schemas.microsoft.com/office/powerpoint/2010/main" val="271764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343891" y="0"/>
            <a:ext cx="8244000" cy="1219200"/>
          </a:xfrm>
          <a:prstGeom prst="rect">
            <a:avLst/>
          </a:prstGeom>
          <a:solidFill>
            <a:srgbClr val="FFC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altLang="en-US" sz="4000" b="1" dirty="0" smtClean="0">
                <a:solidFill>
                  <a:prstClr val="black"/>
                </a:solidFill>
                <a:latin typeface="Calibri"/>
              </a:rPr>
              <a:t>BBP-groei in Suid-Afrika</a:t>
            </a:r>
            <a:endParaRPr kumimoji="0" lang="en-ZA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83" y="1219200"/>
            <a:ext cx="9570248" cy="523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0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46914" y="0"/>
            <a:ext cx="8284190" cy="1160463"/>
          </a:xfrm>
          <a:prstGeom prst="rect">
            <a:avLst/>
          </a:prstGeom>
          <a:solidFill>
            <a:srgbClr val="FFC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altLang="en-US" sz="3800" b="1" dirty="0" smtClean="0">
                <a:solidFill>
                  <a:prstClr val="black"/>
                </a:solidFill>
                <a:latin typeface="Calibri"/>
              </a:rPr>
              <a:t>Bydrae van Primêre </a:t>
            </a:r>
            <a:r>
              <a:rPr lang="en-ZA" altLang="en-US" sz="3800" b="1" dirty="0">
                <a:solidFill>
                  <a:prstClr val="black"/>
                </a:solidFill>
                <a:latin typeface="Calibri"/>
              </a:rPr>
              <a:t>L</a:t>
            </a:r>
            <a:r>
              <a:rPr lang="en-ZA" altLang="en-US" sz="3800" b="1" dirty="0" smtClean="0">
                <a:solidFill>
                  <a:prstClr val="black"/>
                </a:solidFill>
                <a:latin typeface="Calibri"/>
              </a:rPr>
              <a:t>andbou tot die BBP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980" y="6378694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Bron</a:t>
            </a:r>
            <a:r>
              <a:rPr kumimoji="0" lang="en-ZA" alt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Stats SA</a:t>
            </a:r>
            <a:r>
              <a:rPr kumimoji="0" lang="en-ZA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lang="en-ZA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Grafiek</a:t>
            </a:r>
            <a:r>
              <a:rPr kumimoji="0" lang="en-ZA" alt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en-ZA" alt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Agbiz</a:t>
            </a:r>
            <a:endParaRPr kumimoji="0" lang="en-ZA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834959"/>
              </p:ext>
            </p:extLst>
          </p:nvPr>
        </p:nvGraphicFramePr>
        <p:xfrm>
          <a:off x="1746913" y="1594703"/>
          <a:ext cx="8284191" cy="434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4" name="Chart" r:id="rId4" imgW="7998645" imgH="4352921" progId="Excel.Chart.8">
                  <p:embed/>
                </p:oleObj>
              </mc:Choice>
              <mc:Fallback>
                <p:oleObj name="Chart" r:id="rId4" imgW="7998645" imgH="4352921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913" y="1594703"/>
                        <a:ext cx="8284191" cy="434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618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50099" y="0"/>
            <a:ext cx="7580504" cy="1146175"/>
          </a:xfrm>
          <a:solidFill>
            <a:srgbClr val="FFC000">
              <a:alpha val="50195"/>
            </a:srgbClr>
          </a:solidFill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 altLang="en-US" sz="3100" b="1" dirty="0" smtClean="0"/>
              <a:t>Nasionale </a:t>
            </a:r>
            <a:r>
              <a:rPr lang="en-US" altLang="en-US" sz="3100" b="1" dirty="0"/>
              <a:t>M</a:t>
            </a:r>
            <a:r>
              <a:rPr lang="en-US" altLang="en-US" sz="3100" b="1" dirty="0" smtClean="0"/>
              <a:t>ededingendheid </a:t>
            </a:r>
            <a:r>
              <a:rPr lang="en-US" altLang="en-US" sz="3100" b="1" dirty="0"/>
              <a:t>van </a:t>
            </a:r>
            <a:r>
              <a:rPr lang="en-US" altLang="en-US" sz="3100" b="1" dirty="0" smtClean="0"/>
              <a:t>Nywerhede</a:t>
            </a:r>
            <a:endParaRPr lang="en-GB" altLang="en-US" sz="3100" b="1" dirty="0"/>
          </a:p>
        </p:txBody>
      </p:sp>
      <p:sp>
        <p:nvSpPr>
          <p:cNvPr id="4" name="Rectangle 3"/>
          <p:cNvSpPr/>
          <p:nvPr/>
        </p:nvSpPr>
        <p:spPr>
          <a:xfrm>
            <a:off x="580536" y="1375818"/>
            <a:ext cx="1102006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nl-NL" sz="2400" dirty="0" smtClean="0">
                <a:latin typeface="+mj-lt"/>
              </a:rPr>
              <a:t>Standaard teorie </a:t>
            </a:r>
            <a:r>
              <a:rPr lang="nl-NL" sz="2400" dirty="0">
                <a:latin typeface="+mj-lt"/>
              </a:rPr>
              <a:t>van vergelykende voordeel </a:t>
            </a:r>
            <a:r>
              <a:rPr lang="nl-NL" sz="2400" dirty="0" smtClean="0">
                <a:latin typeface="+mj-lt"/>
              </a:rPr>
              <a:t>is van min belang. </a:t>
            </a:r>
            <a:br>
              <a:rPr lang="nl-NL" sz="2400" dirty="0" smtClean="0">
                <a:latin typeface="+mj-lt"/>
              </a:rPr>
            </a:br>
            <a:r>
              <a:rPr lang="nl-NL" sz="2400" dirty="0" smtClean="0">
                <a:latin typeface="+mj-lt"/>
              </a:rPr>
              <a:t>(</a:t>
            </a:r>
            <a:r>
              <a:rPr lang="nl-NL" sz="2400" dirty="0">
                <a:latin typeface="+mj-lt"/>
              </a:rPr>
              <a:t>Nasies sal in staat wees om mee te ding in </a:t>
            </a:r>
            <a:r>
              <a:rPr lang="nl-NL" sz="2400" dirty="0" smtClean="0">
                <a:latin typeface="+mj-lt"/>
              </a:rPr>
              <a:t>areas waarin </a:t>
            </a:r>
            <a:r>
              <a:rPr lang="nl-NL" sz="2400" dirty="0">
                <a:latin typeface="+mj-lt"/>
              </a:rPr>
              <a:t>hulle </a:t>
            </a:r>
            <a:r>
              <a:rPr lang="nl-NL" sz="2400" dirty="0" smtClean="0">
                <a:latin typeface="+mj-lt"/>
              </a:rPr>
              <a:t>spesialiseer)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Redes hiervoor:</a:t>
            </a:r>
          </a:p>
          <a:p>
            <a:pPr marL="800100" lvl="1" indent="-342900">
              <a:buFont typeface="Wingdings" panose="05000000000000000000" pitchFamily="2" charset="2"/>
              <a:buChar char="q"/>
              <a:defRPr/>
            </a:pPr>
            <a:r>
              <a:rPr lang="nl-NL" sz="2400" dirty="0" smtClean="0">
                <a:latin typeface="+mj-lt"/>
              </a:rPr>
              <a:t>Globalisering (Indien toenemend blootgestel word aan mededingendheid wat gebaseer </a:t>
            </a:r>
            <a:r>
              <a:rPr lang="nl-NL" sz="2400" dirty="0">
                <a:latin typeface="+mj-lt"/>
              </a:rPr>
              <a:t>is op natuurlike hulpbronne).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nl-NL" sz="2400" dirty="0" smtClean="0">
                <a:latin typeface="+mj-lt"/>
              </a:rPr>
              <a:t>`n Ontwikkelingsbeperking is reeds in baie van die lande bereik.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nl-NL" sz="2400" dirty="0" smtClean="0">
                <a:latin typeface="+mj-lt"/>
              </a:rPr>
              <a:t>Tegnologiese </a:t>
            </a:r>
            <a:r>
              <a:rPr lang="nl-NL" sz="2400" dirty="0">
                <a:latin typeface="+mj-lt"/>
              </a:rPr>
              <a:t>vooruitgang.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457200" marR="0" lvl="1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dirty="0" smtClean="0">
                <a:solidFill>
                  <a:prstClr val="black"/>
                </a:solidFill>
                <a:latin typeface="+mj-lt"/>
              </a:rPr>
              <a:t>Wat is die rol van nasies? </a:t>
            </a:r>
            <a:r>
              <a:rPr lang="en-US" altLang="en-US" sz="2400" dirty="0">
                <a:solidFill>
                  <a:prstClr val="black"/>
                </a:solidFill>
                <a:latin typeface="+mj-lt"/>
              </a:rPr>
              <a:t>H</a:t>
            </a:r>
            <a:r>
              <a:rPr lang="en-US" altLang="en-US" sz="2400" dirty="0" smtClean="0">
                <a:solidFill>
                  <a:prstClr val="black"/>
                </a:solidFill>
                <a:latin typeface="+mj-lt"/>
              </a:rPr>
              <a:t>ulle het nie hul relevansie verloor nie! 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160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739354" y="1520318"/>
            <a:ext cx="7772400" cy="11662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>
            <a:lvl1pPr marL="431265" indent="-431265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4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4408" indent="-359388" algn="l" defTabSz="575020" rtl="0" eaLnBrk="1" latinLnBrk="0" hangingPunct="1">
              <a:spcBef>
                <a:spcPct val="20000"/>
              </a:spcBef>
              <a:buFont typeface="Arial"/>
              <a:buChar char="–"/>
              <a:defRPr sz="35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37551" indent="-287510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30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2572" indent="-287510" algn="l" defTabSz="575020" rtl="0" eaLnBrk="1" latinLnBrk="0" hangingPunct="1">
              <a:spcBef>
                <a:spcPct val="20000"/>
              </a:spcBef>
              <a:buFont typeface="Arial"/>
              <a:buChar char="–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87592" indent="-287510" algn="l" defTabSz="575020" rtl="0" eaLnBrk="1" latinLnBrk="0" hangingPunct="1">
              <a:spcBef>
                <a:spcPct val="20000"/>
              </a:spcBef>
              <a:buFont typeface="Arial"/>
              <a:buChar char="»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2612" indent="-287510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37633" indent="-287510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12653" indent="-287510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7674" indent="-287510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en-US" sz="3100" dirty="0"/>
              <a:t>Toonaangewende </a:t>
            </a:r>
            <a:r>
              <a:rPr lang="en-US" altLang="en-US" sz="3100" dirty="0" smtClean="0"/>
              <a:t>nywerhede </a:t>
            </a:r>
            <a:r>
              <a:rPr lang="en-US" altLang="en-US" sz="3100" dirty="0"/>
              <a:t>kompeteer wêreldwyd. </a:t>
            </a:r>
            <a:endParaRPr kumimoji="0" lang="en-US" altLang="en-US" sz="31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431265" marR="0" lvl="0" indent="-431265" algn="l" defTabSz="5750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Gebruik tuisbasis om globaal</a:t>
            </a:r>
            <a:r>
              <a:rPr kumimoji="0" lang="en-US" altLang="en-US" sz="31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te kompeteer. </a:t>
            </a:r>
          </a:p>
          <a:p>
            <a:pPr marL="431265" marR="0" lvl="0" indent="-431265" algn="l" defTabSz="5750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en-US" sz="3100" baseline="0" dirty="0" smtClean="0"/>
              <a:t>Ontwikkel</a:t>
            </a:r>
            <a:r>
              <a:rPr lang="en-US" altLang="en-US" sz="3100" dirty="0" smtClean="0"/>
              <a:t> wêreld strategie van `n tuisbasis.</a:t>
            </a:r>
            <a:endParaRPr kumimoji="0" lang="en-US" altLang="en-US" sz="31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431265" marR="0" lvl="0" indent="-431265" algn="l" defTabSz="5750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9354" y="4080983"/>
            <a:ext cx="111667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Kompeterende voordeel is `n resultaat van vinnige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 innovasie en verbetering en nie statiese voordele nie.</a:t>
            </a:r>
            <a:endParaRPr lang="nl-NL" sz="2400" dirty="0" smtClean="0"/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nl-NL" altLang="en-US" sz="2400" dirty="0" smtClean="0"/>
              <a:t>Volhoubare </a:t>
            </a:r>
            <a:r>
              <a:rPr lang="nl-NL" altLang="en-US" sz="2400" dirty="0"/>
              <a:t>voordele vereis voortdurende opgradering van hulpbronne.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latin typeface="Calibri"/>
              </a:rPr>
              <a:t>Eerste 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aanvaarders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-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Internasionale leiers.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dirty="0" smtClean="0">
                <a:latin typeface="Calibri"/>
              </a:rPr>
              <a:t>Waarde van ou metodes.  </a:t>
            </a: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036" y="3034331"/>
            <a:ext cx="7097490" cy="9709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2196" y="3235644"/>
            <a:ext cx="806488" cy="6367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69547" y="3235095"/>
            <a:ext cx="5741956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nl-NL" altLang="en-US" sz="3100" b="1" dirty="0" smtClean="0">
                <a:solidFill>
                  <a:prstClr val="black"/>
                </a:solidFill>
              </a:rPr>
              <a:t>Behoefte </a:t>
            </a:r>
            <a:r>
              <a:rPr lang="nl-NL" altLang="en-US" sz="3100" b="1" dirty="0">
                <a:solidFill>
                  <a:prstClr val="black"/>
                </a:solidFill>
              </a:rPr>
              <a:t>aan 'n nuwe paradigma</a:t>
            </a:r>
            <a:r>
              <a:rPr lang="nl-NL" altLang="en-US" sz="3100" b="1" dirty="0" smtClean="0">
                <a:solidFill>
                  <a:prstClr val="black"/>
                </a:solidFill>
              </a:rPr>
              <a:t>.</a:t>
            </a:r>
            <a:endParaRPr lang="nl-NL" altLang="en-US" sz="3100" b="1" dirty="0">
              <a:solidFill>
                <a:prstClr val="black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672288" y="-7319"/>
            <a:ext cx="7936987" cy="1178745"/>
          </a:xfrm>
          <a:solidFill>
            <a:srgbClr val="FFC000">
              <a:alpha val="50195"/>
            </a:srgbClr>
          </a:solidFill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 altLang="en-US" sz="3100" b="1" dirty="0" smtClean="0"/>
              <a:t>Nasionale </a:t>
            </a:r>
            <a:r>
              <a:rPr lang="en-US" altLang="en-US" sz="3100" b="1" dirty="0"/>
              <a:t>M</a:t>
            </a:r>
            <a:r>
              <a:rPr lang="en-US" altLang="en-US" sz="3100" b="1" dirty="0" smtClean="0"/>
              <a:t>ededingendheid </a:t>
            </a:r>
            <a:r>
              <a:rPr lang="en-US" altLang="en-US" sz="3100" b="1" dirty="0"/>
              <a:t>van </a:t>
            </a:r>
            <a:r>
              <a:rPr lang="en-US" altLang="en-US" sz="3100" b="1" dirty="0" smtClean="0"/>
              <a:t>Nywerhede</a:t>
            </a:r>
            <a:endParaRPr lang="en-GB" altLang="en-US" sz="3100" b="1" dirty="0"/>
          </a:p>
        </p:txBody>
      </p:sp>
    </p:spTree>
    <p:extLst>
      <p:ext uri="{BB962C8B-B14F-4D97-AF65-F5344CB8AC3E}">
        <p14:creationId xmlns:p14="http://schemas.microsoft.com/office/powerpoint/2010/main" val="119587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023803" y="17597"/>
            <a:ext cx="7631774" cy="1146175"/>
          </a:xfrm>
          <a:solidFill>
            <a:srgbClr val="FFC000">
              <a:alpha val="50195"/>
            </a:srgbClr>
          </a:solidFill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normAutofit fontScale="90000"/>
          </a:bodyPr>
          <a:lstStyle/>
          <a:p>
            <a:r>
              <a:rPr lang="en-US" altLang="en-US" sz="3200" b="1" dirty="0" smtClean="0"/>
              <a:t/>
            </a:r>
            <a:br>
              <a:rPr lang="en-US" altLang="en-US" sz="3200" b="1" dirty="0" smtClean="0"/>
            </a:br>
            <a:r>
              <a:rPr lang="nl-NL" altLang="en-US" sz="3200" b="1" dirty="0" smtClean="0"/>
              <a:t>Noodsaaklike </a:t>
            </a:r>
            <a:r>
              <a:rPr lang="nl-NL" altLang="en-US" sz="3200" b="1" dirty="0"/>
              <a:t>elemente / </a:t>
            </a:r>
            <a:r>
              <a:rPr lang="nl-NL" altLang="en-US" sz="3200" b="1" dirty="0" smtClean="0"/>
              <a:t>bepalende faktore vir </a:t>
            </a:r>
            <a:br>
              <a:rPr lang="nl-NL" altLang="en-US" sz="3200" b="1" dirty="0" smtClean="0"/>
            </a:br>
            <a:r>
              <a:rPr lang="nl-NL" altLang="en-US" sz="3200" b="1" dirty="0" smtClean="0"/>
              <a:t>Nasionale </a:t>
            </a:r>
            <a:r>
              <a:rPr lang="nl-NL" altLang="en-US" sz="3200" b="1" dirty="0"/>
              <a:t>Mededingende </a:t>
            </a:r>
            <a:r>
              <a:rPr lang="nl-NL" altLang="en-US" sz="3200" b="1" dirty="0" smtClean="0"/>
              <a:t>Voordeel</a:t>
            </a:r>
            <a:r>
              <a:rPr lang="en-US" altLang="en-US" sz="3200" b="1" dirty="0" smtClean="0"/>
              <a:t/>
            </a:r>
            <a:br>
              <a:rPr lang="en-US" altLang="en-US" sz="3200" b="1" dirty="0" smtClean="0"/>
            </a:br>
            <a:endParaRPr lang="en-GB" altLang="en-US" sz="3200" b="1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684410" y="3182865"/>
            <a:ext cx="2305819" cy="966787"/>
          </a:xfrm>
          <a:prstGeom prst="rect">
            <a:avLst/>
          </a:prstGeom>
          <a:solidFill>
            <a:schemeClr val="bg1">
              <a:lumMod val="50000"/>
              <a:alpha val="50195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ZA" altLang="en-US" sz="2200" b="1" dirty="0"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2200" b="1" dirty="0" smtClean="0">
                <a:latin typeface="+mn-lt"/>
                <a:cs typeface="Times New Roman" panose="02020603050405020304" pitchFamily="18" charset="0"/>
              </a:rPr>
              <a:t>Toestand van hulpbronne  </a:t>
            </a:r>
            <a:endParaRPr lang="en-ZA" altLang="en-US" sz="2200" b="1" dirty="0">
              <a:latin typeface="+mn-lt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ZA" altLang="en-US" sz="2200" b="1" dirty="0">
              <a:cs typeface="Times New Roman" panose="02020603050405020304" pitchFamily="18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8049490" y="3189143"/>
            <a:ext cx="2104444" cy="990600"/>
          </a:xfrm>
          <a:prstGeom prst="rect">
            <a:avLst/>
          </a:prstGeom>
          <a:solidFill>
            <a:schemeClr val="bg1">
              <a:lumMod val="50000"/>
              <a:alpha val="50195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ZA" altLang="en-US" sz="2200" b="1" dirty="0"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2200" b="1" dirty="0" smtClean="0">
                <a:latin typeface="+mn-lt"/>
                <a:cs typeface="Times New Roman" panose="02020603050405020304" pitchFamily="18" charset="0"/>
              </a:rPr>
              <a:t>Vraag- </a:t>
            </a:r>
            <a:br>
              <a:rPr lang="en-ZA" altLang="en-US" sz="2200" b="1" dirty="0" smtClean="0">
                <a:latin typeface="+mn-lt"/>
                <a:cs typeface="Times New Roman" panose="02020603050405020304" pitchFamily="18" charset="0"/>
              </a:rPr>
            </a:br>
            <a:r>
              <a:rPr lang="en-ZA" altLang="en-US" sz="2200" b="1" dirty="0" smtClean="0">
                <a:latin typeface="+mn-lt"/>
                <a:cs typeface="Times New Roman" panose="02020603050405020304" pitchFamily="18" charset="0"/>
              </a:rPr>
              <a:t>   vereistes</a:t>
            </a:r>
            <a:r>
              <a:rPr lang="en-ZA" altLang="en-US" sz="2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ZA" altLang="en-US" sz="2200" b="1" dirty="0">
                <a:cs typeface="Times New Roman" panose="02020603050405020304" pitchFamily="18" charset="0"/>
              </a:rPr>
              <a:t>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ZA" altLang="en-US" sz="2200" b="1" dirty="0">
              <a:cs typeface="Times New Roman" panose="02020603050405020304" pitchFamily="18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696690" y="4970318"/>
            <a:ext cx="2286000" cy="1219200"/>
          </a:xfrm>
          <a:prstGeom prst="rect">
            <a:avLst/>
          </a:prstGeom>
          <a:solidFill>
            <a:schemeClr val="bg1">
              <a:lumMod val="50000"/>
              <a:alpha val="50195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ZA" altLang="en-US" sz="2200" b="1" dirty="0">
              <a:latin typeface="+mn-lt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ZA" altLang="en-US" sz="1000" b="1" dirty="0"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ZA" altLang="en-US" sz="2200" b="1" dirty="0" smtClean="0">
                <a:latin typeface="+mn-lt"/>
                <a:cs typeface="Times New Roman" panose="02020603050405020304" pitchFamily="18" charset="0"/>
              </a:rPr>
              <a:t>Verwante </a:t>
            </a:r>
            <a:r>
              <a:rPr lang="en-ZA" altLang="en-US" sz="2200" b="1" dirty="0">
                <a:latin typeface="+mn-lt"/>
                <a:cs typeface="Times New Roman" panose="02020603050405020304" pitchFamily="18" charset="0"/>
              </a:rPr>
              <a:t>en ondersteunende </a:t>
            </a:r>
            <a:r>
              <a:rPr lang="en-ZA" altLang="en-US" sz="2200" b="1" dirty="0" smtClean="0">
                <a:latin typeface="+mn-lt"/>
                <a:cs typeface="Times New Roman" panose="02020603050405020304" pitchFamily="18" charset="0"/>
              </a:rPr>
              <a:t>nywerhede</a:t>
            </a:r>
            <a:endParaRPr lang="en-ZA" altLang="en-US" sz="2200" b="1" dirty="0"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ZA" altLang="en-US" sz="1800" b="1" dirty="0">
                <a:cs typeface="Times New Roman" panose="02020603050405020304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ZA" altLang="en-US" sz="1800" b="1" dirty="0"/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auto">
          <a:xfrm>
            <a:off x="1228300" y="1312718"/>
            <a:ext cx="2823866" cy="1200150"/>
          </a:xfrm>
          <a:prstGeom prst="ellipse">
            <a:avLst/>
          </a:prstGeom>
          <a:solidFill>
            <a:schemeClr val="accent6">
              <a:lumMod val="75000"/>
              <a:alpha val="50195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ZA" altLang="en-US" sz="1000" b="1" dirty="0" smtClean="0"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ZA" altLang="en-US" sz="2000" b="1" dirty="0" err="1" smtClean="0">
                <a:latin typeface="+mn-lt"/>
                <a:cs typeface="Times New Roman" panose="02020603050405020304" pitchFamily="18" charset="0"/>
              </a:rPr>
              <a:t>Regeringsbeleide</a:t>
            </a:r>
            <a:r>
              <a:rPr lang="en-ZA" altLang="en-US" sz="2000" b="1" dirty="0" smtClean="0">
                <a:latin typeface="+mn-lt"/>
                <a:cs typeface="Times New Roman" panose="02020603050405020304" pitchFamily="18" charset="0"/>
              </a:rPr>
              <a:t> </a:t>
            </a:r>
            <a:endParaRPr lang="en-ZA" altLang="en-US" sz="1800" b="1" dirty="0"/>
          </a:p>
        </p:txBody>
      </p:sp>
      <p:sp>
        <p:nvSpPr>
          <p:cNvPr id="8" name="Oval 19"/>
          <p:cNvSpPr>
            <a:spLocks noChangeArrowheads="1"/>
          </p:cNvSpPr>
          <p:nvPr/>
        </p:nvSpPr>
        <p:spPr bwMode="auto">
          <a:xfrm>
            <a:off x="8049490" y="4679040"/>
            <a:ext cx="2418343" cy="1257735"/>
          </a:xfrm>
          <a:prstGeom prst="ellipse">
            <a:avLst/>
          </a:prstGeom>
          <a:solidFill>
            <a:schemeClr val="accent6">
              <a:lumMod val="75000"/>
              <a:alpha val="50195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ZA" altLang="en-US" sz="1000" b="1" dirty="0"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2200" b="1" dirty="0" smtClean="0">
                <a:latin typeface="+mn-lt"/>
                <a:cs typeface="Times New Roman" panose="02020603050405020304" pitchFamily="18" charset="0"/>
              </a:rPr>
              <a:t>Geleentheid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2200" b="1" dirty="0" smtClean="0">
                <a:latin typeface="+mn-lt"/>
                <a:cs typeface="Times New Roman" panose="02020603050405020304" pitchFamily="18" charset="0"/>
              </a:rPr>
              <a:t>/ toeval</a:t>
            </a:r>
            <a:endParaRPr lang="en-ZA" altLang="en-US" sz="2200" b="1" dirty="0">
              <a:latin typeface="+mn-lt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ZA" altLang="en-US" sz="2200" b="1" dirty="0">
              <a:cs typeface="Times New Roman" panose="02020603050405020304" pitchFamily="18" charset="0"/>
            </a:endParaRPr>
          </a:p>
        </p:txBody>
      </p:sp>
      <p:cxnSp>
        <p:nvCxnSpPr>
          <p:cNvPr id="9" name="AutoShape 21"/>
          <p:cNvCxnSpPr>
            <a:cxnSpLocks noChangeShapeType="1"/>
            <a:stCxn id="6" idx="1"/>
            <a:endCxn id="4" idx="2"/>
          </p:cNvCxnSpPr>
          <p:nvPr/>
        </p:nvCxnSpPr>
        <p:spPr bwMode="auto">
          <a:xfrm flipH="1" flipV="1">
            <a:off x="2837320" y="4149652"/>
            <a:ext cx="1859370" cy="1430266"/>
          </a:xfrm>
          <a:prstGeom prst="straightConnector1">
            <a:avLst/>
          </a:prstGeom>
          <a:noFill/>
          <a:ln w="50800">
            <a:solidFill>
              <a:srgbClr val="99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AutoShape 22"/>
          <p:cNvCxnSpPr>
            <a:cxnSpLocks noChangeShapeType="1"/>
            <a:stCxn id="6" idx="3"/>
            <a:endCxn id="5" idx="2"/>
          </p:cNvCxnSpPr>
          <p:nvPr/>
        </p:nvCxnSpPr>
        <p:spPr bwMode="auto">
          <a:xfrm flipV="1">
            <a:off x="6982690" y="4179743"/>
            <a:ext cx="2119022" cy="1400175"/>
          </a:xfrm>
          <a:prstGeom prst="straightConnector1">
            <a:avLst/>
          </a:prstGeom>
          <a:noFill/>
          <a:ln w="50800">
            <a:solidFill>
              <a:srgbClr val="99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AutoShape 23"/>
          <p:cNvCxnSpPr>
            <a:cxnSpLocks noChangeShapeType="1"/>
            <a:stCxn id="4" idx="0"/>
          </p:cNvCxnSpPr>
          <p:nvPr/>
        </p:nvCxnSpPr>
        <p:spPr bwMode="auto">
          <a:xfrm flipV="1">
            <a:off x="2837320" y="1832254"/>
            <a:ext cx="1723832" cy="1350611"/>
          </a:xfrm>
          <a:prstGeom prst="straightConnector1">
            <a:avLst/>
          </a:prstGeom>
          <a:noFill/>
          <a:ln w="50800">
            <a:solidFill>
              <a:srgbClr val="99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8" descr="Firm Strategy, structure and rivalry"/>
          <p:cNvSpPr>
            <a:spLocks noChangeArrowheads="1"/>
          </p:cNvSpPr>
          <p:nvPr/>
        </p:nvSpPr>
        <p:spPr bwMode="auto">
          <a:xfrm>
            <a:off x="4544290" y="1312718"/>
            <a:ext cx="2590800" cy="1334948"/>
          </a:xfrm>
          <a:prstGeom prst="rect">
            <a:avLst/>
          </a:prstGeom>
          <a:solidFill>
            <a:schemeClr val="bg1">
              <a:lumMod val="50000"/>
              <a:alpha val="50195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ZA" altLang="en-US" sz="2200" b="1" dirty="0"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ZA" altLang="en-US" sz="2200" b="1" dirty="0"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ZA" altLang="en-US" sz="2200" b="1" dirty="0" smtClean="0">
                <a:latin typeface="+mn-lt"/>
                <a:cs typeface="Times New Roman" panose="02020603050405020304" pitchFamily="18" charset="0"/>
              </a:rPr>
              <a:t>Vaste </a:t>
            </a:r>
            <a:r>
              <a:rPr lang="en-ZA" altLang="en-US" sz="2200" b="1" dirty="0">
                <a:latin typeface="+mn-lt"/>
                <a:cs typeface="Times New Roman" panose="02020603050405020304" pitchFamily="18" charset="0"/>
              </a:rPr>
              <a:t>strategie, struktuur en wedywering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2200" b="1" dirty="0">
                <a:cs typeface="Times New Roman" panose="02020603050405020304" pitchFamily="18" charset="0"/>
              </a:rPr>
              <a:t>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ZA" altLang="en-US" sz="2200" b="1" dirty="0">
              <a:cs typeface="Times New Roman" panose="02020603050405020304" pitchFamily="18" charset="0"/>
            </a:endParaRPr>
          </a:p>
        </p:txBody>
      </p:sp>
      <p:cxnSp>
        <p:nvCxnSpPr>
          <p:cNvPr id="15" name="AutoShape 24"/>
          <p:cNvCxnSpPr>
            <a:cxnSpLocks noChangeShapeType="1"/>
            <a:stCxn id="12" idx="3"/>
          </p:cNvCxnSpPr>
          <p:nvPr/>
        </p:nvCxnSpPr>
        <p:spPr bwMode="auto">
          <a:xfrm>
            <a:off x="7135090" y="1980192"/>
            <a:ext cx="1836738" cy="1234351"/>
          </a:xfrm>
          <a:prstGeom prst="straightConnector1">
            <a:avLst/>
          </a:prstGeom>
          <a:noFill/>
          <a:ln w="50800">
            <a:solidFill>
              <a:srgbClr val="99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AutoShape 25"/>
          <p:cNvCxnSpPr>
            <a:cxnSpLocks noChangeShapeType="1"/>
          </p:cNvCxnSpPr>
          <p:nvPr/>
        </p:nvCxnSpPr>
        <p:spPr bwMode="auto">
          <a:xfrm flipV="1">
            <a:off x="5839690" y="2647666"/>
            <a:ext cx="0" cy="2348052"/>
          </a:xfrm>
          <a:prstGeom prst="straightConnector1">
            <a:avLst/>
          </a:prstGeom>
          <a:noFill/>
          <a:ln w="50800">
            <a:solidFill>
              <a:srgbClr val="99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637893" y="6248400"/>
            <a:ext cx="2159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Bron: </a:t>
            </a: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Porter (1985)</a:t>
            </a:r>
            <a:endParaRPr lang="en-GB" alt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02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 txBox="1">
            <a:spLocks noChangeArrowheads="1"/>
          </p:cNvSpPr>
          <p:nvPr/>
        </p:nvSpPr>
        <p:spPr>
          <a:xfrm>
            <a:off x="1302327" y="0"/>
            <a:ext cx="8382000" cy="1191491"/>
          </a:xfrm>
          <a:prstGeom prst="rect">
            <a:avLst/>
          </a:prstGeom>
          <a:solidFill>
            <a:srgbClr val="FFC000">
              <a:alpha val="50195"/>
            </a:srgbClr>
          </a:solidFill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rtlCol="0" anchor="ctr">
            <a:normAutofit/>
          </a:bodyPr>
          <a:lstStyle>
            <a:lvl1pPr algn="ctr" defTabSz="575020" rtl="0" eaLnBrk="1" latinLnBrk="0" hangingPunct="1">
              <a:spcBef>
                <a:spcPct val="0"/>
              </a:spcBef>
              <a:buNone/>
              <a:defRPr sz="55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100" b="1" dirty="0"/>
              <a:t>Top 20 SA </a:t>
            </a:r>
            <a:r>
              <a:rPr lang="en-US" altLang="en-US" sz="3100" b="1" dirty="0" smtClean="0"/>
              <a:t>uitvoer Nywerhede</a:t>
            </a:r>
            <a:br>
              <a:rPr lang="en-US" altLang="en-US" sz="3100" b="1" dirty="0" smtClean="0"/>
            </a:br>
            <a:r>
              <a:rPr lang="en-US" altLang="en-US" sz="3100" b="1" dirty="0" smtClean="0"/>
              <a:t> </a:t>
            </a:r>
            <a:r>
              <a:rPr lang="en-US" altLang="en-US" sz="3100" b="1" dirty="0"/>
              <a:t>(2016)</a:t>
            </a:r>
            <a:endParaRPr lang="en-GB" altLang="en-US" sz="31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30" y="1237752"/>
            <a:ext cx="10394302" cy="5041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514" y="6365558"/>
            <a:ext cx="3786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i="1" dirty="0" smtClean="0">
                <a:latin typeface="Arial" panose="020B0604020202020204" pitchFamily="34" charset="0"/>
                <a:cs typeface="Arial" panose="020B0604020202020204" pitchFamily="34" charset="0"/>
              </a:rPr>
              <a:t>Bron: </a:t>
            </a:r>
            <a:r>
              <a:rPr lang="en-ZA" i="1" dirty="0">
                <a:latin typeface="Arial" panose="020B0604020202020204" pitchFamily="34" charset="0"/>
                <a:cs typeface="Arial" panose="020B0604020202020204" pitchFamily="34" charset="0"/>
              </a:rPr>
              <a:t>ITC </a:t>
            </a:r>
            <a:r>
              <a:rPr lang="en-ZA" i="1" dirty="0" err="1">
                <a:latin typeface="Arial" panose="020B0604020202020204" pitchFamily="34" charset="0"/>
                <a:cs typeface="Arial" panose="020B0604020202020204" pitchFamily="34" charset="0"/>
              </a:rPr>
              <a:t>Trademap</a:t>
            </a:r>
            <a:r>
              <a:rPr lang="en-ZA" i="1" dirty="0">
                <a:latin typeface="Arial" panose="020B0604020202020204" pitchFamily="34" charset="0"/>
                <a:cs typeface="Arial" panose="020B0604020202020204" pitchFamily="34" charset="0"/>
              </a:rPr>
              <a:t> (2017)</a:t>
            </a:r>
          </a:p>
        </p:txBody>
      </p:sp>
    </p:spTree>
    <p:extLst>
      <p:ext uri="{BB962C8B-B14F-4D97-AF65-F5344CB8AC3E}">
        <p14:creationId xmlns:p14="http://schemas.microsoft.com/office/powerpoint/2010/main" val="1498367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 txBox="1">
            <a:spLocks noChangeArrowheads="1"/>
          </p:cNvSpPr>
          <p:nvPr/>
        </p:nvSpPr>
        <p:spPr>
          <a:xfrm>
            <a:off x="1302327" y="0"/>
            <a:ext cx="8382000" cy="1191491"/>
          </a:xfrm>
          <a:prstGeom prst="rect">
            <a:avLst/>
          </a:prstGeom>
          <a:solidFill>
            <a:srgbClr val="FFC000">
              <a:alpha val="50195"/>
            </a:srgbClr>
          </a:solidFill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rtlCol="0" anchor="ctr">
            <a:normAutofit/>
          </a:bodyPr>
          <a:lstStyle>
            <a:lvl1pPr algn="ctr" defTabSz="575020" rtl="0" eaLnBrk="1" latinLnBrk="0" hangingPunct="1">
              <a:spcBef>
                <a:spcPct val="0"/>
              </a:spcBef>
              <a:buNone/>
              <a:defRPr sz="55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100" b="1" dirty="0"/>
              <a:t>Top 10 SA </a:t>
            </a:r>
            <a:r>
              <a:rPr lang="en-US" altLang="en-US" sz="3100" b="1" dirty="0" smtClean="0"/>
              <a:t>uitvoer Nywerhede</a:t>
            </a:r>
            <a:br>
              <a:rPr lang="en-US" altLang="en-US" sz="3100" b="1" dirty="0" smtClean="0"/>
            </a:br>
            <a:r>
              <a:rPr lang="en-US" altLang="en-US" sz="3100" b="1" dirty="0" smtClean="0"/>
              <a:t> </a:t>
            </a:r>
            <a:r>
              <a:rPr lang="en-US" altLang="en-US" sz="3100" b="1" dirty="0"/>
              <a:t>(2016 : % </a:t>
            </a:r>
            <a:r>
              <a:rPr lang="en-US" altLang="en-US" sz="3100" b="1" dirty="0" smtClean="0"/>
              <a:t>aandeel)</a:t>
            </a:r>
            <a:endParaRPr lang="en-GB" altLang="en-US" sz="31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9921" y="6359713"/>
            <a:ext cx="3786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i="1" dirty="0" smtClean="0">
                <a:latin typeface="Arial" panose="020B0604020202020204" pitchFamily="34" charset="0"/>
                <a:cs typeface="Arial" panose="020B0604020202020204" pitchFamily="34" charset="0"/>
              </a:rPr>
              <a:t>Bron: </a:t>
            </a:r>
            <a:r>
              <a:rPr lang="en-ZA" i="1" dirty="0">
                <a:latin typeface="Arial" panose="020B0604020202020204" pitchFamily="34" charset="0"/>
                <a:cs typeface="Arial" panose="020B0604020202020204" pitchFamily="34" charset="0"/>
              </a:rPr>
              <a:t>ITC </a:t>
            </a:r>
            <a:r>
              <a:rPr lang="en-ZA" i="1" dirty="0" err="1">
                <a:latin typeface="Arial" panose="020B0604020202020204" pitchFamily="34" charset="0"/>
                <a:cs typeface="Arial" panose="020B0604020202020204" pitchFamily="34" charset="0"/>
              </a:rPr>
              <a:t>Trademap</a:t>
            </a:r>
            <a:r>
              <a:rPr lang="en-ZA" i="1" dirty="0">
                <a:latin typeface="Arial" panose="020B0604020202020204" pitchFamily="34" charset="0"/>
                <a:cs typeface="Arial" panose="020B0604020202020204" pitchFamily="34" charset="0"/>
              </a:rPr>
              <a:t> (2017)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91" y="1504108"/>
            <a:ext cx="11527996" cy="380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93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827088" y="1452737"/>
            <a:ext cx="10950930" cy="522101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431265" indent="-431265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4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4408" indent="-359388" algn="l" defTabSz="575020" rtl="0" eaLnBrk="1" latinLnBrk="0" hangingPunct="1">
              <a:spcBef>
                <a:spcPct val="20000"/>
              </a:spcBef>
              <a:buFont typeface="Arial"/>
              <a:buChar char="–"/>
              <a:defRPr sz="35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37551" indent="-287510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30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2572" indent="-287510" algn="l" defTabSz="575020" rtl="0" eaLnBrk="1" latinLnBrk="0" hangingPunct="1">
              <a:spcBef>
                <a:spcPct val="20000"/>
              </a:spcBef>
              <a:buFont typeface="Arial"/>
              <a:buChar char="–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87592" indent="-287510" algn="l" defTabSz="575020" rtl="0" eaLnBrk="1" latinLnBrk="0" hangingPunct="1">
              <a:spcBef>
                <a:spcPct val="20000"/>
              </a:spcBef>
              <a:buFont typeface="Arial"/>
              <a:buChar char="»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2612" indent="-287510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37633" indent="-287510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12653" indent="-287510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7674" indent="-287510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 smtClean="0"/>
              <a:t>Uitvoere is hulpbron gedrewe.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 smtClean="0"/>
              <a:t>Swakheid in gevorderde produksiefaktore.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 smtClean="0"/>
              <a:t>Kompeterend op prys en kwaliteit.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 smtClean="0"/>
              <a:t>Invoer van hoë produktiwiteit produkte.   </a:t>
            </a:r>
            <a:endParaRPr lang="en-US" altLang="en-US" sz="2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 smtClean="0"/>
              <a:t>Word meer en meer blootgestel aan kompetisie.</a:t>
            </a:r>
            <a:endParaRPr lang="en-US" altLang="en-US" sz="2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 err="1" smtClean="0"/>
              <a:t>Kapitaalbeperkings</a:t>
            </a:r>
            <a:r>
              <a:rPr lang="en-US" altLang="en-US" sz="2800" dirty="0" smtClean="0"/>
              <a:t>.</a:t>
            </a:r>
            <a:endParaRPr lang="en-US" altLang="en-US" sz="2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 smtClean="0"/>
              <a:t>Koste en kwaliteit van ongekwalifiseerde arbeid.</a:t>
            </a:r>
            <a:endParaRPr lang="en-US" altLang="en-US" sz="2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 smtClean="0"/>
              <a:t>Koste en beskikbaarheid van gekwalifiseerde arbeid.</a:t>
            </a:r>
            <a:endParaRPr lang="en-US" altLang="en-US" sz="2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 smtClean="0"/>
              <a:t>Kwaliteit van nasionale infrastruktuur.  </a:t>
            </a:r>
            <a:endParaRPr lang="en-US" altLang="en-US" sz="2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 smtClean="0"/>
              <a:t>Koste en beskikbaarheid van tegnologie.</a:t>
            </a:r>
            <a:endParaRPr lang="en-US" altLang="en-US" sz="2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 smtClean="0"/>
              <a:t>Natuurrampe – droogtes en vloede.  </a:t>
            </a:r>
            <a:endParaRPr lang="en-US" altLang="en-US" sz="2800" dirty="0"/>
          </a:p>
          <a:p>
            <a:endParaRPr lang="en-US" altLang="en-US" dirty="0"/>
          </a:p>
          <a:p>
            <a:endParaRPr lang="en-GB" alt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228109" y="28041"/>
            <a:ext cx="5171708" cy="1146175"/>
          </a:xfrm>
          <a:solidFill>
            <a:srgbClr val="FFC000">
              <a:alpha val="50195"/>
            </a:srgbClr>
          </a:solidFill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1" hangingPunct="1"/>
            <a:r>
              <a:rPr lang="en-US" altLang="en-US" sz="3100" b="1" dirty="0" smtClean="0"/>
              <a:t>Produksiefaktore</a:t>
            </a:r>
            <a:endParaRPr lang="en-GB" altLang="en-US" sz="3100" b="1" dirty="0"/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233703"/>
              </p:ext>
            </p:extLst>
          </p:nvPr>
        </p:nvGraphicFramePr>
        <p:xfrm>
          <a:off x="8022431" y="5289838"/>
          <a:ext cx="2243137" cy="148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8" name="Photo Editor Photo" r:id="rId4" imgW="2819794" imgH="1867161" progId="MSPhotoEd.3">
                  <p:embed/>
                </p:oleObj>
              </mc:Choice>
              <mc:Fallback>
                <p:oleObj name="Photo Editor Photo" r:id="rId4" imgW="2819794" imgH="186716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2431" y="5289838"/>
                        <a:ext cx="2243137" cy="148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5673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77291" y="-1"/>
            <a:ext cx="7772400" cy="1191491"/>
          </a:xfrm>
          <a:prstGeom prst="rect">
            <a:avLst/>
          </a:prstGeom>
          <a:solidFill>
            <a:srgbClr val="FFC000">
              <a:alpha val="50195"/>
            </a:srgbClr>
          </a:solidFill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rtlCol="0" anchor="ctr">
            <a:normAutofit/>
          </a:bodyPr>
          <a:lstStyle>
            <a:lvl1pPr algn="ctr" defTabSz="575020" rtl="0" eaLnBrk="1" latinLnBrk="0" hangingPunct="1">
              <a:spcBef>
                <a:spcPct val="0"/>
              </a:spcBef>
              <a:buNone/>
              <a:defRPr sz="55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 smtClean="0"/>
              <a:t>Inleiding</a:t>
            </a:r>
            <a:endParaRPr lang="en-GB" altLang="en-US" sz="40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41864" y="1731240"/>
            <a:ext cx="117637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31265" indent="-431265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4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4408" indent="-359388" algn="l" defTabSz="575020" rtl="0" eaLnBrk="1" latinLnBrk="0" hangingPunct="1">
              <a:spcBef>
                <a:spcPct val="20000"/>
              </a:spcBef>
              <a:buFont typeface="Arial"/>
              <a:buChar char="–"/>
              <a:defRPr sz="35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37551" indent="-287510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30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2572" indent="-287510" algn="l" defTabSz="575020" rtl="0" eaLnBrk="1" latinLnBrk="0" hangingPunct="1">
              <a:spcBef>
                <a:spcPct val="20000"/>
              </a:spcBef>
              <a:buFont typeface="Arial"/>
              <a:buChar char="–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87592" indent="-287510" algn="l" defTabSz="575020" rtl="0" eaLnBrk="1" latinLnBrk="0" hangingPunct="1">
              <a:spcBef>
                <a:spcPct val="20000"/>
              </a:spcBef>
              <a:buFont typeface="Arial"/>
              <a:buChar char="»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2612" indent="-287510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37633" indent="-287510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12653" indent="-287510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7674" indent="-287510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600" i="1" dirty="0" smtClean="0"/>
              <a:t>Why are We so Rich and They so Poor? </a:t>
            </a:r>
            <a:r>
              <a:rPr lang="en-GB" altLang="en-US" sz="2600" dirty="0"/>
              <a:t>(Landes, 1989</a:t>
            </a:r>
            <a:r>
              <a:rPr lang="en-GB" altLang="en-US" sz="2600" dirty="0" smtClean="0"/>
              <a:t>)</a:t>
            </a:r>
          </a:p>
          <a:p>
            <a:pPr marL="0" indent="0">
              <a:buNone/>
            </a:pPr>
            <a:endParaRPr lang="en-GB" altLang="en-US" sz="2600" dirty="0"/>
          </a:p>
          <a:p>
            <a:r>
              <a:rPr lang="en-US" altLang="en-US" sz="2600" i="1" dirty="0" smtClean="0"/>
              <a:t>An Inquiry into the Nature and Causes of the Wealth of Nations</a:t>
            </a:r>
            <a:r>
              <a:rPr lang="en-US" altLang="en-US" sz="2600" dirty="0" smtClean="0"/>
              <a:t>.</a:t>
            </a:r>
            <a:r>
              <a:rPr lang="en-GB" altLang="en-US" sz="2600" dirty="0" smtClean="0"/>
              <a:t/>
            </a:r>
            <a:br>
              <a:rPr lang="en-GB" altLang="en-US" sz="2600" dirty="0" smtClean="0"/>
            </a:br>
            <a:r>
              <a:rPr lang="en-GB" altLang="en-US" sz="2600" dirty="0" smtClean="0"/>
              <a:t>(Adam Smith se bekende skripsie)</a:t>
            </a:r>
          </a:p>
          <a:p>
            <a:pPr marL="0" indent="0">
              <a:buNone/>
            </a:pPr>
            <a:endParaRPr lang="en-GB" altLang="en-US" sz="2600" dirty="0" smtClean="0"/>
          </a:p>
          <a:p>
            <a:r>
              <a:rPr lang="en-GB" altLang="en-US" sz="2600" dirty="0"/>
              <a:t>Thomas </a:t>
            </a:r>
            <a:r>
              <a:rPr lang="en-GB" altLang="en-US" sz="2600" dirty="0" smtClean="0"/>
              <a:t>Malthus – </a:t>
            </a:r>
            <a:r>
              <a:rPr lang="en-US" altLang="en-US" sz="2600" i="1" dirty="0"/>
              <a:t>concerned about future growth prospects – the dismal science</a:t>
            </a:r>
            <a:r>
              <a:rPr lang="en-US" altLang="en-US" sz="2600" dirty="0" smtClean="0"/>
              <a:t>.</a:t>
            </a:r>
          </a:p>
          <a:p>
            <a:pPr marL="0" indent="0">
              <a:buNone/>
            </a:pPr>
            <a:endParaRPr lang="en-GB" altLang="en-US" sz="2600" dirty="0"/>
          </a:p>
          <a:p>
            <a:r>
              <a:rPr lang="en-GB" altLang="en-US" sz="2600" dirty="0" smtClean="0"/>
              <a:t>Suid-Afrika </a:t>
            </a:r>
            <a:r>
              <a:rPr lang="en-GB" altLang="en-US" sz="2600" dirty="0"/>
              <a:t>se </a:t>
            </a:r>
            <a:r>
              <a:rPr lang="en-GB" altLang="en-US" sz="2600" dirty="0" smtClean="0"/>
              <a:t>bekommernis </a:t>
            </a:r>
            <a:r>
              <a:rPr lang="en-GB" altLang="en-US" sz="2600" dirty="0"/>
              <a:t>vandag - </a:t>
            </a:r>
            <a:r>
              <a:rPr lang="en-GB" altLang="en-US" sz="2600" dirty="0" smtClean="0"/>
              <a:t>Waarom </a:t>
            </a:r>
            <a:r>
              <a:rPr lang="en-GB" altLang="en-US" sz="2600" dirty="0"/>
              <a:t>word hulle ryker en ons armer?</a:t>
            </a:r>
          </a:p>
        </p:txBody>
      </p:sp>
    </p:spTree>
    <p:extLst>
      <p:ext uri="{BB962C8B-B14F-4D97-AF65-F5344CB8AC3E}">
        <p14:creationId xmlns:p14="http://schemas.microsoft.com/office/powerpoint/2010/main" val="39133312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277090" y="12166"/>
            <a:ext cx="6409709" cy="1146175"/>
          </a:xfrm>
          <a:solidFill>
            <a:srgbClr val="FFC000">
              <a:alpha val="50195"/>
            </a:srgbClr>
          </a:solidFill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1" hangingPunct="1"/>
            <a:r>
              <a:rPr lang="en-US" altLang="en-US" sz="3100" b="1" dirty="0" smtClean="0"/>
              <a:t>Produksiefaktore spesifiek </a:t>
            </a:r>
            <a:br>
              <a:rPr lang="en-US" altLang="en-US" sz="3100" b="1" dirty="0" smtClean="0"/>
            </a:br>
            <a:r>
              <a:rPr lang="en-US" altLang="en-US" sz="3100" b="1" dirty="0" smtClean="0"/>
              <a:t>gebaseer op Landbou</a:t>
            </a:r>
            <a:endParaRPr lang="en-GB" altLang="en-US" sz="31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8975" y="1486622"/>
            <a:ext cx="7772400" cy="41148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ZA" sz="2800" dirty="0" smtClean="0"/>
              <a:t>Hoë insetkoste.</a:t>
            </a:r>
            <a:endParaRPr lang="en-ZA" sz="2800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ZA" sz="2800" dirty="0" smtClean="0"/>
              <a:t>Grond wat se potensiaal relatief laag is.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ZA" sz="2800" dirty="0" smtClean="0"/>
              <a:t>`n Droë en onstabiele klimaat.  </a:t>
            </a:r>
            <a:endParaRPr lang="en-ZA" sz="2800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ZA" sz="2800" dirty="0" smtClean="0"/>
              <a:t>Hoë-koste ekonomie. </a:t>
            </a:r>
            <a:endParaRPr lang="en-ZA" sz="2800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ZA" sz="2800" dirty="0" smtClean="0"/>
              <a:t>Afwesigheid van staatsondersteuning.  </a:t>
            </a:r>
            <a:endParaRPr lang="en-ZA" sz="2800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ZA" sz="2800" dirty="0" smtClean="0"/>
              <a:t>Hoë produksiekoste.</a:t>
            </a:r>
            <a:endParaRPr lang="en-ZA" sz="2800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ZA" sz="2800" dirty="0" smtClean="0"/>
              <a:t>Hoë administrasiekoste. </a:t>
            </a:r>
            <a:endParaRPr lang="en-ZA" sz="2800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ZA" sz="2800" dirty="0" smtClean="0"/>
              <a:t>Politieke onstabiliteit.  </a:t>
            </a:r>
            <a:endParaRPr lang="en-ZA" sz="2800" dirty="0"/>
          </a:p>
          <a:p>
            <a:pPr>
              <a:defRPr/>
            </a:pPr>
            <a:endParaRPr lang="en-ZA" sz="2800" dirty="0"/>
          </a:p>
          <a:p>
            <a:pPr>
              <a:defRPr/>
            </a:pPr>
            <a:endParaRPr lang="en-ZA" dirty="0"/>
          </a:p>
          <a:p>
            <a:pPr>
              <a:defRPr/>
            </a:pPr>
            <a:endParaRPr lang="en-ZA" dirty="0"/>
          </a:p>
          <a:p>
            <a:pPr marL="0" indent="0">
              <a:buFontTx/>
              <a:buNone/>
              <a:defRPr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864232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685310" y="0"/>
            <a:ext cx="4104908" cy="1146175"/>
          </a:xfrm>
          <a:solidFill>
            <a:srgbClr val="FFC000">
              <a:alpha val="50195"/>
            </a:srgbClr>
          </a:solidFill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1" hangingPunct="1"/>
            <a:r>
              <a:rPr lang="en-US" altLang="en-US" sz="3100" b="1" dirty="0" smtClean="0"/>
              <a:t>Rol van vraag</a:t>
            </a:r>
            <a:endParaRPr lang="en-GB" altLang="en-US" sz="3100" b="1" dirty="0"/>
          </a:p>
        </p:txBody>
      </p:sp>
      <p:pic>
        <p:nvPicPr>
          <p:cNvPr id="4" name="Picture 5" descr="bs01198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0"/>
            <a:ext cx="18351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03238" y="1260790"/>
            <a:ext cx="11494798" cy="566737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431265" indent="-431265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4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4408" indent="-359388" algn="l" defTabSz="575020" rtl="0" eaLnBrk="1" latinLnBrk="0" hangingPunct="1">
              <a:spcBef>
                <a:spcPct val="20000"/>
              </a:spcBef>
              <a:buFont typeface="Arial"/>
              <a:buChar char="–"/>
              <a:defRPr sz="35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37551" indent="-287510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30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2572" indent="-287510" algn="l" defTabSz="575020" rtl="0" eaLnBrk="1" latinLnBrk="0" hangingPunct="1">
              <a:spcBef>
                <a:spcPct val="20000"/>
              </a:spcBef>
              <a:buFont typeface="Arial"/>
              <a:buChar char="–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87592" indent="-287510" algn="l" defTabSz="575020" rtl="0" eaLnBrk="1" latinLnBrk="0" hangingPunct="1">
              <a:spcBef>
                <a:spcPct val="20000"/>
              </a:spcBef>
              <a:buFont typeface="Arial"/>
              <a:buChar char="»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2612" indent="-287510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37633" indent="-287510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12653" indent="-287510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7674" indent="-287510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2500" dirty="0" smtClean="0"/>
              <a:t>Tuisbasis moet veeleisende verbruikers hê.</a:t>
            </a:r>
          </a:p>
          <a:p>
            <a:pPr>
              <a:spcAft>
                <a:spcPts val="600"/>
              </a:spcAft>
            </a:pPr>
            <a:r>
              <a:rPr lang="en-US" altLang="en-US" sz="2500" dirty="0" smtClean="0"/>
              <a:t>Areas van gesofistikeerde vraag.</a:t>
            </a:r>
            <a:endParaRPr lang="en-US" altLang="en-US" sz="2500" dirty="0"/>
          </a:p>
          <a:p>
            <a:pPr>
              <a:spcAft>
                <a:spcPts val="600"/>
              </a:spcAft>
            </a:pPr>
            <a:r>
              <a:rPr lang="en-US" altLang="en-US" sz="2500" dirty="0" smtClean="0"/>
              <a:t>Voortdurende prys kompetisie.  </a:t>
            </a:r>
          </a:p>
          <a:p>
            <a:pPr>
              <a:spcAft>
                <a:spcPts val="600"/>
              </a:spcAft>
            </a:pPr>
            <a:r>
              <a:rPr lang="en-US" altLang="en-US" sz="2500" dirty="0" smtClean="0"/>
              <a:t>Sterk </a:t>
            </a:r>
            <a:r>
              <a:rPr lang="en-US" altLang="en-US" sz="2500" dirty="0"/>
              <a:t>plaaslike kompetisie is noodsaaklik vir globale </a:t>
            </a:r>
            <a:r>
              <a:rPr lang="en-US" altLang="en-US" sz="2500" dirty="0" smtClean="0"/>
              <a:t>mededingendheid.</a:t>
            </a:r>
            <a:endParaRPr lang="en-US" altLang="en-US" sz="2500" dirty="0"/>
          </a:p>
          <a:p>
            <a:pPr>
              <a:spcAft>
                <a:spcPts val="600"/>
              </a:spcAft>
            </a:pPr>
            <a:r>
              <a:rPr lang="en-US" altLang="en-US" sz="2500" dirty="0" smtClean="0"/>
              <a:t>Gebrek aan inligting beïnvloed mededingendheid. </a:t>
            </a:r>
            <a:endParaRPr lang="en-US" altLang="en-US" sz="2500" dirty="0"/>
          </a:p>
          <a:p>
            <a:pPr>
              <a:spcAft>
                <a:spcPts val="600"/>
              </a:spcAft>
            </a:pPr>
            <a:r>
              <a:rPr lang="en-US" altLang="en-US" sz="2500" dirty="0" smtClean="0"/>
              <a:t>Markgeleenthede word dikwels nie ontwikkel nie weens `n gebrek aan inligting. </a:t>
            </a:r>
          </a:p>
          <a:p>
            <a:pPr>
              <a:spcAft>
                <a:spcPts val="600"/>
              </a:spcAft>
            </a:pPr>
            <a:r>
              <a:rPr lang="en-ZA" sz="2500" dirty="0" smtClean="0"/>
              <a:t>Terwyl </a:t>
            </a:r>
            <a:r>
              <a:rPr lang="en-ZA" sz="2500" dirty="0"/>
              <a:t>die ekonomiese groeikoers laer is as die potensiële groeikoers, sal die grootte van die Suid-Afrikaanse mark en sy stadige groeikoers vir voedsel- en </a:t>
            </a:r>
            <a:r>
              <a:rPr lang="en-ZA" sz="2500" dirty="0" err="1"/>
              <a:t>veselprodukte</a:t>
            </a:r>
            <a:r>
              <a:rPr lang="en-ZA" sz="2500" dirty="0"/>
              <a:t> die mededingendheid van die landbou belemmer.</a:t>
            </a:r>
            <a:r>
              <a:rPr lang="en-ZA" sz="2800" dirty="0"/>
              <a:t/>
            </a:r>
            <a:br>
              <a:rPr lang="en-ZA" sz="2800" dirty="0"/>
            </a:br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14451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019870" y="0"/>
            <a:ext cx="7165074" cy="1146175"/>
          </a:xfrm>
          <a:solidFill>
            <a:srgbClr val="FFC000">
              <a:alpha val="50195"/>
            </a:srgbClr>
          </a:solidFill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 altLang="en-US" sz="3100" b="1" dirty="0"/>
              <a:t>Vaste strategie, struktuur en wedywering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49210" y="1665558"/>
            <a:ext cx="1098860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600" dirty="0" smtClean="0"/>
              <a:t>Onvolhoubare </a:t>
            </a:r>
            <a:r>
              <a:rPr lang="en-US" altLang="en-US" sz="2600" dirty="0" smtClean="0"/>
              <a:t>mededingende </a:t>
            </a:r>
            <a:r>
              <a:rPr lang="en-US" altLang="en-US" sz="2600" dirty="0" smtClean="0"/>
              <a:t>voordeel. </a:t>
            </a:r>
            <a:endParaRPr lang="en-US" altLang="en-US" sz="2600" dirty="0" smtClean="0">
              <a:solidFill>
                <a:srgbClr val="FF0000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600" dirty="0" smtClean="0"/>
              <a:t>Doelwitte is van korte duur.</a:t>
            </a:r>
            <a:endParaRPr lang="en-US" altLang="en-US" sz="26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600" dirty="0" smtClean="0"/>
              <a:t>Gebrek aan binnelandse wedywering.</a:t>
            </a:r>
            <a:endParaRPr lang="en-US" altLang="en-US" sz="26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600" dirty="0" smtClean="0"/>
              <a:t>Plaaslike kompetisie is van belang.  </a:t>
            </a:r>
            <a:endParaRPr lang="en-US" altLang="en-US" sz="26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600" dirty="0" smtClean="0"/>
              <a:t>Vrye handel is nie die volledige antwoord nie.</a:t>
            </a:r>
            <a:endParaRPr lang="en-US" altLang="en-US" sz="26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600" dirty="0" smtClean="0"/>
              <a:t>Geen verskonings vir plaaslike mededingers nie.</a:t>
            </a:r>
            <a:r>
              <a:rPr lang="en-US" altLang="en-US" sz="2400" dirty="0"/>
              <a:t> </a:t>
            </a:r>
            <a:endParaRPr lang="en-US" alt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600" dirty="0" smtClean="0"/>
              <a:t>Motivering </a:t>
            </a:r>
            <a:r>
              <a:rPr lang="en-US" altLang="en-US" sz="2600" dirty="0" smtClean="0"/>
              <a:t>van individue.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532123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034756" y="0"/>
            <a:ext cx="7095595" cy="1146175"/>
          </a:xfrm>
          <a:solidFill>
            <a:srgbClr val="FFC000">
              <a:alpha val="50195"/>
            </a:srgbClr>
          </a:solidFill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 altLang="en-US" sz="3100" b="1" dirty="0" smtClean="0"/>
              <a:t>Vaste </a:t>
            </a:r>
            <a:r>
              <a:rPr lang="en-US" altLang="en-US" sz="3100" b="1" dirty="0"/>
              <a:t>strategie, struktuur en wedywering</a:t>
            </a:r>
            <a:endParaRPr lang="en-GB" altLang="en-US" sz="31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949" y="1589343"/>
            <a:ext cx="11279126" cy="4687888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l-NL" altLang="en-US" sz="2500" dirty="0" smtClean="0"/>
              <a:t>Finansiële </a:t>
            </a:r>
            <a:r>
              <a:rPr lang="nl-NL" altLang="en-US" sz="2500" dirty="0"/>
              <a:t>instellings is 'n belangrike skakel om mededingendheid te verseker.</a:t>
            </a:r>
            <a:endParaRPr lang="en-ZA" altLang="en-US" sz="25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l-NL" altLang="en-US" sz="2500" dirty="0" smtClean="0"/>
              <a:t>Finansiële </a:t>
            </a:r>
            <a:r>
              <a:rPr lang="nl-NL" altLang="en-US" sz="2500" dirty="0"/>
              <a:t>instellings het </a:t>
            </a:r>
            <a:r>
              <a:rPr lang="nl-NL" altLang="en-US" sz="2500" dirty="0" smtClean="0"/>
              <a:t>beperkte uitreikingsaksies </a:t>
            </a:r>
            <a:r>
              <a:rPr lang="nl-NL" altLang="en-US" sz="2500" dirty="0"/>
              <a:t>en </a:t>
            </a:r>
            <a:r>
              <a:rPr lang="nl-NL" altLang="en-US" sz="2500" dirty="0" smtClean="0"/>
              <a:t>dienslewering in </a:t>
            </a:r>
            <a:r>
              <a:rPr lang="nl-NL" altLang="en-US" sz="2500" dirty="0"/>
              <a:t>arm gemeenskappe.</a:t>
            </a:r>
            <a:endParaRPr lang="en-ZA" altLang="en-US" sz="2500" dirty="0"/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n-ZA" altLang="en-US" sz="2500" dirty="0" smtClean="0"/>
              <a:t>Kleinboere word uitgesluit deur meeste finansiële dienste, as gevolg van hoë risikoprofiele.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l-NL" altLang="en-US" sz="2500" dirty="0" smtClean="0"/>
              <a:t>Aanmoediging vir die ontwikkeling van innoverende plaasvervangers om in bykomende behoeftes te voldoen.</a:t>
            </a:r>
            <a:endParaRPr lang="en-ZA" altLang="en-US" sz="25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l-NL" altLang="en-US" sz="2500" dirty="0" smtClean="0"/>
              <a:t>Bevorder </a:t>
            </a:r>
            <a:r>
              <a:rPr lang="nl-NL" altLang="en-US" sz="2500" dirty="0"/>
              <a:t>die </a:t>
            </a:r>
            <a:r>
              <a:rPr lang="nl-NL" altLang="en-US" sz="2500" dirty="0" smtClean="0"/>
              <a:t>oprigting van </a:t>
            </a:r>
            <a:r>
              <a:rPr lang="nl-NL" altLang="en-US" sz="2500" dirty="0"/>
              <a:t>plaaslike en </a:t>
            </a:r>
            <a:r>
              <a:rPr lang="nl-NL" altLang="en-US" sz="2500" dirty="0" smtClean="0"/>
              <a:t>mikro-finansiële </a:t>
            </a:r>
            <a:r>
              <a:rPr lang="nl-NL" altLang="en-US" sz="2500" dirty="0"/>
              <a:t>instellings wat </a:t>
            </a:r>
            <a:r>
              <a:rPr lang="nl-NL" altLang="en-US" sz="2500" dirty="0" smtClean="0"/>
              <a:t>koöperatiewe maatskappye en banke insluit.</a:t>
            </a:r>
            <a:endParaRPr lang="en-US" altLang="en-US" sz="2500" dirty="0"/>
          </a:p>
          <a:p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38671718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0"/>
          <p:cNvSpPr>
            <a:spLocks noGrp="1" noChangeArrowheads="1"/>
          </p:cNvSpPr>
          <p:nvPr>
            <p:ph type="title"/>
          </p:nvPr>
        </p:nvSpPr>
        <p:spPr>
          <a:xfrm>
            <a:off x="1080660" y="-15543"/>
            <a:ext cx="8598345" cy="1167598"/>
          </a:xfrm>
          <a:solidFill>
            <a:srgbClr val="FFC000">
              <a:alpha val="50195"/>
            </a:srgbClr>
          </a:solidFill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normAutofit/>
          </a:bodyPr>
          <a:lstStyle/>
          <a:p>
            <a:r>
              <a:rPr lang="en-GB" altLang="en-US" sz="3300" b="1" dirty="0"/>
              <a:t>F</a:t>
            </a:r>
            <a:r>
              <a:rPr lang="nl-NL" altLang="en-US" sz="3300" b="1" dirty="0" smtClean="0"/>
              <a:t>aktore wat </a:t>
            </a:r>
            <a:r>
              <a:rPr lang="nl-NL" altLang="en-US" sz="3300" b="1" dirty="0"/>
              <a:t>die Suid-Afrikaanse </a:t>
            </a:r>
            <a:r>
              <a:rPr lang="nl-NL" altLang="en-US" sz="3300" b="1" dirty="0" smtClean="0"/>
              <a:t/>
            </a:r>
            <a:br>
              <a:rPr lang="nl-NL" altLang="en-US" sz="3300" b="1" dirty="0" smtClean="0"/>
            </a:br>
            <a:r>
              <a:rPr lang="nl-NL" altLang="en-US" sz="3300" b="1" dirty="0" smtClean="0"/>
              <a:t>landboubedryf druk om te </a:t>
            </a:r>
            <a:r>
              <a:rPr lang="nl-NL" altLang="en-US" sz="3300" b="1" dirty="0"/>
              <a:t>verander</a:t>
            </a:r>
            <a:endParaRPr lang="en-GB" altLang="en-US" sz="3300" b="1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 flipV="1">
            <a:off x="5266944" y="1723835"/>
            <a:ext cx="1119188" cy="1511300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23000">
                <a:schemeClr val="accent2">
                  <a:lumMod val="75000"/>
                </a:schemeClr>
              </a:gs>
              <a:gs pos="54000">
                <a:schemeClr val="accent2">
                  <a:lumMod val="75000"/>
                  <a:tint val="44500"/>
                  <a:satMod val="160000"/>
                </a:schemeClr>
              </a:gs>
              <a:gs pos="83000">
                <a:schemeClr val="accent2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19050">
            <a:solidFill>
              <a:srgbClr val="DDDDDD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ZA" altLang="en-US" sz="2400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5027193" y="1259928"/>
            <a:ext cx="1572874" cy="82070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ZA" altLang="en-US" sz="240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 rot="2981300" flipV="1">
            <a:off x="6713136" y="1725432"/>
            <a:ext cx="1196975" cy="1657350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23000">
                <a:schemeClr val="accent2">
                  <a:lumMod val="75000"/>
                </a:schemeClr>
              </a:gs>
              <a:gs pos="54000">
                <a:schemeClr val="accent2">
                  <a:lumMod val="75000"/>
                  <a:tint val="44500"/>
                  <a:satMod val="160000"/>
                </a:schemeClr>
              </a:gs>
              <a:gs pos="83000">
                <a:schemeClr val="accent2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19050">
            <a:solidFill>
              <a:srgbClr val="DDDDDD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ZA" altLang="en-US" sz="240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 rot="2981300">
            <a:off x="7235106" y="1690402"/>
            <a:ext cx="1526302" cy="72506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ZA" altLang="en-US" sz="240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rot="5197903" flipV="1">
            <a:off x="7786286" y="2168345"/>
            <a:ext cx="909637" cy="3090862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23000">
                <a:schemeClr val="accent2">
                  <a:lumMod val="75000"/>
                </a:schemeClr>
              </a:gs>
              <a:gs pos="54000">
                <a:schemeClr val="accent2">
                  <a:lumMod val="75000"/>
                  <a:tint val="44500"/>
                  <a:satMod val="160000"/>
                </a:schemeClr>
              </a:gs>
              <a:gs pos="83000">
                <a:schemeClr val="accent2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19050">
            <a:solidFill>
              <a:srgbClr val="DDDDDD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ZA" altLang="en-US" sz="2400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 rot="5536417">
            <a:off x="9627977" y="2812047"/>
            <a:ext cx="995627" cy="16188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ZA" altLang="en-US" sz="2400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 rot="18618700" flipH="1" flipV="1">
            <a:off x="3783113" y="1822211"/>
            <a:ext cx="1069975" cy="1681163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23000">
                <a:schemeClr val="accent2">
                  <a:lumMod val="75000"/>
                </a:schemeClr>
              </a:gs>
              <a:gs pos="54000">
                <a:schemeClr val="accent2">
                  <a:lumMod val="75000"/>
                  <a:tint val="44500"/>
                  <a:satMod val="160000"/>
                </a:schemeClr>
              </a:gs>
              <a:gs pos="83000">
                <a:schemeClr val="accent2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19050">
            <a:solidFill>
              <a:srgbClr val="DDDDDD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ZA" altLang="en-US" sz="2400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 rot="18618700" flipH="1">
            <a:off x="2884087" y="1593669"/>
            <a:ext cx="1287462" cy="74453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ZA" altLang="en-US" sz="2400"/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4345548" flipH="1">
            <a:off x="3318267" y="3786801"/>
            <a:ext cx="1069975" cy="2132012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23000">
                <a:schemeClr val="accent2">
                  <a:lumMod val="75000"/>
                </a:schemeClr>
              </a:gs>
              <a:gs pos="54000">
                <a:schemeClr val="accent2">
                  <a:lumMod val="75000"/>
                  <a:tint val="44500"/>
                  <a:satMod val="160000"/>
                </a:schemeClr>
              </a:gs>
              <a:gs pos="83000">
                <a:schemeClr val="accent2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19050">
            <a:solidFill>
              <a:srgbClr val="DDDDDD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ZA" altLang="en-US" sz="2400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 rot="3386186" flipH="1" flipV="1">
            <a:off x="2096752" y="4876054"/>
            <a:ext cx="1486794" cy="73183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ZA" altLang="en-US" sz="2400"/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 rot="16737316" flipH="1" flipV="1">
            <a:off x="3400818" y="2491400"/>
            <a:ext cx="704850" cy="2614613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23000">
                <a:schemeClr val="accent2">
                  <a:lumMod val="75000"/>
                </a:schemeClr>
              </a:gs>
              <a:gs pos="54000">
                <a:schemeClr val="accent2">
                  <a:lumMod val="75000"/>
                  <a:tint val="44500"/>
                  <a:satMod val="160000"/>
                </a:schemeClr>
              </a:gs>
              <a:gs pos="83000">
                <a:schemeClr val="accent2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19050">
            <a:solidFill>
              <a:srgbClr val="DDDDDD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ZA" altLang="en-US" sz="2400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 rot="16277463" flipH="1">
            <a:off x="1612498" y="2787470"/>
            <a:ext cx="836613" cy="15478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ZA" altLang="en-US" sz="2400"/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 rot="17762015">
            <a:off x="6984643" y="3655067"/>
            <a:ext cx="1085850" cy="1989137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23000">
                <a:schemeClr val="accent2">
                  <a:lumMod val="75000"/>
                </a:schemeClr>
              </a:gs>
              <a:gs pos="54000">
                <a:schemeClr val="accent2">
                  <a:lumMod val="75000"/>
                  <a:tint val="44500"/>
                  <a:satMod val="160000"/>
                </a:schemeClr>
              </a:gs>
              <a:gs pos="83000">
                <a:schemeClr val="accent2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19050">
            <a:solidFill>
              <a:srgbClr val="DDDDDD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ZA" altLang="en-US" sz="2400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 rot="18568922" flipV="1">
            <a:off x="7663569" y="4629893"/>
            <a:ext cx="1864930" cy="774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ZA" altLang="en-US" sz="2400"/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 rot="8833890" flipV="1">
            <a:off x="5724124" y="4381319"/>
            <a:ext cx="946150" cy="1289050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23000">
                <a:schemeClr val="accent2">
                  <a:lumMod val="75000"/>
                </a:schemeClr>
              </a:gs>
              <a:gs pos="54000">
                <a:schemeClr val="accent2">
                  <a:lumMod val="75000"/>
                  <a:tint val="44500"/>
                  <a:satMod val="160000"/>
                </a:schemeClr>
              </a:gs>
              <a:gs pos="83000">
                <a:schemeClr val="accent2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19050">
            <a:solidFill>
              <a:srgbClr val="DDDDDD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ZA" altLang="en-US" sz="2400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 rot="8833890">
            <a:off x="6030511" y="5302069"/>
            <a:ext cx="1192213" cy="736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ZA" altLang="en-US" sz="2400"/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5011434" y="1448511"/>
            <a:ext cx="1569026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3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Ondersteuning is nie gekoppel nie</a:t>
            </a:r>
            <a:r>
              <a:rPr lang="en-US" altLang="en-US" sz="1300" b="1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 rot="2897649">
            <a:off x="7149793" y="1890338"/>
            <a:ext cx="1809050" cy="27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3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Grondhervorming</a:t>
            </a:r>
            <a:endParaRPr lang="en-US" altLang="en-US" sz="13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9381994" y="3370762"/>
            <a:ext cx="1486071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3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Nuwe arbeidswette</a:t>
            </a:r>
            <a:endParaRPr lang="en-US" altLang="en-US" sz="13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 rot="18739379">
            <a:off x="7664190" y="4883382"/>
            <a:ext cx="1831519" cy="27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3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Inligtingstegnologie</a:t>
            </a:r>
            <a:endParaRPr lang="en-US" altLang="en-US" sz="13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 rot="19387807">
            <a:off x="5963731" y="5547672"/>
            <a:ext cx="1301959" cy="27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3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Biotegnologie</a:t>
            </a:r>
            <a:endParaRPr lang="en-US" altLang="en-US" sz="13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 rot="3389354">
            <a:off x="2071286" y="4991716"/>
            <a:ext cx="1457325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3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Omgewings-bewustheid</a:t>
            </a:r>
            <a:endParaRPr lang="en-US" altLang="en-US" sz="13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1166411" y="3301819"/>
            <a:ext cx="1706563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13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Agro-</a:t>
            </a:r>
            <a:r>
              <a:rPr lang="en-GB" altLang="en-US" sz="13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industrailisering</a:t>
            </a:r>
            <a:endParaRPr lang="en-GB" altLang="en-US" sz="13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 rot="18428599">
            <a:off x="2694936" y="1716656"/>
            <a:ext cx="1457325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300" b="1" dirty="0">
                <a:solidFill>
                  <a:schemeClr val="bg1"/>
                </a:solidFill>
                <a:latin typeface="Arial" panose="020B0604020202020204" pitchFamily="34" charset="0"/>
              </a:rPr>
              <a:t>Handel liberalisering</a:t>
            </a:r>
          </a:p>
        </p:txBody>
      </p:sp>
      <p:grpSp>
        <p:nvGrpSpPr>
          <p:cNvPr id="29" name="Group 31"/>
          <p:cNvGrpSpPr>
            <a:grpSpLocks/>
          </p:cNvGrpSpPr>
          <p:nvPr/>
        </p:nvGrpSpPr>
        <p:grpSpPr bwMode="auto">
          <a:xfrm>
            <a:off x="4922436" y="3158944"/>
            <a:ext cx="1749425" cy="1323975"/>
            <a:chOff x="2446" y="1749"/>
            <a:chExt cx="1194" cy="834"/>
          </a:xfrm>
        </p:grpSpPr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2446" y="1749"/>
              <a:ext cx="1194" cy="834"/>
            </a:xfrm>
            <a:custGeom>
              <a:avLst/>
              <a:gdLst>
                <a:gd name="T0" fmla="*/ 0 w 5327"/>
                <a:gd name="T1" fmla="*/ 0 h 3728"/>
                <a:gd name="T2" fmla="*/ 0 w 5327"/>
                <a:gd name="T3" fmla="*/ 0 h 3728"/>
                <a:gd name="T4" fmla="*/ 0 w 5327"/>
                <a:gd name="T5" fmla="*/ 0 h 3728"/>
                <a:gd name="T6" fmla="*/ 0 w 5327"/>
                <a:gd name="T7" fmla="*/ 0 h 3728"/>
                <a:gd name="T8" fmla="*/ 0 w 5327"/>
                <a:gd name="T9" fmla="*/ 0 h 3728"/>
                <a:gd name="T10" fmla="*/ 0 w 5327"/>
                <a:gd name="T11" fmla="*/ 0 h 3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27" h="3728">
                  <a:moveTo>
                    <a:pt x="418" y="0"/>
                  </a:moveTo>
                  <a:lnTo>
                    <a:pt x="0" y="0"/>
                  </a:lnTo>
                  <a:lnTo>
                    <a:pt x="0" y="3728"/>
                  </a:lnTo>
                  <a:lnTo>
                    <a:pt x="5317" y="3728"/>
                  </a:lnTo>
                  <a:lnTo>
                    <a:pt x="5327" y="0"/>
                  </a:lnTo>
                  <a:lnTo>
                    <a:pt x="5099" y="9"/>
                  </a:lnTo>
                </a:path>
              </a:pathLst>
            </a:custGeom>
            <a:solidFill>
              <a:srgbClr val="ADECE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2719" y="1825"/>
              <a:ext cx="779" cy="683"/>
            </a:xfrm>
            <a:custGeom>
              <a:avLst/>
              <a:gdLst>
                <a:gd name="T0" fmla="*/ 120 w 4342"/>
                <a:gd name="T1" fmla="*/ 2085 h 3817"/>
                <a:gd name="T2" fmla="*/ 255 w 4342"/>
                <a:gd name="T3" fmla="*/ 2407 h 3817"/>
                <a:gd name="T4" fmla="*/ 442 w 4342"/>
                <a:gd name="T5" fmla="*/ 2767 h 3817"/>
                <a:gd name="T6" fmla="*/ 585 w 4342"/>
                <a:gd name="T7" fmla="*/ 2970 h 3817"/>
                <a:gd name="T8" fmla="*/ 637 w 4342"/>
                <a:gd name="T9" fmla="*/ 3112 h 3817"/>
                <a:gd name="T10" fmla="*/ 592 w 4342"/>
                <a:gd name="T11" fmla="*/ 3202 h 3817"/>
                <a:gd name="T12" fmla="*/ 502 w 4342"/>
                <a:gd name="T13" fmla="*/ 3217 h 3817"/>
                <a:gd name="T14" fmla="*/ 540 w 4342"/>
                <a:gd name="T15" fmla="*/ 3307 h 3817"/>
                <a:gd name="T16" fmla="*/ 615 w 4342"/>
                <a:gd name="T17" fmla="*/ 3435 h 3817"/>
                <a:gd name="T18" fmla="*/ 645 w 4342"/>
                <a:gd name="T19" fmla="*/ 3570 h 3817"/>
                <a:gd name="T20" fmla="*/ 667 w 4342"/>
                <a:gd name="T21" fmla="*/ 3675 h 3817"/>
                <a:gd name="T22" fmla="*/ 735 w 4342"/>
                <a:gd name="T23" fmla="*/ 3607 h 3817"/>
                <a:gd name="T24" fmla="*/ 877 w 4342"/>
                <a:gd name="T25" fmla="*/ 3705 h 3817"/>
                <a:gd name="T26" fmla="*/ 930 w 4342"/>
                <a:gd name="T27" fmla="*/ 3780 h 3817"/>
                <a:gd name="T28" fmla="*/ 1057 w 4342"/>
                <a:gd name="T29" fmla="*/ 3817 h 3817"/>
                <a:gd name="T30" fmla="*/ 1260 w 4342"/>
                <a:gd name="T31" fmla="*/ 3720 h 3817"/>
                <a:gd name="T32" fmla="*/ 1350 w 4342"/>
                <a:gd name="T33" fmla="*/ 3712 h 3817"/>
                <a:gd name="T34" fmla="*/ 1455 w 4342"/>
                <a:gd name="T35" fmla="*/ 3690 h 3817"/>
                <a:gd name="T36" fmla="*/ 1545 w 4342"/>
                <a:gd name="T37" fmla="*/ 3645 h 3817"/>
                <a:gd name="T38" fmla="*/ 1725 w 4342"/>
                <a:gd name="T39" fmla="*/ 3562 h 3817"/>
                <a:gd name="T40" fmla="*/ 1860 w 4342"/>
                <a:gd name="T41" fmla="*/ 3622 h 3817"/>
                <a:gd name="T42" fmla="*/ 1950 w 4342"/>
                <a:gd name="T43" fmla="*/ 3585 h 3817"/>
                <a:gd name="T44" fmla="*/ 2100 w 4342"/>
                <a:gd name="T45" fmla="*/ 3630 h 3817"/>
                <a:gd name="T46" fmla="*/ 2197 w 4342"/>
                <a:gd name="T47" fmla="*/ 3615 h 3817"/>
                <a:gd name="T48" fmla="*/ 2340 w 4342"/>
                <a:gd name="T49" fmla="*/ 3577 h 3817"/>
                <a:gd name="T50" fmla="*/ 2460 w 4342"/>
                <a:gd name="T51" fmla="*/ 3510 h 3817"/>
                <a:gd name="T52" fmla="*/ 2580 w 4342"/>
                <a:gd name="T53" fmla="*/ 3540 h 3817"/>
                <a:gd name="T54" fmla="*/ 2790 w 4342"/>
                <a:gd name="T55" fmla="*/ 3427 h 3817"/>
                <a:gd name="T56" fmla="*/ 2955 w 4342"/>
                <a:gd name="T57" fmla="*/ 3307 h 3817"/>
                <a:gd name="T58" fmla="*/ 3075 w 4342"/>
                <a:gd name="T59" fmla="*/ 3202 h 3817"/>
                <a:gd name="T60" fmla="*/ 3427 w 4342"/>
                <a:gd name="T61" fmla="*/ 2865 h 3817"/>
                <a:gd name="T62" fmla="*/ 3630 w 4342"/>
                <a:gd name="T63" fmla="*/ 2625 h 3817"/>
                <a:gd name="T64" fmla="*/ 3982 w 4342"/>
                <a:gd name="T65" fmla="*/ 2107 h 3817"/>
                <a:gd name="T66" fmla="*/ 4132 w 4342"/>
                <a:gd name="T67" fmla="*/ 2025 h 3817"/>
                <a:gd name="T68" fmla="*/ 4230 w 4342"/>
                <a:gd name="T69" fmla="*/ 1822 h 3817"/>
                <a:gd name="T70" fmla="*/ 4297 w 4342"/>
                <a:gd name="T71" fmla="*/ 1567 h 3817"/>
                <a:gd name="T72" fmla="*/ 4222 w 4342"/>
                <a:gd name="T73" fmla="*/ 1267 h 3817"/>
                <a:gd name="T74" fmla="*/ 4102 w 4342"/>
                <a:gd name="T75" fmla="*/ 495 h 3817"/>
                <a:gd name="T76" fmla="*/ 4035 w 4342"/>
                <a:gd name="T77" fmla="*/ 247 h 3817"/>
                <a:gd name="T78" fmla="*/ 3907 w 4342"/>
                <a:gd name="T79" fmla="*/ 67 h 3817"/>
                <a:gd name="T80" fmla="*/ 3697 w 4342"/>
                <a:gd name="T81" fmla="*/ 0 h 3817"/>
                <a:gd name="T82" fmla="*/ 3397 w 4342"/>
                <a:gd name="T83" fmla="*/ 7 h 3817"/>
                <a:gd name="T84" fmla="*/ 0 w 4342"/>
                <a:gd name="T85" fmla="*/ 1957 h 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342" h="3817">
                  <a:moveTo>
                    <a:pt x="22" y="1957"/>
                  </a:moveTo>
                  <a:lnTo>
                    <a:pt x="120" y="2085"/>
                  </a:lnTo>
                  <a:lnTo>
                    <a:pt x="232" y="2310"/>
                  </a:lnTo>
                  <a:lnTo>
                    <a:pt x="255" y="2407"/>
                  </a:lnTo>
                  <a:lnTo>
                    <a:pt x="322" y="2527"/>
                  </a:lnTo>
                  <a:lnTo>
                    <a:pt x="442" y="2767"/>
                  </a:lnTo>
                  <a:lnTo>
                    <a:pt x="540" y="2880"/>
                  </a:lnTo>
                  <a:lnTo>
                    <a:pt x="585" y="2970"/>
                  </a:lnTo>
                  <a:lnTo>
                    <a:pt x="607" y="3060"/>
                  </a:lnTo>
                  <a:lnTo>
                    <a:pt x="637" y="3112"/>
                  </a:lnTo>
                  <a:lnTo>
                    <a:pt x="592" y="3082"/>
                  </a:lnTo>
                  <a:lnTo>
                    <a:pt x="592" y="3202"/>
                  </a:lnTo>
                  <a:lnTo>
                    <a:pt x="547" y="3210"/>
                  </a:lnTo>
                  <a:lnTo>
                    <a:pt x="502" y="3217"/>
                  </a:lnTo>
                  <a:lnTo>
                    <a:pt x="502" y="3270"/>
                  </a:lnTo>
                  <a:lnTo>
                    <a:pt x="540" y="3307"/>
                  </a:lnTo>
                  <a:lnTo>
                    <a:pt x="570" y="3367"/>
                  </a:lnTo>
                  <a:lnTo>
                    <a:pt x="615" y="3435"/>
                  </a:lnTo>
                  <a:lnTo>
                    <a:pt x="682" y="3547"/>
                  </a:lnTo>
                  <a:lnTo>
                    <a:pt x="645" y="3570"/>
                  </a:lnTo>
                  <a:lnTo>
                    <a:pt x="637" y="3622"/>
                  </a:lnTo>
                  <a:lnTo>
                    <a:pt x="667" y="3675"/>
                  </a:lnTo>
                  <a:lnTo>
                    <a:pt x="660" y="3615"/>
                  </a:lnTo>
                  <a:lnTo>
                    <a:pt x="735" y="3607"/>
                  </a:lnTo>
                  <a:lnTo>
                    <a:pt x="765" y="3697"/>
                  </a:lnTo>
                  <a:lnTo>
                    <a:pt x="877" y="3705"/>
                  </a:lnTo>
                  <a:lnTo>
                    <a:pt x="892" y="3750"/>
                  </a:lnTo>
                  <a:lnTo>
                    <a:pt x="930" y="3780"/>
                  </a:lnTo>
                  <a:lnTo>
                    <a:pt x="975" y="3817"/>
                  </a:lnTo>
                  <a:lnTo>
                    <a:pt x="1057" y="3817"/>
                  </a:lnTo>
                  <a:lnTo>
                    <a:pt x="1125" y="3772"/>
                  </a:lnTo>
                  <a:lnTo>
                    <a:pt x="1260" y="3720"/>
                  </a:lnTo>
                  <a:lnTo>
                    <a:pt x="1305" y="3690"/>
                  </a:lnTo>
                  <a:lnTo>
                    <a:pt x="1350" y="3712"/>
                  </a:lnTo>
                  <a:lnTo>
                    <a:pt x="1402" y="3705"/>
                  </a:lnTo>
                  <a:lnTo>
                    <a:pt x="1455" y="3690"/>
                  </a:lnTo>
                  <a:lnTo>
                    <a:pt x="1507" y="3697"/>
                  </a:lnTo>
                  <a:lnTo>
                    <a:pt x="1545" y="3645"/>
                  </a:lnTo>
                  <a:lnTo>
                    <a:pt x="1590" y="3585"/>
                  </a:lnTo>
                  <a:lnTo>
                    <a:pt x="1725" y="3562"/>
                  </a:lnTo>
                  <a:lnTo>
                    <a:pt x="1800" y="3600"/>
                  </a:lnTo>
                  <a:lnTo>
                    <a:pt x="1860" y="3622"/>
                  </a:lnTo>
                  <a:lnTo>
                    <a:pt x="1905" y="3600"/>
                  </a:lnTo>
                  <a:lnTo>
                    <a:pt x="1950" y="3585"/>
                  </a:lnTo>
                  <a:lnTo>
                    <a:pt x="2047" y="3600"/>
                  </a:lnTo>
                  <a:lnTo>
                    <a:pt x="2100" y="3630"/>
                  </a:lnTo>
                  <a:lnTo>
                    <a:pt x="2167" y="3630"/>
                  </a:lnTo>
                  <a:cubicBezTo>
                    <a:pt x="2177" y="3625"/>
                    <a:pt x="2197" y="3615"/>
                    <a:pt x="2197" y="3615"/>
                  </a:cubicBezTo>
                  <a:lnTo>
                    <a:pt x="2272" y="3570"/>
                  </a:lnTo>
                  <a:lnTo>
                    <a:pt x="2340" y="3577"/>
                  </a:lnTo>
                  <a:lnTo>
                    <a:pt x="2407" y="3555"/>
                  </a:lnTo>
                  <a:lnTo>
                    <a:pt x="2460" y="3510"/>
                  </a:lnTo>
                  <a:lnTo>
                    <a:pt x="2512" y="3517"/>
                  </a:lnTo>
                  <a:lnTo>
                    <a:pt x="2580" y="3540"/>
                  </a:lnTo>
                  <a:lnTo>
                    <a:pt x="2655" y="3532"/>
                  </a:lnTo>
                  <a:lnTo>
                    <a:pt x="2790" y="3427"/>
                  </a:lnTo>
                  <a:lnTo>
                    <a:pt x="2835" y="3397"/>
                  </a:lnTo>
                  <a:lnTo>
                    <a:pt x="2955" y="3307"/>
                  </a:lnTo>
                  <a:lnTo>
                    <a:pt x="3022" y="3232"/>
                  </a:lnTo>
                  <a:lnTo>
                    <a:pt x="3075" y="3202"/>
                  </a:lnTo>
                  <a:lnTo>
                    <a:pt x="3375" y="2902"/>
                  </a:lnTo>
                  <a:lnTo>
                    <a:pt x="3427" y="2865"/>
                  </a:lnTo>
                  <a:lnTo>
                    <a:pt x="3540" y="2797"/>
                  </a:lnTo>
                  <a:lnTo>
                    <a:pt x="3630" y="2625"/>
                  </a:lnTo>
                  <a:lnTo>
                    <a:pt x="3825" y="2287"/>
                  </a:lnTo>
                  <a:lnTo>
                    <a:pt x="3982" y="2107"/>
                  </a:lnTo>
                  <a:lnTo>
                    <a:pt x="4042" y="2070"/>
                  </a:lnTo>
                  <a:lnTo>
                    <a:pt x="4132" y="2025"/>
                  </a:lnTo>
                  <a:lnTo>
                    <a:pt x="4200" y="1912"/>
                  </a:lnTo>
                  <a:lnTo>
                    <a:pt x="4230" y="1822"/>
                  </a:lnTo>
                  <a:lnTo>
                    <a:pt x="4267" y="1717"/>
                  </a:lnTo>
                  <a:lnTo>
                    <a:pt x="4297" y="1567"/>
                  </a:lnTo>
                  <a:lnTo>
                    <a:pt x="4342" y="1447"/>
                  </a:lnTo>
                  <a:lnTo>
                    <a:pt x="4222" y="1267"/>
                  </a:lnTo>
                  <a:lnTo>
                    <a:pt x="4192" y="690"/>
                  </a:lnTo>
                  <a:lnTo>
                    <a:pt x="4102" y="495"/>
                  </a:lnTo>
                  <a:lnTo>
                    <a:pt x="4057" y="405"/>
                  </a:lnTo>
                  <a:lnTo>
                    <a:pt x="4035" y="247"/>
                  </a:lnTo>
                  <a:lnTo>
                    <a:pt x="3990" y="105"/>
                  </a:lnTo>
                  <a:lnTo>
                    <a:pt x="3907" y="67"/>
                  </a:lnTo>
                  <a:lnTo>
                    <a:pt x="3832" y="45"/>
                  </a:lnTo>
                  <a:lnTo>
                    <a:pt x="3697" y="0"/>
                  </a:lnTo>
                  <a:lnTo>
                    <a:pt x="3547" y="15"/>
                  </a:lnTo>
                  <a:lnTo>
                    <a:pt x="3397" y="7"/>
                  </a:lnTo>
                  <a:lnTo>
                    <a:pt x="900" y="817"/>
                  </a:lnTo>
                  <a:lnTo>
                    <a:pt x="0" y="1957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ZA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434" y="1751"/>
              <a:ext cx="157" cy="335"/>
            </a:xfrm>
            <a:custGeom>
              <a:avLst/>
              <a:gdLst>
                <a:gd name="T0" fmla="*/ 0 w 704"/>
                <a:gd name="T1" fmla="*/ 0 h 1501"/>
                <a:gd name="T2" fmla="*/ 0 w 704"/>
                <a:gd name="T3" fmla="*/ 0 h 1501"/>
                <a:gd name="T4" fmla="*/ 0 w 704"/>
                <a:gd name="T5" fmla="*/ 0 h 1501"/>
                <a:gd name="T6" fmla="*/ 0 w 704"/>
                <a:gd name="T7" fmla="*/ 0 h 1501"/>
                <a:gd name="T8" fmla="*/ 0 w 704"/>
                <a:gd name="T9" fmla="*/ 0 h 1501"/>
                <a:gd name="T10" fmla="*/ 0 w 704"/>
                <a:gd name="T11" fmla="*/ 0 h 1501"/>
                <a:gd name="T12" fmla="*/ 0 w 704"/>
                <a:gd name="T13" fmla="*/ 0 h 1501"/>
                <a:gd name="T14" fmla="*/ 0 w 704"/>
                <a:gd name="T15" fmla="*/ 0 h 1501"/>
                <a:gd name="T16" fmla="*/ 0 w 704"/>
                <a:gd name="T17" fmla="*/ 0 h 1501"/>
                <a:gd name="T18" fmla="*/ 0 w 704"/>
                <a:gd name="T19" fmla="*/ 0 h 1501"/>
                <a:gd name="T20" fmla="*/ 0 w 704"/>
                <a:gd name="T21" fmla="*/ 0 h 1501"/>
                <a:gd name="T22" fmla="*/ 0 w 704"/>
                <a:gd name="T23" fmla="*/ 0 h 1501"/>
                <a:gd name="T24" fmla="*/ 0 w 704"/>
                <a:gd name="T25" fmla="*/ 0 h 1501"/>
                <a:gd name="T26" fmla="*/ 0 w 704"/>
                <a:gd name="T27" fmla="*/ 0 h 1501"/>
                <a:gd name="T28" fmla="*/ 0 w 704"/>
                <a:gd name="T29" fmla="*/ 0 h 1501"/>
                <a:gd name="T30" fmla="*/ 0 w 704"/>
                <a:gd name="T31" fmla="*/ 0 h 1501"/>
                <a:gd name="T32" fmla="*/ 0 w 704"/>
                <a:gd name="T33" fmla="*/ 0 h 1501"/>
                <a:gd name="T34" fmla="*/ 0 w 704"/>
                <a:gd name="T35" fmla="*/ 0 h 1501"/>
                <a:gd name="T36" fmla="*/ 0 w 704"/>
                <a:gd name="T37" fmla="*/ 0 h 1501"/>
                <a:gd name="T38" fmla="*/ 0 w 704"/>
                <a:gd name="T39" fmla="*/ 0 h 1501"/>
                <a:gd name="T40" fmla="*/ 0 w 704"/>
                <a:gd name="T41" fmla="*/ 0 h 1501"/>
                <a:gd name="T42" fmla="*/ 0 w 704"/>
                <a:gd name="T43" fmla="*/ 0 h 1501"/>
                <a:gd name="T44" fmla="*/ 0 w 704"/>
                <a:gd name="T45" fmla="*/ 0 h 1501"/>
                <a:gd name="T46" fmla="*/ 0 w 704"/>
                <a:gd name="T47" fmla="*/ 0 h 1501"/>
                <a:gd name="T48" fmla="*/ 0 w 704"/>
                <a:gd name="T49" fmla="*/ 0 h 1501"/>
                <a:gd name="T50" fmla="*/ 0 w 704"/>
                <a:gd name="T51" fmla="*/ 0 h 1501"/>
                <a:gd name="T52" fmla="*/ 0 w 704"/>
                <a:gd name="T53" fmla="*/ 0 h 1501"/>
                <a:gd name="T54" fmla="*/ 0 w 704"/>
                <a:gd name="T55" fmla="*/ 0 h 1501"/>
                <a:gd name="T56" fmla="*/ 0 w 704"/>
                <a:gd name="T57" fmla="*/ 0 h 1501"/>
                <a:gd name="T58" fmla="*/ 0 w 704"/>
                <a:gd name="T59" fmla="*/ 0 h 1501"/>
                <a:gd name="T60" fmla="*/ 0 w 704"/>
                <a:gd name="T61" fmla="*/ 0 h 1501"/>
                <a:gd name="T62" fmla="*/ 0 w 704"/>
                <a:gd name="T63" fmla="*/ 0 h 1501"/>
                <a:gd name="T64" fmla="*/ 0 w 704"/>
                <a:gd name="T65" fmla="*/ 0 h 1501"/>
                <a:gd name="T66" fmla="*/ 0 w 704"/>
                <a:gd name="T67" fmla="*/ 0 h 1501"/>
                <a:gd name="T68" fmla="*/ 0 w 704"/>
                <a:gd name="T69" fmla="*/ 0 h 1501"/>
                <a:gd name="T70" fmla="*/ 0 w 704"/>
                <a:gd name="T71" fmla="*/ 0 h 1501"/>
                <a:gd name="T72" fmla="*/ 0 w 704"/>
                <a:gd name="T73" fmla="*/ 0 h 1501"/>
                <a:gd name="T74" fmla="*/ 0 w 704"/>
                <a:gd name="T75" fmla="*/ 0 h 1501"/>
                <a:gd name="T76" fmla="*/ 0 w 704"/>
                <a:gd name="T77" fmla="*/ 0 h 1501"/>
                <a:gd name="T78" fmla="*/ 0 w 704"/>
                <a:gd name="T79" fmla="*/ 0 h 1501"/>
                <a:gd name="T80" fmla="*/ 0 w 704"/>
                <a:gd name="T81" fmla="*/ 0 h 1501"/>
                <a:gd name="T82" fmla="*/ 0 w 704"/>
                <a:gd name="T83" fmla="*/ 0 h 1501"/>
                <a:gd name="T84" fmla="*/ 0 w 704"/>
                <a:gd name="T85" fmla="*/ 0 h 1501"/>
                <a:gd name="T86" fmla="*/ 0 w 704"/>
                <a:gd name="T87" fmla="*/ 0 h 1501"/>
                <a:gd name="T88" fmla="*/ 0 w 704"/>
                <a:gd name="T89" fmla="*/ 0 h 1501"/>
                <a:gd name="T90" fmla="*/ 0 w 704"/>
                <a:gd name="T91" fmla="*/ 0 h 150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04" h="1501">
                  <a:moveTo>
                    <a:pt x="392" y="3"/>
                  </a:moveTo>
                  <a:lnTo>
                    <a:pt x="331" y="59"/>
                  </a:lnTo>
                  <a:lnTo>
                    <a:pt x="295" y="110"/>
                  </a:lnTo>
                  <a:lnTo>
                    <a:pt x="237" y="183"/>
                  </a:lnTo>
                  <a:lnTo>
                    <a:pt x="194" y="213"/>
                  </a:lnTo>
                  <a:lnTo>
                    <a:pt x="137" y="271"/>
                  </a:lnTo>
                  <a:lnTo>
                    <a:pt x="72" y="301"/>
                  </a:lnTo>
                  <a:lnTo>
                    <a:pt x="43" y="344"/>
                  </a:lnTo>
                  <a:lnTo>
                    <a:pt x="0" y="374"/>
                  </a:lnTo>
                  <a:lnTo>
                    <a:pt x="0" y="425"/>
                  </a:lnTo>
                  <a:lnTo>
                    <a:pt x="7" y="469"/>
                  </a:lnTo>
                  <a:lnTo>
                    <a:pt x="51" y="594"/>
                  </a:lnTo>
                  <a:lnTo>
                    <a:pt x="51" y="682"/>
                  </a:lnTo>
                  <a:lnTo>
                    <a:pt x="72" y="739"/>
                  </a:lnTo>
                  <a:lnTo>
                    <a:pt x="101" y="805"/>
                  </a:lnTo>
                  <a:lnTo>
                    <a:pt x="130" y="952"/>
                  </a:lnTo>
                  <a:lnTo>
                    <a:pt x="130" y="1025"/>
                  </a:lnTo>
                  <a:lnTo>
                    <a:pt x="115" y="1120"/>
                  </a:lnTo>
                  <a:lnTo>
                    <a:pt x="115" y="1222"/>
                  </a:lnTo>
                  <a:lnTo>
                    <a:pt x="86" y="1274"/>
                  </a:lnTo>
                  <a:lnTo>
                    <a:pt x="130" y="1288"/>
                  </a:lnTo>
                  <a:lnTo>
                    <a:pt x="130" y="1391"/>
                  </a:lnTo>
                  <a:lnTo>
                    <a:pt x="158" y="1421"/>
                  </a:lnTo>
                  <a:lnTo>
                    <a:pt x="187" y="1449"/>
                  </a:lnTo>
                  <a:lnTo>
                    <a:pt x="266" y="1501"/>
                  </a:lnTo>
                  <a:lnTo>
                    <a:pt x="295" y="1457"/>
                  </a:lnTo>
                  <a:lnTo>
                    <a:pt x="295" y="1413"/>
                  </a:lnTo>
                  <a:lnTo>
                    <a:pt x="309" y="1362"/>
                  </a:lnTo>
                  <a:lnTo>
                    <a:pt x="259" y="1340"/>
                  </a:lnTo>
                  <a:lnTo>
                    <a:pt x="244" y="1296"/>
                  </a:lnTo>
                  <a:lnTo>
                    <a:pt x="201" y="1288"/>
                  </a:lnTo>
                  <a:lnTo>
                    <a:pt x="252" y="1230"/>
                  </a:lnTo>
                  <a:lnTo>
                    <a:pt x="309" y="1157"/>
                  </a:lnTo>
                  <a:lnTo>
                    <a:pt x="417" y="1113"/>
                  </a:lnTo>
                  <a:lnTo>
                    <a:pt x="474" y="1091"/>
                  </a:lnTo>
                  <a:lnTo>
                    <a:pt x="518" y="1054"/>
                  </a:lnTo>
                  <a:lnTo>
                    <a:pt x="575" y="1032"/>
                  </a:lnTo>
                  <a:lnTo>
                    <a:pt x="647" y="1018"/>
                  </a:lnTo>
                  <a:lnTo>
                    <a:pt x="697" y="996"/>
                  </a:lnTo>
                  <a:lnTo>
                    <a:pt x="704" y="805"/>
                  </a:lnTo>
                  <a:lnTo>
                    <a:pt x="704" y="644"/>
                  </a:lnTo>
                  <a:lnTo>
                    <a:pt x="704" y="498"/>
                  </a:lnTo>
                  <a:lnTo>
                    <a:pt x="704" y="264"/>
                  </a:lnTo>
                  <a:lnTo>
                    <a:pt x="697" y="125"/>
                  </a:lnTo>
                  <a:lnTo>
                    <a:pt x="704" y="0"/>
                  </a:lnTo>
                  <a:lnTo>
                    <a:pt x="392" y="3"/>
                  </a:lnTo>
                  <a:close/>
                </a:path>
              </a:pathLst>
            </a:custGeom>
            <a:gradFill rotWithShape="0">
              <a:gsLst>
                <a:gs pos="0">
                  <a:srgbClr val="FFCC99"/>
                </a:gs>
                <a:gs pos="50000">
                  <a:srgbClr val="FFEEDD"/>
                </a:gs>
                <a:gs pos="100000">
                  <a:srgbClr val="FFCC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281" y="1751"/>
              <a:ext cx="238" cy="92"/>
            </a:xfrm>
            <a:custGeom>
              <a:avLst/>
              <a:gdLst>
                <a:gd name="T0" fmla="*/ 0 w 1327"/>
                <a:gd name="T1" fmla="*/ 0 h 518"/>
                <a:gd name="T2" fmla="*/ 0 w 1327"/>
                <a:gd name="T3" fmla="*/ 0 h 518"/>
                <a:gd name="T4" fmla="*/ 0 w 1327"/>
                <a:gd name="T5" fmla="*/ 0 h 518"/>
                <a:gd name="T6" fmla="*/ 0 w 1327"/>
                <a:gd name="T7" fmla="*/ 0 h 518"/>
                <a:gd name="T8" fmla="*/ 0 w 1327"/>
                <a:gd name="T9" fmla="*/ 0 h 518"/>
                <a:gd name="T10" fmla="*/ 0 w 1327"/>
                <a:gd name="T11" fmla="*/ 0 h 518"/>
                <a:gd name="T12" fmla="*/ 0 w 1327"/>
                <a:gd name="T13" fmla="*/ 0 h 518"/>
                <a:gd name="T14" fmla="*/ 0 w 1327"/>
                <a:gd name="T15" fmla="*/ 0 h 518"/>
                <a:gd name="T16" fmla="*/ 0 w 1327"/>
                <a:gd name="T17" fmla="*/ 0 h 518"/>
                <a:gd name="T18" fmla="*/ 0 w 1327"/>
                <a:gd name="T19" fmla="*/ 0 h 518"/>
                <a:gd name="T20" fmla="*/ 0 w 1327"/>
                <a:gd name="T21" fmla="*/ 0 h 518"/>
                <a:gd name="T22" fmla="*/ 0 w 1327"/>
                <a:gd name="T23" fmla="*/ 0 h 518"/>
                <a:gd name="T24" fmla="*/ 0 w 1327"/>
                <a:gd name="T25" fmla="*/ 0 h 518"/>
                <a:gd name="T26" fmla="*/ 0 w 1327"/>
                <a:gd name="T27" fmla="*/ 0 h 518"/>
                <a:gd name="T28" fmla="*/ 0 w 1327"/>
                <a:gd name="T29" fmla="*/ 0 h 518"/>
                <a:gd name="T30" fmla="*/ 0 w 1327"/>
                <a:gd name="T31" fmla="*/ 0 h 518"/>
                <a:gd name="T32" fmla="*/ 0 w 1327"/>
                <a:gd name="T33" fmla="*/ 0 h 518"/>
                <a:gd name="T34" fmla="*/ 0 w 1327"/>
                <a:gd name="T35" fmla="*/ 0 h 518"/>
                <a:gd name="T36" fmla="*/ 0 w 1327"/>
                <a:gd name="T37" fmla="*/ 0 h 518"/>
                <a:gd name="T38" fmla="*/ 0 w 1327"/>
                <a:gd name="T39" fmla="*/ 0 h 5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27" h="518">
                  <a:moveTo>
                    <a:pt x="309" y="436"/>
                  </a:moveTo>
                  <a:lnTo>
                    <a:pt x="400" y="455"/>
                  </a:lnTo>
                  <a:lnTo>
                    <a:pt x="482" y="473"/>
                  </a:lnTo>
                  <a:lnTo>
                    <a:pt x="564" y="500"/>
                  </a:lnTo>
                  <a:lnTo>
                    <a:pt x="709" y="509"/>
                  </a:lnTo>
                  <a:lnTo>
                    <a:pt x="791" y="500"/>
                  </a:lnTo>
                  <a:lnTo>
                    <a:pt x="854" y="518"/>
                  </a:lnTo>
                  <a:lnTo>
                    <a:pt x="954" y="445"/>
                  </a:lnTo>
                  <a:lnTo>
                    <a:pt x="1027" y="355"/>
                  </a:lnTo>
                  <a:lnTo>
                    <a:pt x="1082" y="309"/>
                  </a:lnTo>
                  <a:lnTo>
                    <a:pt x="1163" y="255"/>
                  </a:lnTo>
                  <a:lnTo>
                    <a:pt x="1200" y="191"/>
                  </a:lnTo>
                  <a:lnTo>
                    <a:pt x="1273" y="100"/>
                  </a:lnTo>
                  <a:lnTo>
                    <a:pt x="1327" y="0"/>
                  </a:lnTo>
                  <a:lnTo>
                    <a:pt x="0" y="0"/>
                  </a:lnTo>
                  <a:lnTo>
                    <a:pt x="36" y="100"/>
                  </a:lnTo>
                  <a:lnTo>
                    <a:pt x="127" y="164"/>
                  </a:lnTo>
                  <a:lnTo>
                    <a:pt x="209" y="255"/>
                  </a:lnTo>
                  <a:lnTo>
                    <a:pt x="218" y="418"/>
                  </a:lnTo>
                  <a:lnTo>
                    <a:pt x="309" y="436"/>
                  </a:lnTo>
                  <a:close/>
                </a:path>
              </a:pathLst>
            </a:custGeom>
            <a:gradFill rotWithShape="0">
              <a:gsLst>
                <a:gs pos="0">
                  <a:srgbClr val="FFCC99"/>
                </a:gs>
                <a:gs pos="50000">
                  <a:srgbClr val="FFEEDD"/>
                </a:gs>
                <a:gs pos="100000">
                  <a:srgbClr val="FFCC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2881" y="1749"/>
              <a:ext cx="455" cy="336"/>
            </a:xfrm>
            <a:custGeom>
              <a:avLst/>
              <a:gdLst>
                <a:gd name="T0" fmla="*/ 0 w 2536"/>
                <a:gd name="T1" fmla="*/ 0 h 1873"/>
                <a:gd name="T2" fmla="*/ 0 w 2536"/>
                <a:gd name="T3" fmla="*/ 0 h 1873"/>
                <a:gd name="T4" fmla="*/ 0 w 2536"/>
                <a:gd name="T5" fmla="*/ 0 h 1873"/>
                <a:gd name="T6" fmla="*/ 0 w 2536"/>
                <a:gd name="T7" fmla="*/ 0 h 1873"/>
                <a:gd name="T8" fmla="*/ 0 w 2536"/>
                <a:gd name="T9" fmla="*/ 0 h 1873"/>
                <a:gd name="T10" fmla="*/ 0 w 2536"/>
                <a:gd name="T11" fmla="*/ 0 h 1873"/>
                <a:gd name="T12" fmla="*/ 0 w 2536"/>
                <a:gd name="T13" fmla="*/ 0 h 1873"/>
                <a:gd name="T14" fmla="*/ 0 w 2536"/>
                <a:gd name="T15" fmla="*/ 0 h 1873"/>
                <a:gd name="T16" fmla="*/ 0 w 2536"/>
                <a:gd name="T17" fmla="*/ 0 h 1873"/>
                <a:gd name="T18" fmla="*/ 0 w 2536"/>
                <a:gd name="T19" fmla="*/ 0 h 1873"/>
                <a:gd name="T20" fmla="*/ 0 w 2536"/>
                <a:gd name="T21" fmla="*/ 0 h 1873"/>
                <a:gd name="T22" fmla="*/ 0 w 2536"/>
                <a:gd name="T23" fmla="*/ 0 h 1873"/>
                <a:gd name="T24" fmla="*/ 0 w 2536"/>
                <a:gd name="T25" fmla="*/ 0 h 1873"/>
                <a:gd name="T26" fmla="*/ 0 w 2536"/>
                <a:gd name="T27" fmla="*/ 0 h 1873"/>
                <a:gd name="T28" fmla="*/ 0 w 2536"/>
                <a:gd name="T29" fmla="*/ 0 h 1873"/>
                <a:gd name="T30" fmla="*/ 0 w 2536"/>
                <a:gd name="T31" fmla="*/ 0 h 1873"/>
                <a:gd name="T32" fmla="*/ 0 w 2536"/>
                <a:gd name="T33" fmla="*/ 0 h 1873"/>
                <a:gd name="T34" fmla="*/ 0 w 2536"/>
                <a:gd name="T35" fmla="*/ 0 h 1873"/>
                <a:gd name="T36" fmla="*/ 0 w 2536"/>
                <a:gd name="T37" fmla="*/ 0 h 1873"/>
                <a:gd name="T38" fmla="*/ 0 w 2536"/>
                <a:gd name="T39" fmla="*/ 0 h 1873"/>
                <a:gd name="T40" fmla="*/ 0 w 2536"/>
                <a:gd name="T41" fmla="*/ 0 h 1873"/>
                <a:gd name="T42" fmla="*/ 0 w 2536"/>
                <a:gd name="T43" fmla="*/ 0 h 1873"/>
                <a:gd name="T44" fmla="*/ 0 w 2536"/>
                <a:gd name="T45" fmla="*/ 0 h 1873"/>
                <a:gd name="T46" fmla="*/ 0 w 2536"/>
                <a:gd name="T47" fmla="*/ 0 h 1873"/>
                <a:gd name="T48" fmla="*/ 0 w 2536"/>
                <a:gd name="T49" fmla="*/ 0 h 1873"/>
                <a:gd name="T50" fmla="*/ 0 w 2536"/>
                <a:gd name="T51" fmla="*/ 0 h 1873"/>
                <a:gd name="T52" fmla="*/ 0 w 2536"/>
                <a:gd name="T53" fmla="*/ 0 h 1873"/>
                <a:gd name="T54" fmla="*/ 0 w 2536"/>
                <a:gd name="T55" fmla="*/ 0 h 1873"/>
                <a:gd name="T56" fmla="*/ 0 w 2536"/>
                <a:gd name="T57" fmla="*/ 0 h 1873"/>
                <a:gd name="T58" fmla="*/ 0 w 2536"/>
                <a:gd name="T59" fmla="*/ 0 h 1873"/>
                <a:gd name="T60" fmla="*/ 0 w 2536"/>
                <a:gd name="T61" fmla="*/ 0 h 1873"/>
                <a:gd name="T62" fmla="*/ 0 w 2536"/>
                <a:gd name="T63" fmla="*/ 0 h 1873"/>
                <a:gd name="T64" fmla="*/ 0 w 2536"/>
                <a:gd name="T65" fmla="*/ 0 h 1873"/>
                <a:gd name="T66" fmla="*/ 0 w 2536"/>
                <a:gd name="T67" fmla="*/ 0 h 1873"/>
                <a:gd name="T68" fmla="*/ 0 w 2536"/>
                <a:gd name="T69" fmla="*/ 0 h 1873"/>
                <a:gd name="T70" fmla="*/ 0 w 2536"/>
                <a:gd name="T71" fmla="*/ 0 h 1873"/>
                <a:gd name="T72" fmla="*/ 0 w 2536"/>
                <a:gd name="T73" fmla="*/ 0 h 1873"/>
                <a:gd name="T74" fmla="*/ 0 w 2536"/>
                <a:gd name="T75" fmla="*/ 0 h 1873"/>
                <a:gd name="T76" fmla="*/ 0 w 2536"/>
                <a:gd name="T77" fmla="*/ 0 h 1873"/>
                <a:gd name="T78" fmla="*/ 0 w 2536"/>
                <a:gd name="T79" fmla="*/ 0 h 1873"/>
                <a:gd name="T80" fmla="*/ 0 w 2536"/>
                <a:gd name="T81" fmla="*/ 0 h 1873"/>
                <a:gd name="T82" fmla="*/ 0 w 2536"/>
                <a:gd name="T83" fmla="*/ 0 h 1873"/>
                <a:gd name="T84" fmla="*/ 0 w 2536"/>
                <a:gd name="T85" fmla="*/ 0 h 1873"/>
                <a:gd name="T86" fmla="*/ 0 w 2536"/>
                <a:gd name="T87" fmla="*/ 0 h 1873"/>
                <a:gd name="T88" fmla="*/ 0 w 2536"/>
                <a:gd name="T89" fmla="*/ 0 h 1873"/>
                <a:gd name="T90" fmla="*/ 0 w 2536"/>
                <a:gd name="T91" fmla="*/ 0 h 1873"/>
                <a:gd name="T92" fmla="*/ 0 w 2536"/>
                <a:gd name="T93" fmla="*/ 0 h 1873"/>
                <a:gd name="T94" fmla="*/ 0 w 2536"/>
                <a:gd name="T95" fmla="*/ 0 h 1873"/>
                <a:gd name="T96" fmla="*/ 0 w 2536"/>
                <a:gd name="T97" fmla="*/ 0 h 1873"/>
                <a:gd name="T98" fmla="*/ 0 w 2536"/>
                <a:gd name="T99" fmla="*/ 0 h 1873"/>
                <a:gd name="T100" fmla="*/ 0 w 2536"/>
                <a:gd name="T101" fmla="*/ 0 h 1873"/>
                <a:gd name="T102" fmla="*/ 0 w 2536"/>
                <a:gd name="T103" fmla="*/ 0 h 1873"/>
                <a:gd name="T104" fmla="*/ 0 w 2536"/>
                <a:gd name="T105" fmla="*/ 0 h 1873"/>
                <a:gd name="T106" fmla="*/ 0 w 2536"/>
                <a:gd name="T107" fmla="*/ 0 h 1873"/>
                <a:gd name="T108" fmla="*/ 0 w 2536"/>
                <a:gd name="T109" fmla="*/ 0 h 1873"/>
                <a:gd name="T110" fmla="*/ 0 w 2536"/>
                <a:gd name="T111" fmla="*/ 0 h 1873"/>
                <a:gd name="T112" fmla="*/ 0 w 2536"/>
                <a:gd name="T113" fmla="*/ 0 h 1873"/>
                <a:gd name="T114" fmla="*/ 0 w 2536"/>
                <a:gd name="T115" fmla="*/ 0 h 187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536" h="1873">
                  <a:moveTo>
                    <a:pt x="264" y="9"/>
                  </a:moveTo>
                  <a:lnTo>
                    <a:pt x="2236" y="9"/>
                  </a:lnTo>
                  <a:lnTo>
                    <a:pt x="2263" y="91"/>
                  </a:lnTo>
                  <a:lnTo>
                    <a:pt x="2300" y="145"/>
                  </a:lnTo>
                  <a:lnTo>
                    <a:pt x="2372" y="173"/>
                  </a:lnTo>
                  <a:lnTo>
                    <a:pt x="2436" y="254"/>
                  </a:lnTo>
                  <a:lnTo>
                    <a:pt x="2463" y="418"/>
                  </a:lnTo>
                  <a:lnTo>
                    <a:pt x="2536" y="454"/>
                  </a:lnTo>
                  <a:lnTo>
                    <a:pt x="2445" y="482"/>
                  </a:lnTo>
                  <a:lnTo>
                    <a:pt x="2409" y="527"/>
                  </a:lnTo>
                  <a:lnTo>
                    <a:pt x="2372" y="591"/>
                  </a:lnTo>
                  <a:lnTo>
                    <a:pt x="2227" y="591"/>
                  </a:lnTo>
                  <a:lnTo>
                    <a:pt x="2191" y="654"/>
                  </a:lnTo>
                  <a:lnTo>
                    <a:pt x="2127" y="745"/>
                  </a:lnTo>
                  <a:lnTo>
                    <a:pt x="2054" y="800"/>
                  </a:lnTo>
                  <a:lnTo>
                    <a:pt x="1982" y="827"/>
                  </a:lnTo>
                  <a:lnTo>
                    <a:pt x="1918" y="873"/>
                  </a:lnTo>
                  <a:lnTo>
                    <a:pt x="1872" y="964"/>
                  </a:lnTo>
                  <a:lnTo>
                    <a:pt x="1854" y="1045"/>
                  </a:lnTo>
                  <a:lnTo>
                    <a:pt x="1818" y="1100"/>
                  </a:lnTo>
                  <a:lnTo>
                    <a:pt x="1754" y="1173"/>
                  </a:lnTo>
                  <a:lnTo>
                    <a:pt x="1691" y="1209"/>
                  </a:lnTo>
                  <a:lnTo>
                    <a:pt x="1572" y="1218"/>
                  </a:lnTo>
                  <a:lnTo>
                    <a:pt x="1572" y="1300"/>
                  </a:lnTo>
                  <a:lnTo>
                    <a:pt x="1545" y="1373"/>
                  </a:lnTo>
                  <a:lnTo>
                    <a:pt x="1500" y="1464"/>
                  </a:lnTo>
                  <a:lnTo>
                    <a:pt x="1454" y="1545"/>
                  </a:lnTo>
                  <a:lnTo>
                    <a:pt x="1372" y="1555"/>
                  </a:lnTo>
                  <a:lnTo>
                    <a:pt x="1291" y="1564"/>
                  </a:lnTo>
                  <a:lnTo>
                    <a:pt x="1191" y="1536"/>
                  </a:lnTo>
                  <a:lnTo>
                    <a:pt x="1082" y="1500"/>
                  </a:lnTo>
                  <a:lnTo>
                    <a:pt x="1009" y="1455"/>
                  </a:lnTo>
                  <a:lnTo>
                    <a:pt x="973" y="1409"/>
                  </a:lnTo>
                  <a:lnTo>
                    <a:pt x="918" y="1400"/>
                  </a:lnTo>
                  <a:lnTo>
                    <a:pt x="854" y="1409"/>
                  </a:lnTo>
                  <a:lnTo>
                    <a:pt x="802" y="1506"/>
                  </a:lnTo>
                  <a:lnTo>
                    <a:pt x="763" y="1582"/>
                  </a:lnTo>
                  <a:lnTo>
                    <a:pt x="736" y="1645"/>
                  </a:lnTo>
                  <a:lnTo>
                    <a:pt x="700" y="1691"/>
                  </a:lnTo>
                  <a:lnTo>
                    <a:pt x="654" y="1727"/>
                  </a:lnTo>
                  <a:lnTo>
                    <a:pt x="582" y="1791"/>
                  </a:lnTo>
                  <a:lnTo>
                    <a:pt x="518" y="1809"/>
                  </a:lnTo>
                  <a:lnTo>
                    <a:pt x="491" y="1873"/>
                  </a:lnTo>
                  <a:lnTo>
                    <a:pt x="391" y="1855"/>
                  </a:lnTo>
                  <a:lnTo>
                    <a:pt x="318" y="1864"/>
                  </a:lnTo>
                  <a:lnTo>
                    <a:pt x="209" y="1855"/>
                  </a:lnTo>
                  <a:lnTo>
                    <a:pt x="182" y="1764"/>
                  </a:lnTo>
                  <a:lnTo>
                    <a:pt x="227" y="1700"/>
                  </a:lnTo>
                  <a:lnTo>
                    <a:pt x="273" y="1636"/>
                  </a:lnTo>
                  <a:lnTo>
                    <a:pt x="245" y="1582"/>
                  </a:lnTo>
                  <a:lnTo>
                    <a:pt x="218" y="1509"/>
                  </a:lnTo>
                  <a:lnTo>
                    <a:pt x="182" y="1409"/>
                  </a:lnTo>
                  <a:lnTo>
                    <a:pt x="136" y="1336"/>
                  </a:lnTo>
                  <a:lnTo>
                    <a:pt x="91" y="1282"/>
                  </a:lnTo>
                  <a:lnTo>
                    <a:pt x="9" y="1236"/>
                  </a:lnTo>
                  <a:lnTo>
                    <a:pt x="0" y="418"/>
                  </a:lnTo>
                  <a:lnTo>
                    <a:pt x="254" y="418"/>
                  </a:lnTo>
                  <a:lnTo>
                    <a:pt x="264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50000">
                  <a:srgbClr val="FFEEDD"/>
                </a:gs>
                <a:gs pos="100000">
                  <a:srgbClr val="FFCC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2540" y="1749"/>
              <a:ext cx="391" cy="444"/>
            </a:xfrm>
            <a:custGeom>
              <a:avLst/>
              <a:gdLst>
                <a:gd name="T0" fmla="*/ 0 w 2173"/>
                <a:gd name="T1" fmla="*/ 0 h 2482"/>
                <a:gd name="T2" fmla="*/ 0 w 2173"/>
                <a:gd name="T3" fmla="*/ 0 h 2482"/>
                <a:gd name="T4" fmla="*/ 0 w 2173"/>
                <a:gd name="T5" fmla="*/ 0 h 2482"/>
                <a:gd name="T6" fmla="*/ 0 w 2173"/>
                <a:gd name="T7" fmla="*/ 0 h 2482"/>
                <a:gd name="T8" fmla="*/ 0 w 2173"/>
                <a:gd name="T9" fmla="*/ 0 h 2482"/>
                <a:gd name="T10" fmla="*/ 0 w 2173"/>
                <a:gd name="T11" fmla="*/ 0 h 2482"/>
                <a:gd name="T12" fmla="*/ 0 w 2173"/>
                <a:gd name="T13" fmla="*/ 0 h 2482"/>
                <a:gd name="T14" fmla="*/ 0 w 2173"/>
                <a:gd name="T15" fmla="*/ 0 h 2482"/>
                <a:gd name="T16" fmla="*/ 0 w 2173"/>
                <a:gd name="T17" fmla="*/ 0 h 2482"/>
                <a:gd name="T18" fmla="*/ 0 w 2173"/>
                <a:gd name="T19" fmla="*/ 0 h 2482"/>
                <a:gd name="T20" fmla="*/ 0 w 2173"/>
                <a:gd name="T21" fmla="*/ 0 h 2482"/>
                <a:gd name="T22" fmla="*/ 0 w 2173"/>
                <a:gd name="T23" fmla="*/ 0 h 2482"/>
                <a:gd name="T24" fmla="*/ 0 w 2173"/>
                <a:gd name="T25" fmla="*/ 0 h 2482"/>
                <a:gd name="T26" fmla="*/ 0 w 2173"/>
                <a:gd name="T27" fmla="*/ 0 h 2482"/>
                <a:gd name="T28" fmla="*/ 0 w 2173"/>
                <a:gd name="T29" fmla="*/ 0 h 2482"/>
                <a:gd name="T30" fmla="*/ 0 w 2173"/>
                <a:gd name="T31" fmla="*/ 0 h 2482"/>
                <a:gd name="T32" fmla="*/ 0 w 2173"/>
                <a:gd name="T33" fmla="*/ 0 h 2482"/>
                <a:gd name="T34" fmla="*/ 0 w 2173"/>
                <a:gd name="T35" fmla="*/ 0 h 2482"/>
                <a:gd name="T36" fmla="*/ 0 w 2173"/>
                <a:gd name="T37" fmla="*/ 0 h 2482"/>
                <a:gd name="T38" fmla="*/ 0 w 2173"/>
                <a:gd name="T39" fmla="*/ 0 h 2482"/>
                <a:gd name="T40" fmla="*/ 0 w 2173"/>
                <a:gd name="T41" fmla="*/ 0 h 2482"/>
                <a:gd name="T42" fmla="*/ 0 w 2173"/>
                <a:gd name="T43" fmla="*/ 0 h 2482"/>
                <a:gd name="T44" fmla="*/ 0 w 2173"/>
                <a:gd name="T45" fmla="*/ 0 h 2482"/>
                <a:gd name="T46" fmla="*/ 0 w 2173"/>
                <a:gd name="T47" fmla="*/ 0 h 2482"/>
                <a:gd name="T48" fmla="*/ 0 w 2173"/>
                <a:gd name="T49" fmla="*/ 0 h 2482"/>
                <a:gd name="T50" fmla="*/ 0 w 2173"/>
                <a:gd name="T51" fmla="*/ 0 h 2482"/>
                <a:gd name="T52" fmla="*/ 0 w 2173"/>
                <a:gd name="T53" fmla="*/ 0 h 2482"/>
                <a:gd name="T54" fmla="*/ 0 w 2173"/>
                <a:gd name="T55" fmla="*/ 0 h 2482"/>
                <a:gd name="T56" fmla="*/ 0 w 2173"/>
                <a:gd name="T57" fmla="*/ 0 h 2482"/>
                <a:gd name="T58" fmla="*/ 0 w 2173"/>
                <a:gd name="T59" fmla="*/ 0 h 2482"/>
                <a:gd name="T60" fmla="*/ 0 w 2173"/>
                <a:gd name="T61" fmla="*/ 0 h 2482"/>
                <a:gd name="T62" fmla="*/ 0 w 2173"/>
                <a:gd name="T63" fmla="*/ 0 h 2482"/>
                <a:gd name="T64" fmla="*/ 0 w 2173"/>
                <a:gd name="T65" fmla="*/ 0 h 2482"/>
                <a:gd name="T66" fmla="*/ 0 w 2173"/>
                <a:gd name="T67" fmla="*/ 0 h 2482"/>
                <a:gd name="T68" fmla="*/ 0 w 2173"/>
                <a:gd name="T69" fmla="*/ 0 h 2482"/>
                <a:gd name="T70" fmla="*/ 0 w 2173"/>
                <a:gd name="T71" fmla="*/ 0 h 2482"/>
                <a:gd name="T72" fmla="*/ 0 w 2173"/>
                <a:gd name="T73" fmla="*/ 0 h 2482"/>
                <a:gd name="T74" fmla="*/ 0 w 2173"/>
                <a:gd name="T75" fmla="*/ 0 h 2482"/>
                <a:gd name="T76" fmla="*/ 0 w 2173"/>
                <a:gd name="T77" fmla="*/ 0 h 2482"/>
                <a:gd name="T78" fmla="*/ 0 w 2173"/>
                <a:gd name="T79" fmla="*/ 0 h 2482"/>
                <a:gd name="T80" fmla="*/ 0 w 2173"/>
                <a:gd name="T81" fmla="*/ 0 h 2482"/>
                <a:gd name="T82" fmla="*/ 0 w 2173"/>
                <a:gd name="T83" fmla="*/ 0 h 2482"/>
                <a:gd name="T84" fmla="*/ 0 w 2173"/>
                <a:gd name="T85" fmla="*/ 0 h 2482"/>
                <a:gd name="T86" fmla="*/ 0 w 2173"/>
                <a:gd name="T87" fmla="*/ 0 h 24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173" h="2482">
                  <a:moveTo>
                    <a:pt x="18" y="0"/>
                  </a:moveTo>
                  <a:lnTo>
                    <a:pt x="2173" y="9"/>
                  </a:lnTo>
                  <a:lnTo>
                    <a:pt x="2173" y="418"/>
                  </a:lnTo>
                  <a:lnTo>
                    <a:pt x="1918" y="427"/>
                  </a:lnTo>
                  <a:lnTo>
                    <a:pt x="1936" y="2327"/>
                  </a:lnTo>
                  <a:lnTo>
                    <a:pt x="1818" y="2400"/>
                  </a:lnTo>
                  <a:lnTo>
                    <a:pt x="1754" y="2482"/>
                  </a:lnTo>
                  <a:lnTo>
                    <a:pt x="1682" y="2473"/>
                  </a:lnTo>
                  <a:lnTo>
                    <a:pt x="1636" y="2436"/>
                  </a:lnTo>
                  <a:lnTo>
                    <a:pt x="1545" y="2464"/>
                  </a:lnTo>
                  <a:lnTo>
                    <a:pt x="1464" y="2464"/>
                  </a:lnTo>
                  <a:lnTo>
                    <a:pt x="1409" y="2446"/>
                  </a:lnTo>
                  <a:lnTo>
                    <a:pt x="1345" y="2436"/>
                  </a:lnTo>
                  <a:lnTo>
                    <a:pt x="1291" y="2400"/>
                  </a:lnTo>
                  <a:lnTo>
                    <a:pt x="1273" y="2282"/>
                  </a:lnTo>
                  <a:lnTo>
                    <a:pt x="1173" y="2227"/>
                  </a:lnTo>
                  <a:lnTo>
                    <a:pt x="1127" y="2273"/>
                  </a:lnTo>
                  <a:lnTo>
                    <a:pt x="1109" y="2309"/>
                  </a:lnTo>
                  <a:lnTo>
                    <a:pt x="1082" y="2364"/>
                  </a:lnTo>
                  <a:lnTo>
                    <a:pt x="1027" y="2400"/>
                  </a:lnTo>
                  <a:lnTo>
                    <a:pt x="982" y="2336"/>
                  </a:lnTo>
                  <a:lnTo>
                    <a:pt x="855" y="2246"/>
                  </a:lnTo>
                  <a:lnTo>
                    <a:pt x="745" y="2064"/>
                  </a:lnTo>
                  <a:lnTo>
                    <a:pt x="682" y="1936"/>
                  </a:lnTo>
                  <a:lnTo>
                    <a:pt x="636" y="1791"/>
                  </a:lnTo>
                  <a:lnTo>
                    <a:pt x="627" y="1727"/>
                  </a:lnTo>
                  <a:lnTo>
                    <a:pt x="591" y="1664"/>
                  </a:lnTo>
                  <a:lnTo>
                    <a:pt x="546" y="1545"/>
                  </a:lnTo>
                  <a:lnTo>
                    <a:pt x="536" y="1455"/>
                  </a:lnTo>
                  <a:lnTo>
                    <a:pt x="509" y="1409"/>
                  </a:lnTo>
                  <a:lnTo>
                    <a:pt x="518" y="1282"/>
                  </a:lnTo>
                  <a:lnTo>
                    <a:pt x="418" y="1091"/>
                  </a:lnTo>
                  <a:lnTo>
                    <a:pt x="382" y="982"/>
                  </a:lnTo>
                  <a:lnTo>
                    <a:pt x="382" y="845"/>
                  </a:lnTo>
                  <a:lnTo>
                    <a:pt x="373" y="709"/>
                  </a:lnTo>
                  <a:lnTo>
                    <a:pt x="391" y="654"/>
                  </a:lnTo>
                  <a:lnTo>
                    <a:pt x="391" y="600"/>
                  </a:lnTo>
                  <a:lnTo>
                    <a:pt x="346" y="491"/>
                  </a:lnTo>
                  <a:lnTo>
                    <a:pt x="282" y="427"/>
                  </a:lnTo>
                  <a:lnTo>
                    <a:pt x="209" y="354"/>
                  </a:lnTo>
                  <a:lnTo>
                    <a:pt x="155" y="282"/>
                  </a:lnTo>
                  <a:lnTo>
                    <a:pt x="127" y="191"/>
                  </a:lnTo>
                  <a:lnTo>
                    <a:pt x="64" y="92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50000">
                  <a:srgbClr val="FFEEDD"/>
                </a:gs>
                <a:gs pos="100000">
                  <a:srgbClr val="FFCC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</p:grp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5333756" y="3828869"/>
            <a:ext cx="1083951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Boerdery</a:t>
            </a:r>
            <a:endParaRPr lang="en-US" alt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7" name="AutoShape 8"/>
          <p:cNvSpPr>
            <a:spLocks noChangeArrowheads="1"/>
          </p:cNvSpPr>
          <p:nvPr/>
        </p:nvSpPr>
        <p:spPr bwMode="auto">
          <a:xfrm rot="12766110" flipH="1" flipV="1">
            <a:off x="4583333" y="4373049"/>
            <a:ext cx="1042988" cy="1333500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23000">
                <a:schemeClr val="accent2">
                  <a:lumMod val="75000"/>
                </a:schemeClr>
              </a:gs>
              <a:gs pos="54000">
                <a:schemeClr val="accent2">
                  <a:lumMod val="75000"/>
                  <a:tint val="44500"/>
                  <a:satMod val="160000"/>
                </a:schemeClr>
              </a:gs>
              <a:gs pos="83000">
                <a:schemeClr val="accent2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19050">
            <a:solidFill>
              <a:srgbClr val="DDDDDD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ZA" altLang="en-US" sz="2400"/>
          </a:p>
        </p:txBody>
      </p:sp>
      <p:sp>
        <p:nvSpPr>
          <p:cNvPr id="38" name="Oval 9"/>
          <p:cNvSpPr>
            <a:spLocks noChangeArrowheads="1"/>
          </p:cNvSpPr>
          <p:nvPr/>
        </p:nvSpPr>
        <p:spPr bwMode="auto">
          <a:xfrm rot="12766110" flipH="1">
            <a:off x="3946179" y="5368743"/>
            <a:ext cx="1462358" cy="63023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ZA" altLang="en-US" sz="2400"/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 rot="2163544">
            <a:off x="3974717" y="5478126"/>
            <a:ext cx="1507426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3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Mag van verbruikers</a:t>
            </a:r>
            <a:endParaRPr lang="en-US" altLang="en-US" sz="13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34470" y="6343468"/>
            <a:ext cx="9620537" cy="3000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nl-NL" altLang="en-US" sz="1500" b="1" i="1" dirty="0" smtClean="0">
                <a:latin typeface="Arial" panose="020B0604020202020204" pitchFamily="34" charset="0"/>
              </a:rPr>
              <a:t>Besighede </a:t>
            </a:r>
            <a:r>
              <a:rPr lang="nl-NL" altLang="en-US" sz="1500" b="1" i="1" dirty="0">
                <a:latin typeface="Arial" panose="020B0604020202020204" pitchFamily="34" charset="0"/>
              </a:rPr>
              <a:t>wat hierdie </a:t>
            </a:r>
            <a:r>
              <a:rPr lang="nl-NL" altLang="en-US" sz="1500" b="1" i="1" dirty="0" smtClean="0">
                <a:latin typeface="Arial" panose="020B0604020202020204" pitchFamily="34" charset="0"/>
              </a:rPr>
              <a:t>industrie betree, moet </a:t>
            </a:r>
            <a:r>
              <a:rPr lang="nl-NL" altLang="en-US" sz="1500" b="1" i="1" dirty="0">
                <a:latin typeface="Arial" panose="020B0604020202020204" pitchFamily="34" charset="0"/>
              </a:rPr>
              <a:t>ook </a:t>
            </a:r>
            <a:r>
              <a:rPr lang="nl-NL" altLang="en-US" sz="1500" b="1" i="1" dirty="0" smtClean="0">
                <a:latin typeface="Arial" panose="020B0604020202020204" pitchFamily="34" charset="0"/>
              </a:rPr>
              <a:t>aanpas om die druk van bogemelde faktore te hanteer.</a:t>
            </a:r>
            <a:endParaRPr lang="en-GB" altLang="en-US" sz="1500" b="1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2036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618509" y="0"/>
            <a:ext cx="6487890" cy="1146175"/>
          </a:xfrm>
          <a:solidFill>
            <a:srgbClr val="FFC000">
              <a:alpha val="50195"/>
            </a:srgbClr>
          </a:solidFill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normAutofit fontScale="90000"/>
          </a:bodyPr>
          <a:lstStyle/>
          <a:p>
            <a:r>
              <a:rPr lang="en-US" altLang="en-US" sz="3100" b="1" dirty="0"/>
              <a:t/>
            </a:r>
            <a:br>
              <a:rPr lang="en-US" altLang="en-US" sz="3100" b="1" dirty="0"/>
            </a:br>
            <a:r>
              <a:rPr lang="en-US" altLang="en-US" sz="3300" b="1" dirty="0"/>
              <a:t>Verwante en ondersteunende bedrywe</a:t>
            </a:r>
            <a:r>
              <a:rPr lang="en-US" altLang="en-US" sz="3100" b="1" dirty="0"/>
              <a:t/>
            </a:r>
            <a:br>
              <a:rPr lang="en-US" altLang="en-US" sz="3100" b="1" dirty="0"/>
            </a:br>
            <a:endParaRPr lang="en-GB" altLang="en-US" sz="3100" b="1" dirty="0"/>
          </a:p>
        </p:txBody>
      </p:sp>
      <p:sp>
        <p:nvSpPr>
          <p:cNvPr id="4" name="Rectangle 3"/>
          <p:cNvSpPr/>
          <p:nvPr/>
        </p:nvSpPr>
        <p:spPr>
          <a:xfrm>
            <a:off x="676276" y="1420891"/>
            <a:ext cx="1110008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Ontwikkel vaardighede.</a:t>
            </a:r>
            <a:endParaRPr lang="en-US" altLang="en-US" sz="28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Ontwikkel ondersteunende nywerhede.</a:t>
            </a:r>
            <a:endParaRPr lang="en-US" altLang="en-US" sz="28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Ondersteunende nywerhede moet op internasionale vlak kan meeding. </a:t>
            </a:r>
            <a:endParaRPr lang="en-US" altLang="en-US" sz="28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Moet in staat wees om `n opgradering sektor te onderhou.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Navorsingsinstitute</a:t>
            </a:r>
            <a:r>
              <a:rPr lang="en-US" altLang="en-US" sz="2800" dirty="0" smtClean="0"/>
              <a:t>.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Inligting rakende landbou.</a:t>
            </a:r>
            <a:endParaRPr lang="en-US" altLang="en-US" sz="28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Landboubesighede.</a:t>
            </a:r>
            <a:endParaRPr lang="en-US" altLang="en-US" sz="28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Finansiële instellings (</a:t>
            </a:r>
            <a:r>
              <a:rPr lang="en-US" altLang="en-US" sz="2800" dirty="0"/>
              <a:t>Land Bank </a:t>
            </a:r>
            <a:r>
              <a:rPr lang="en-US" altLang="en-US" sz="2800" dirty="0" smtClean="0"/>
              <a:t>ens.)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388800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594" y="13648"/>
            <a:ext cx="6951053" cy="1146175"/>
          </a:xfrm>
          <a:solidFill>
            <a:srgbClr val="FFC000">
              <a:alpha val="50195"/>
            </a:srgbClr>
          </a:solidFill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 altLang="en-US" sz="3200" b="1" dirty="0"/>
              <a:t>Verwante en ondersteunende bedrywe</a:t>
            </a:r>
            <a:endParaRPr lang="en-GB" altLang="en-US" sz="3100" b="1" dirty="0"/>
          </a:p>
        </p:txBody>
      </p:sp>
      <p:sp>
        <p:nvSpPr>
          <p:cNvPr id="4" name="Rectangle 3"/>
          <p:cNvSpPr/>
          <p:nvPr/>
        </p:nvSpPr>
        <p:spPr>
          <a:xfrm>
            <a:off x="672956" y="1600978"/>
            <a:ext cx="105076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en-US" sz="2800" dirty="0" smtClean="0"/>
              <a:t>Bestuursvermoëns </a:t>
            </a:r>
            <a:r>
              <a:rPr lang="nl-NL" altLang="en-US" sz="2800" dirty="0"/>
              <a:t>van boere en die </a:t>
            </a:r>
            <a:r>
              <a:rPr lang="nl-NL" altLang="en-US" sz="2800" dirty="0" smtClean="0"/>
              <a:t>koopkrag </a:t>
            </a:r>
            <a:r>
              <a:rPr lang="nl-NL" altLang="en-US" sz="2800" dirty="0"/>
              <a:t>van kopers is baie belangrike faktore in die mededingende sukses van die agro-voedsel sektor.</a:t>
            </a:r>
            <a:endParaRPr lang="en-ZA" altLang="en-US" sz="2800" dirty="0"/>
          </a:p>
          <a:p>
            <a:endParaRPr lang="en-ZA" alt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en-US" sz="2800" dirty="0" smtClean="0"/>
              <a:t>Moedig </a:t>
            </a:r>
            <a:r>
              <a:rPr lang="nl-NL" altLang="en-US" sz="2800" dirty="0"/>
              <a:t>die ontwikkeling van mededingende </a:t>
            </a:r>
            <a:r>
              <a:rPr lang="nl-NL" altLang="en-US" sz="2800" dirty="0" smtClean="0"/>
              <a:t>aanbodsketting-vennootskappe </a:t>
            </a:r>
            <a:r>
              <a:rPr lang="nl-NL" altLang="en-US" sz="2800" dirty="0"/>
              <a:t>binne belangrike kommoditeitsgroepe aan.</a:t>
            </a: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347423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 noChangeArrowheads="1"/>
          </p:cNvSpPr>
          <p:nvPr>
            <p:ph type="title"/>
          </p:nvPr>
        </p:nvSpPr>
        <p:spPr>
          <a:xfrm>
            <a:off x="2299854" y="0"/>
            <a:ext cx="6695709" cy="1146175"/>
          </a:xfrm>
          <a:solidFill>
            <a:srgbClr val="FFC000">
              <a:alpha val="50195"/>
            </a:srgbClr>
          </a:solidFill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1" hangingPunct="1"/>
            <a:r>
              <a:rPr lang="en-GB" altLang="en-US" sz="4000" b="1" dirty="0" smtClean="0"/>
              <a:t>Boere se behoeftes verander</a:t>
            </a:r>
            <a:endParaRPr lang="en-GB" altLang="en-US" sz="4000" b="1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844739" y="2131219"/>
            <a:ext cx="1891629" cy="635000"/>
          </a:xfrm>
          <a:prstGeom prst="homePlate">
            <a:avLst>
              <a:gd name="adj" fmla="val 50125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ZA" altLang="en-US" sz="240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1736621" y="2178844"/>
            <a:ext cx="1952122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Arial" panose="020B0604020202020204" pitchFamily="34" charset="0"/>
              </a:rPr>
              <a:t>L</a:t>
            </a:r>
            <a:r>
              <a:rPr lang="en-US" altLang="en-US" sz="1200" b="1" dirty="0" smtClean="0">
                <a:latin typeface="Arial" panose="020B0604020202020204" pitchFamily="34" charset="0"/>
              </a:rPr>
              <a:t>ae </a:t>
            </a:r>
            <a:r>
              <a:rPr lang="en-US" altLang="en-US" sz="1200" b="1" dirty="0">
                <a:latin typeface="Arial" panose="020B0604020202020204" pitchFamily="34" charset="0"/>
              </a:rPr>
              <a:t>koste </a:t>
            </a:r>
            <a:r>
              <a:rPr lang="en-US" altLang="en-US" sz="1200" b="1" dirty="0" err="1">
                <a:latin typeface="Arial" panose="020B0604020202020204" pitchFamily="34" charset="0"/>
              </a:rPr>
              <a:t>kommoditeitsprodukte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4450324" y="1673685"/>
            <a:ext cx="1585334" cy="608013"/>
          </a:xfrm>
          <a:prstGeom prst="homePlate">
            <a:avLst>
              <a:gd name="adj" fmla="val 47781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ZA" altLang="en-US" sz="2400"/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4425789" y="1759986"/>
            <a:ext cx="149402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Arial" panose="020B0604020202020204" pitchFamily="34" charset="0"/>
              </a:rPr>
              <a:t>Gedifferensieerde</a:t>
            </a:r>
            <a:endParaRPr lang="en-US" altLang="en-US" sz="1200" b="1" dirty="0">
              <a:latin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Arial" panose="020B0604020202020204" pitchFamily="34" charset="0"/>
              </a:rPr>
              <a:t>produkte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6772704" y="2056174"/>
            <a:ext cx="2543406" cy="608013"/>
          </a:xfrm>
          <a:prstGeom prst="homePlate">
            <a:avLst>
              <a:gd name="adj" fmla="val 47781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ZA" altLang="en-US" sz="2400"/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6849799" y="2192056"/>
            <a:ext cx="2301609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ZA" altLang="en-US" sz="1200" b="1" dirty="0" err="1" smtClean="0">
                <a:latin typeface="Arial" panose="020B0604020202020204" pitchFamily="34" charset="0"/>
              </a:rPr>
              <a:t>Waardetoevoegingsaktiwiteit</a:t>
            </a:r>
            <a:r>
              <a:rPr lang="en-ZA" altLang="en-US" sz="1200" b="1" dirty="0" smtClean="0">
                <a:latin typeface="Arial" panose="020B0604020202020204" pitchFamily="34" charset="0"/>
              </a:rPr>
              <a:t> 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6849799" y="3352801"/>
            <a:ext cx="5023546" cy="966614"/>
            <a:chOff x="758" y="2727"/>
            <a:chExt cx="2249" cy="487"/>
          </a:xfrm>
          <a:solidFill>
            <a:schemeClr val="accent2">
              <a:lumMod val="75000"/>
            </a:schemeClr>
          </a:solidFill>
        </p:grpSpPr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758" y="2727"/>
              <a:ext cx="945" cy="487"/>
            </a:xfrm>
            <a:custGeom>
              <a:avLst/>
              <a:gdLst>
                <a:gd name="T0" fmla="*/ 0 w 1262"/>
                <a:gd name="T1" fmla="*/ 0 h 816"/>
                <a:gd name="T2" fmla="*/ 2 w 1262"/>
                <a:gd name="T3" fmla="*/ 1 h 816"/>
                <a:gd name="T4" fmla="*/ 1 w 1262"/>
                <a:gd name="T5" fmla="*/ 1 h 816"/>
                <a:gd name="T6" fmla="*/ 8 w 1262"/>
                <a:gd name="T7" fmla="*/ 1 h 816"/>
                <a:gd name="T8" fmla="*/ 10 w 1262"/>
                <a:gd name="T9" fmla="*/ 1 h 816"/>
                <a:gd name="T10" fmla="*/ 8 w 1262"/>
                <a:gd name="T11" fmla="*/ 0 h 816"/>
                <a:gd name="T12" fmla="*/ 0 w 1262"/>
                <a:gd name="T13" fmla="*/ 0 h 8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2" h="816">
                  <a:moveTo>
                    <a:pt x="0" y="0"/>
                  </a:moveTo>
                  <a:lnTo>
                    <a:pt x="301" y="415"/>
                  </a:lnTo>
                  <a:lnTo>
                    <a:pt x="9" y="815"/>
                  </a:lnTo>
                  <a:lnTo>
                    <a:pt x="960" y="815"/>
                  </a:lnTo>
                  <a:lnTo>
                    <a:pt x="1261" y="408"/>
                  </a:lnTo>
                  <a:lnTo>
                    <a:pt x="951" y="0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accent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1452" y="2727"/>
              <a:ext cx="895" cy="487"/>
            </a:xfrm>
            <a:custGeom>
              <a:avLst/>
              <a:gdLst>
                <a:gd name="T0" fmla="*/ 0 w 1262"/>
                <a:gd name="T1" fmla="*/ 0 h 816"/>
                <a:gd name="T2" fmla="*/ 2 w 1262"/>
                <a:gd name="T3" fmla="*/ 1 h 816"/>
                <a:gd name="T4" fmla="*/ 1 w 1262"/>
                <a:gd name="T5" fmla="*/ 1 h 816"/>
                <a:gd name="T6" fmla="*/ 8 w 1262"/>
                <a:gd name="T7" fmla="*/ 1 h 816"/>
                <a:gd name="T8" fmla="*/ 10 w 1262"/>
                <a:gd name="T9" fmla="*/ 1 h 816"/>
                <a:gd name="T10" fmla="*/ 8 w 1262"/>
                <a:gd name="T11" fmla="*/ 0 h 816"/>
                <a:gd name="T12" fmla="*/ 0 w 1262"/>
                <a:gd name="T13" fmla="*/ 0 h 8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2" h="816">
                  <a:moveTo>
                    <a:pt x="0" y="0"/>
                  </a:moveTo>
                  <a:lnTo>
                    <a:pt x="301" y="415"/>
                  </a:lnTo>
                  <a:lnTo>
                    <a:pt x="9" y="815"/>
                  </a:lnTo>
                  <a:lnTo>
                    <a:pt x="960" y="815"/>
                  </a:lnTo>
                  <a:lnTo>
                    <a:pt x="1261" y="408"/>
                  </a:lnTo>
                  <a:lnTo>
                    <a:pt x="951" y="0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accent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2112" y="2727"/>
              <a:ext cx="895" cy="487"/>
            </a:xfrm>
            <a:custGeom>
              <a:avLst/>
              <a:gdLst>
                <a:gd name="T0" fmla="*/ 0 w 1262"/>
                <a:gd name="T1" fmla="*/ 0 h 816"/>
                <a:gd name="T2" fmla="*/ 2 w 1262"/>
                <a:gd name="T3" fmla="*/ 1 h 816"/>
                <a:gd name="T4" fmla="*/ 1 w 1262"/>
                <a:gd name="T5" fmla="*/ 1 h 816"/>
                <a:gd name="T6" fmla="*/ 8 w 1262"/>
                <a:gd name="T7" fmla="*/ 1 h 816"/>
                <a:gd name="T8" fmla="*/ 10 w 1262"/>
                <a:gd name="T9" fmla="*/ 1 h 816"/>
                <a:gd name="T10" fmla="*/ 8 w 1262"/>
                <a:gd name="T11" fmla="*/ 0 h 816"/>
                <a:gd name="T12" fmla="*/ 0 w 1262"/>
                <a:gd name="T13" fmla="*/ 0 h 8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2" h="816">
                  <a:moveTo>
                    <a:pt x="0" y="0"/>
                  </a:moveTo>
                  <a:lnTo>
                    <a:pt x="301" y="415"/>
                  </a:lnTo>
                  <a:lnTo>
                    <a:pt x="9" y="815"/>
                  </a:lnTo>
                  <a:lnTo>
                    <a:pt x="960" y="815"/>
                  </a:lnTo>
                  <a:lnTo>
                    <a:pt x="1261" y="408"/>
                  </a:lnTo>
                  <a:lnTo>
                    <a:pt x="951" y="0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accent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999" y="2867"/>
              <a:ext cx="566" cy="21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 b="1" i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Verspreiding en Handel </a:t>
              </a:r>
              <a:endParaRPr lang="en-GB" altLang="en-US" sz="1200" b="1" i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703" y="2899"/>
              <a:ext cx="522" cy="1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 b="1" i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Verwerking</a:t>
              </a:r>
              <a:endParaRPr lang="en-GB" altLang="en-US" sz="1200" b="1" i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2405" y="2904"/>
              <a:ext cx="470" cy="1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 b="1" i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Winkel</a:t>
              </a:r>
              <a:endParaRPr lang="en-GB" altLang="en-US" sz="1200" b="1" i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31"/>
          <p:cNvGrpSpPr>
            <a:grpSpLocks/>
          </p:cNvGrpSpPr>
          <p:nvPr/>
        </p:nvGrpSpPr>
        <p:grpSpPr bwMode="auto">
          <a:xfrm>
            <a:off x="10918992" y="2841627"/>
            <a:ext cx="571500" cy="781050"/>
            <a:chOff x="260" y="1108"/>
            <a:chExt cx="390" cy="492"/>
          </a:xfrm>
        </p:grpSpPr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285" y="1130"/>
              <a:ext cx="365" cy="344"/>
            </a:xfrm>
            <a:custGeom>
              <a:avLst/>
              <a:gdLst>
                <a:gd name="T0" fmla="*/ 1 w 730"/>
                <a:gd name="T1" fmla="*/ 1 h 687"/>
                <a:gd name="T2" fmla="*/ 1 w 730"/>
                <a:gd name="T3" fmla="*/ 1 h 687"/>
                <a:gd name="T4" fmla="*/ 1 w 730"/>
                <a:gd name="T5" fmla="*/ 1 h 687"/>
                <a:gd name="T6" fmla="*/ 1 w 730"/>
                <a:gd name="T7" fmla="*/ 1 h 687"/>
                <a:gd name="T8" fmla="*/ 1 w 730"/>
                <a:gd name="T9" fmla="*/ 1 h 687"/>
                <a:gd name="T10" fmla="*/ 1 w 730"/>
                <a:gd name="T11" fmla="*/ 1 h 687"/>
                <a:gd name="T12" fmla="*/ 1 w 730"/>
                <a:gd name="T13" fmla="*/ 1 h 687"/>
                <a:gd name="T14" fmla="*/ 1 w 730"/>
                <a:gd name="T15" fmla="*/ 1 h 687"/>
                <a:gd name="T16" fmla="*/ 1 w 730"/>
                <a:gd name="T17" fmla="*/ 1 h 687"/>
                <a:gd name="T18" fmla="*/ 1 w 730"/>
                <a:gd name="T19" fmla="*/ 1 h 687"/>
                <a:gd name="T20" fmla="*/ 1 w 730"/>
                <a:gd name="T21" fmla="*/ 1 h 687"/>
                <a:gd name="T22" fmla="*/ 1 w 730"/>
                <a:gd name="T23" fmla="*/ 1 h 687"/>
                <a:gd name="T24" fmla="*/ 1 w 730"/>
                <a:gd name="T25" fmla="*/ 1 h 687"/>
                <a:gd name="T26" fmla="*/ 1 w 730"/>
                <a:gd name="T27" fmla="*/ 1 h 687"/>
                <a:gd name="T28" fmla="*/ 1 w 730"/>
                <a:gd name="T29" fmla="*/ 1 h 687"/>
                <a:gd name="T30" fmla="*/ 1 w 730"/>
                <a:gd name="T31" fmla="*/ 1 h 687"/>
                <a:gd name="T32" fmla="*/ 1 w 730"/>
                <a:gd name="T33" fmla="*/ 1 h 687"/>
                <a:gd name="T34" fmla="*/ 1 w 730"/>
                <a:gd name="T35" fmla="*/ 1 h 687"/>
                <a:gd name="T36" fmla="*/ 1 w 730"/>
                <a:gd name="T37" fmla="*/ 1 h 687"/>
                <a:gd name="T38" fmla="*/ 1 w 730"/>
                <a:gd name="T39" fmla="*/ 1 h 687"/>
                <a:gd name="T40" fmla="*/ 1 w 730"/>
                <a:gd name="T41" fmla="*/ 1 h 687"/>
                <a:gd name="T42" fmla="*/ 1 w 730"/>
                <a:gd name="T43" fmla="*/ 1 h 687"/>
                <a:gd name="T44" fmla="*/ 1 w 730"/>
                <a:gd name="T45" fmla="*/ 1 h 687"/>
                <a:gd name="T46" fmla="*/ 1 w 730"/>
                <a:gd name="T47" fmla="*/ 1 h 687"/>
                <a:gd name="T48" fmla="*/ 1 w 730"/>
                <a:gd name="T49" fmla="*/ 1 h 687"/>
                <a:gd name="T50" fmla="*/ 1 w 730"/>
                <a:gd name="T51" fmla="*/ 1 h 687"/>
                <a:gd name="T52" fmla="*/ 1 w 730"/>
                <a:gd name="T53" fmla="*/ 1 h 687"/>
                <a:gd name="T54" fmla="*/ 1 w 730"/>
                <a:gd name="T55" fmla="*/ 1 h 687"/>
                <a:gd name="T56" fmla="*/ 1 w 730"/>
                <a:gd name="T57" fmla="*/ 1 h 687"/>
                <a:gd name="T58" fmla="*/ 1 w 730"/>
                <a:gd name="T59" fmla="*/ 1 h 687"/>
                <a:gd name="T60" fmla="*/ 1 w 730"/>
                <a:gd name="T61" fmla="*/ 1 h 687"/>
                <a:gd name="T62" fmla="*/ 1 w 730"/>
                <a:gd name="T63" fmla="*/ 1 h 687"/>
                <a:gd name="T64" fmla="*/ 1 w 730"/>
                <a:gd name="T65" fmla="*/ 1 h 687"/>
                <a:gd name="T66" fmla="*/ 1 w 730"/>
                <a:gd name="T67" fmla="*/ 1 h 687"/>
                <a:gd name="T68" fmla="*/ 1 w 730"/>
                <a:gd name="T69" fmla="*/ 1 h 687"/>
                <a:gd name="T70" fmla="*/ 1 w 730"/>
                <a:gd name="T71" fmla="*/ 1 h 687"/>
                <a:gd name="T72" fmla="*/ 1 w 730"/>
                <a:gd name="T73" fmla="*/ 1 h 687"/>
                <a:gd name="T74" fmla="*/ 1 w 730"/>
                <a:gd name="T75" fmla="*/ 1 h 687"/>
                <a:gd name="T76" fmla="*/ 1 w 730"/>
                <a:gd name="T77" fmla="*/ 1 h 687"/>
                <a:gd name="T78" fmla="*/ 1 w 730"/>
                <a:gd name="T79" fmla="*/ 1 h 687"/>
                <a:gd name="T80" fmla="*/ 1 w 730"/>
                <a:gd name="T81" fmla="*/ 1 h 687"/>
                <a:gd name="T82" fmla="*/ 1 w 730"/>
                <a:gd name="T83" fmla="*/ 1 h 687"/>
                <a:gd name="T84" fmla="*/ 1 w 730"/>
                <a:gd name="T85" fmla="*/ 1 h 687"/>
                <a:gd name="T86" fmla="*/ 1 w 730"/>
                <a:gd name="T87" fmla="*/ 1 h 687"/>
                <a:gd name="T88" fmla="*/ 1 w 730"/>
                <a:gd name="T89" fmla="*/ 1 h 687"/>
                <a:gd name="T90" fmla="*/ 1 w 730"/>
                <a:gd name="T91" fmla="*/ 1 h 687"/>
                <a:gd name="T92" fmla="*/ 1 w 730"/>
                <a:gd name="T93" fmla="*/ 1 h 687"/>
                <a:gd name="T94" fmla="*/ 1 w 730"/>
                <a:gd name="T95" fmla="*/ 1 h 687"/>
                <a:gd name="T96" fmla="*/ 1 w 730"/>
                <a:gd name="T97" fmla="*/ 1 h 687"/>
                <a:gd name="T98" fmla="*/ 1 w 730"/>
                <a:gd name="T99" fmla="*/ 1 h 687"/>
                <a:gd name="T100" fmla="*/ 1 w 730"/>
                <a:gd name="T101" fmla="*/ 1 h 687"/>
                <a:gd name="T102" fmla="*/ 1 w 730"/>
                <a:gd name="T103" fmla="*/ 1 h 687"/>
                <a:gd name="T104" fmla="*/ 1 w 730"/>
                <a:gd name="T105" fmla="*/ 1 h 687"/>
                <a:gd name="T106" fmla="*/ 1 w 730"/>
                <a:gd name="T107" fmla="*/ 1 h 687"/>
                <a:gd name="T108" fmla="*/ 1 w 730"/>
                <a:gd name="T109" fmla="*/ 1 h 687"/>
                <a:gd name="T110" fmla="*/ 1 w 730"/>
                <a:gd name="T111" fmla="*/ 1 h 687"/>
                <a:gd name="T112" fmla="*/ 1 w 730"/>
                <a:gd name="T113" fmla="*/ 1 h 687"/>
                <a:gd name="T114" fmla="*/ 1 w 730"/>
                <a:gd name="T115" fmla="*/ 1 h 687"/>
                <a:gd name="T116" fmla="*/ 1 w 730"/>
                <a:gd name="T117" fmla="*/ 1 h 687"/>
                <a:gd name="T118" fmla="*/ 1 w 730"/>
                <a:gd name="T119" fmla="*/ 1 h 68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30" h="687">
                  <a:moveTo>
                    <a:pt x="88" y="219"/>
                  </a:moveTo>
                  <a:lnTo>
                    <a:pt x="89" y="219"/>
                  </a:lnTo>
                  <a:lnTo>
                    <a:pt x="88" y="219"/>
                  </a:lnTo>
                  <a:lnTo>
                    <a:pt x="87" y="219"/>
                  </a:lnTo>
                  <a:lnTo>
                    <a:pt x="88" y="219"/>
                  </a:lnTo>
                  <a:lnTo>
                    <a:pt x="108" y="221"/>
                  </a:lnTo>
                  <a:lnTo>
                    <a:pt x="126" y="225"/>
                  </a:lnTo>
                  <a:lnTo>
                    <a:pt x="145" y="235"/>
                  </a:lnTo>
                  <a:lnTo>
                    <a:pt x="160" y="246"/>
                  </a:lnTo>
                  <a:lnTo>
                    <a:pt x="174" y="261"/>
                  </a:lnTo>
                  <a:lnTo>
                    <a:pt x="183" y="277"/>
                  </a:lnTo>
                  <a:lnTo>
                    <a:pt x="190" y="295"/>
                  </a:lnTo>
                  <a:lnTo>
                    <a:pt x="192" y="314"/>
                  </a:lnTo>
                  <a:lnTo>
                    <a:pt x="190" y="334"/>
                  </a:lnTo>
                  <a:lnTo>
                    <a:pt x="184" y="352"/>
                  </a:lnTo>
                  <a:lnTo>
                    <a:pt x="176" y="369"/>
                  </a:lnTo>
                  <a:lnTo>
                    <a:pt x="163" y="384"/>
                  </a:lnTo>
                  <a:lnTo>
                    <a:pt x="149" y="396"/>
                  </a:lnTo>
                  <a:lnTo>
                    <a:pt x="133" y="405"/>
                  </a:lnTo>
                  <a:lnTo>
                    <a:pt x="115" y="410"/>
                  </a:lnTo>
                  <a:lnTo>
                    <a:pt x="96" y="411"/>
                  </a:lnTo>
                  <a:lnTo>
                    <a:pt x="68" y="405"/>
                  </a:lnTo>
                  <a:lnTo>
                    <a:pt x="46" y="396"/>
                  </a:lnTo>
                  <a:lnTo>
                    <a:pt x="28" y="382"/>
                  </a:lnTo>
                  <a:lnTo>
                    <a:pt x="16" y="366"/>
                  </a:lnTo>
                  <a:lnTo>
                    <a:pt x="8" y="347"/>
                  </a:lnTo>
                  <a:lnTo>
                    <a:pt x="3" y="327"/>
                  </a:lnTo>
                  <a:lnTo>
                    <a:pt x="1" y="305"/>
                  </a:lnTo>
                  <a:lnTo>
                    <a:pt x="0" y="282"/>
                  </a:lnTo>
                  <a:lnTo>
                    <a:pt x="2" y="255"/>
                  </a:lnTo>
                  <a:lnTo>
                    <a:pt x="6" y="229"/>
                  </a:lnTo>
                  <a:lnTo>
                    <a:pt x="16" y="202"/>
                  </a:lnTo>
                  <a:lnTo>
                    <a:pt x="28" y="177"/>
                  </a:lnTo>
                  <a:lnTo>
                    <a:pt x="44" y="153"/>
                  </a:lnTo>
                  <a:lnTo>
                    <a:pt x="64" y="130"/>
                  </a:lnTo>
                  <a:lnTo>
                    <a:pt x="86" y="107"/>
                  </a:lnTo>
                  <a:lnTo>
                    <a:pt x="112" y="87"/>
                  </a:lnTo>
                  <a:lnTo>
                    <a:pt x="140" y="68"/>
                  </a:lnTo>
                  <a:lnTo>
                    <a:pt x="172" y="52"/>
                  </a:lnTo>
                  <a:lnTo>
                    <a:pt x="207" y="37"/>
                  </a:lnTo>
                  <a:lnTo>
                    <a:pt x="244" y="24"/>
                  </a:lnTo>
                  <a:lnTo>
                    <a:pt x="283" y="14"/>
                  </a:lnTo>
                  <a:lnTo>
                    <a:pt x="326" y="6"/>
                  </a:lnTo>
                  <a:lnTo>
                    <a:pt x="371" y="1"/>
                  </a:lnTo>
                  <a:lnTo>
                    <a:pt x="418" y="0"/>
                  </a:lnTo>
                  <a:lnTo>
                    <a:pt x="453" y="1"/>
                  </a:lnTo>
                  <a:lnTo>
                    <a:pt x="487" y="4"/>
                  </a:lnTo>
                  <a:lnTo>
                    <a:pt x="519" y="11"/>
                  </a:lnTo>
                  <a:lnTo>
                    <a:pt x="549" y="19"/>
                  </a:lnTo>
                  <a:lnTo>
                    <a:pt x="577" y="30"/>
                  </a:lnTo>
                  <a:lnTo>
                    <a:pt x="602" y="41"/>
                  </a:lnTo>
                  <a:lnTo>
                    <a:pt x="625" y="55"/>
                  </a:lnTo>
                  <a:lnTo>
                    <a:pt x="647" y="71"/>
                  </a:lnTo>
                  <a:lnTo>
                    <a:pt x="665" y="89"/>
                  </a:lnTo>
                  <a:lnTo>
                    <a:pt x="683" y="107"/>
                  </a:lnTo>
                  <a:lnTo>
                    <a:pt x="697" y="126"/>
                  </a:lnTo>
                  <a:lnTo>
                    <a:pt x="708" y="148"/>
                  </a:lnTo>
                  <a:lnTo>
                    <a:pt x="717" y="170"/>
                  </a:lnTo>
                  <a:lnTo>
                    <a:pt x="724" y="193"/>
                  </a:lnTo>
                  <a:lnTo>
                    <a:pt x="729" y="217"/>
                  </a:lnTo>
                  <a:lnTo>
                    <a:pt x="730" y="242"/>
                  </a:lnTo>
                  <a:lnTo>
                    <a:pt x="724" y="293"/>
                  </a:lnTo>
                  <a:lnTo>
                    <a:pt x="710" y="339"/>
                  </a:lnTo>
                  <a:lnTo>
                    <a:pt x="690" y="379"/>
                  </a:lnTo>
                  <a:lnTo>
                    <a:pt x="664" y="412"/>
                  </a:lnTo>
                  <a:lnTo>
                    <a:pt x="636" y="440"/>
                  </a:lnTo>
                  <a:lnTo>
                    <a:pt x="607" y="463"/>
                  </a:lnTo>
                  <a:lnTo>
                    <a:pt x="580" y="480"/>
                  </a:lnTo>
                  <a:lnTo>
                    <a:pt x="557" y="492"/>
                  </a:lnTo>
                  <a:lnTo>
                    <a:pt x="541" y="499"/>
                  </a:lnTo>
                  <a:lnTo>
                    <a:pt x="521" y="506"/>
                  </a:lnTo>
                  <a:lnTo>
                    <a:pt x="501" y="514"/>
                  </a:lnTo>
                  <a:lnTo>
                    <a:pt x="480" y="526"/>
                  </a:lnTo>
                  <a:lnTo>
                    <a:pt x="460" y="541"/>
                  </a:lnTo>
                  <a:lnTo>
                    <a:pt x="444" y="562"/>
                  </a:lnTo>
                  <a:lnTo>
                    <a:pt x="434" y="589"/>
                  </a:lnTo>
                  <a:lnTo>
                    <a:pt x="429" y="626"/>
                  </a:lnTo>
                  <a:lnTo>
                    <a:pt x="429" y="687"/>
                  </a:lnTo>
                  <a:lnTo>
                    <a:pt x="374" y="687"/>
                  </a:lnTo>
                  <a:lnTo>
                    <a:pt x="374" y="588"/>
                  </a:lnTo>
                  <a:lnTo>
                    <a:pt x="381" y="534"/>
                  </a:lnTo>
                  <a:lnTo>
                    <a:pt x="397" y="489"/>
                  </a:lnTo>
                  <a:lnTo>
                    <a:pt x="420" y="451"/>
                  </a:lnTo>
                  <a:lnTo>
                    <a:pt x="447" y="415"/>
                  </a:lnTo>
                  <a:lnTo>
                    <a:pt x="473" y="382"/>
                  </a:lnTo>
                  <a:lnTo>
                    <a:pt x="496" y="346"/>
                  </a:lnTo>
                  <a:lnTo>
                    <a:pt x="512" y="306"/>
                  </a:lnTo>
                  <a:lnTo>
                    <a:pt x="519" y="258"/>
                  </a:lnTo>
                  <a:lnTo>
                    <a:pt x="519" y="239"/>
                  </a:lnTo>
                  <a:lnTo>
                    <a:pt x="517" y="222"/>
                  </a:lnTo>
                  <a:lnTo>
                    <a:pt x="515" y="204"/>
                  </a:lnTo>
                  <a:lnTo>
                    <a:pt x="510" y="186"/>
                  </a:lnTo>
                  <a:lnTo>
                    <a:pt x="504" y="170"/>
                  </a:lnTo>
                  <a:lnTo>
                    <a:pt x="497" y="154"/>
                  </a:lnTo>
                  <a:lnTo>
                    <a:pt x="488" y="139"/>
                  </a:lnTo>
                  <a:lnTo>
                    <a:pt x="478" y="124"/>
                  </a:lnTo>
                  <a:lnTo>
                    <a:pt x="465" y="112"/>
                  </a:lnTo>
                  <a:lnTo>
                    <a:pt x="449" y="100"/>
                  </a:lnTo>
                  <a:lnTo>
                    <a:pt x="432" y="90"/>
                  </a:lnTo>
                  <a:lnTo>
                    <a:pt x="412" y="80"/>
                  </a:lnTo>
                  <a:lnTo>
                    <a:pt x="389" y="74"/>
                  </a:lnTo>
                  <a:lnTo>
                    <a:pt x="364" y="69"/>
                  </a:lnTo>
                  <a:lnTo>
                    <a:pt x="335" y="65"/>
                  </a:lnTo>
                  <a:lnTo>
                    <a:pt x="304" y="64"/>
                  </a:lnTo>
                  <a:lnTo>
                    <a:pt x="284" y="65"/>
                  </a:lnTo>
                  <a:lnTo>
                    <a:pt x="265" y="69"/>
                  </a:lnTo>
                  <a:lnTo>
                    <a:pt x="245" y="74"/>
                  </a:lnTo>
                  <a:lnTo>
                    <a:pt x="225" y="80"/>
                  </a:lnTo>
                  <a:lnTo>
                    <a:pt x="207" y="87"/>
                  </a:lnTo>
                  <a:lnTo>
                    <a:pt x="188" y="97"/>
                  </a:lnTo>
                  <a:lnTo>
                    <a:pt x="172" y="107"/>
                  </a:lnTo>
                  <a:lnTo>
                    <a:pt x="156" y="118"/>
                  </a:lnTo>
                  <a:lnTo>
                    <a:pt x="141" y="130"/>
                  </a:lnTo>
                  <a:lnTo>
                    <a:pt x="129" y="143"/>
                  </a:lnTo>
                  <a:lnTo>
                    <a:pt x="117" y="155"/>
                  </a:lnTo>
                  <a:lnTo>
                    <a:pt x="107" y="168"/>
                  </a:lnTo>
                  <a:lnTo>
                    <a:pt x="99" y="181"/>
                  </a:lnTo>
                  <a:lnTo>
                    <a:pt x="93" y="193"/>
                  </a:lnTo>
                  <a:lnTo>
                    <a:pt x="89" y="206"/>
                  </a:lnTo>
                  <a:lnTo>
                    <a:pt x="88" y="219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Freeform 33"/>
            <p:cNvSpPr>
              <a:spLocks/>
            </p:cNvSpPr>
            <p:nvPr/>
          </p:nvSpPr>
          <p:spPr bwMode="auto">
            <a:xfrm>
              <a:off x="443" y="1495"/>
              <a:ext cx="88" cy="105"/>
            </a:xfrm>
            <a:custGeom>
              <a:avLst/>
              <a:gdLst>
                <a:gd name="T0" fmla="*/ 1 w 176"/>
                <a:gd name="T1" fmla="*/ 0 h 211"/>
                <a:gd name="T2" fmla="*/ 1 w 176"/>
                <a:gd name="T3" fmla="*/ 0 h 211"/>
                <a:gd name="T4" fmla="*/ 1 w 176"/>
                <a:gd name="T5" fmla="*/ 0 h 211"/>
                <a:gd name="T6" fmla="*/ 1 w 176"/>
                <a:gd name="T7" fmla="*/ 0 h 211"/>
                <a:gd name="T8" fmla="*/ 1 w 176"/>
                <a:gd name="T9" fmla="*/ 0 h 211"/>
                <a:gd name="T10" fmla="*/ 1 w 176"/>
                <a:gd name="T11" fmla="*/ 0 h 211"/>
                <a:gd name="T12" fmla="*/ 1 w 176"/>
                <a:gd name="T13" fmla="*/ 0 h 211"/>
                <a:gd name="T14" fmla="*/ 1 w 176"/>
                <a:gd name="T15" fmla="*/ 0 h 211"/>
                <a:gd name="T16" fmla="*/ 1 w 176"/>
                <a:gd name="T17" fmla="*/ 0 h 211"/>
                <a:gd name="T18" fmla="*/ 1 w 176"/>
                <a:gd name="T19" fmla="*/ 0 h 211"/>
                <a:gd name="T20" fmla="*/ 1 w 176"/>
                <a:gd name="T21" fmla="*/ 0 h 211"/>
                <a:gd name="T22" fmla="*/ 1 w 176"/>
                <a:gd name="T23" fmla="*/ 0 h 211"/>
                <a:gd name="T24" fmla="*/ 1 w 176"/>
                <a:gd name="T25" fmla="*/ 0 h 211"/>
                <a:gd name="T26" fmla="*/ 1 w 176"/>
                <a:gd name="T27" fmla="*/ 0 h 211"/>
                <a:gd name="T28" fmla="*/ 1 w 176"/>
                <a:gd name="T29" fmla="*/ 0 h 211"/>
                <a:gd name="T30" fmla="*/ 1 w 176"/>
                <a:gd name="T31" fmla="*/ 0 h 211"/>
                <a:gd name="T32" fmla="*/ 1 w 176"/>
                <a:gd name="T33" fmla="*/ 0 h 211"/>
                <a:gd name="T34" fmla="*/ 1 w 176"/>
                <a:gd name="T35" fmla="*/ 0 h 211"/>
                <a:gd name="T36" fmla="*/ 1 w 176"/>
                <a:gd name="T37" fmla="*/ 0 h 211"/>
                <a:gd name="T38" fmla="*/ 1 w 176"/>
                <a:gd name="T39" fmla="*/ 0 h 211"/>
                <a:gd name="T40" fmla="*/ 1 w 176"/>
                <a:gd name="T41" fmla="*/ 0 h 211"/>
                <a:gd name="T42" fmla="*/ 1 w 176"/>
                <a:gd name="T43" fmla="*/ 0 h 211"/>
                <a:gd name="T44" fmla="*/ 1 w 176"/>
                <a:gd name="T45" fmla="*/ 0 h 211"/>
                <a:gd name="T46" fmla="*/ 1 w 176"/>
                <a:gd name="T47" fmla="*/ 0 h 211"/>
                <a:gd name="T48" fmla="*/ 0 w 176"/>
                <a:gd name="T49" fmla="*/ 0 h 211"/>
                <a:gd name="T50" fmla="*/ 1 w 176"/>
                <a:gd name="T51" fmla="*/ 0 h 211"/>
                <a:gd name="T52" fmla="*/ 1 w 176"/>
                <a:gd name="T53" fmla="*/ 0 h 211"/>
                <a:gd name="T54" fmla="*/ 1 w 176"/>
                <a:gd name="T55" fmla="*/ 0 h 211"/>
                <a:gd name="T56" fmla="*/ 1 w 176"/>
                <a:gd name="T57" fmla="*/ 0 h 211"/>
                <a:gd name="T58" fmla="*/ 1 w 176"/>
                <a:gd name="T59" fmla="*/ 0 h 211"/>
                <a:gd name="T60" fmla="*/ 1 w 176"/>
                <a:gd name="T61" fmla="*/ 0 h 211"/>
                <a:gd name="T62" fmla="*/ 1 w 176"/>
                <a:gd name="T63" fmla="*/ 0 h 211"/>
                <a:gd name="T64" fmla="*/ 1 w 176"/>
                <a:gd name="T65" fmla="*/ 0 h 2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76" h="211">
                  <a:moveTo>
                    <a:pt x="88" y="211"/>
                  </a:moveTo>
                  <a:lnTo>
                    <a:pt x="105" y="209"/>
                  </a:lnTo>
                  <a:lnTo>
                    <a:pt x="123" y="203"/>
                  </a:lnTo>
                  <a:lnTo>
                    <a:pt x="137" y="193"/>
                  </a:lnTo>
                  <a:lnTo>
                    <a:pt x="150" y="180"/>
                  </a:lnTo>
                  <a:lnTo>
                    <a:pt x="161" y="165"/>
                  </a:lnTo>
                  <a:lnTo>
                    <a:pt x="169" y="147"/>
                  </a:lnTo>
                  <a:lnTo>
                    <a:pt x="173" y="127"/>
                  </a:lnTo>
                  <a:lnTo>
                    <a:pt x="176" y="106"/>
                  </a:lnTo>
                  <a:lnTo>
                    <a:pt x="173" y="84"/>
                  </a:lnTo>
                  <a:lnTo>
                    <a:pt x="169" y="65"/>
                  </a:lnTo>
                  <a:lnTo>
                    <a:pt x="161" y="46"/>
                  </a:lnTo>
                  <a:lnTo>
                    <a:pt x="150" y="31"/>
                  </a:lnTo>
                  <a:lnTo>
                    <a:pt x="137" y="19"/>
                  </a:lnTo>
                  <a:lnTo>
                    <a:pt x="123" y="8"/>
                  </a:lnTo>
                  <a:lnTo>
                    <a:pt x="105" y="3"/>
                  </a:lnTo>
                  <a:lnTo>
                    <a:pt x="88" y="0"/>
                  </a:lnTo>
                  <a:lnTo>
                    <a:pt x="71" y="3"/>
                  </a:lnTo>
                  <a:lnTo>
                    <a:pt x="53" y="8"/>
                  </a:lnTo>
                  <a:lnTo>
                    <a:pt x="38" y="19"/>
                  </a:lnTo>
                  <a:lnTo>
                    <a:pt x="26" y="31"/>
                  </a:lnTo>
                  <a:lnTo>
                    <a:pt x="15" y="46"/>
                  </a:lnTo>
                  <a:lnTo>
                    <a:pt x="7" y="65"/>
                  </a:lnTo>
                  <a:lnTo>
                    <a:pt x="3" y="84"/>
                  </a:lnTo>
                  <a:lnTo>
                    <a:pt x="0" y="106"/>
                  </a:lnTo>
                  <a:lnTo>
                    <a:pt x="3" y="127"/>
                  </a:lnTo>
                  <a:lnTo>
                    <a:pt x="7" y="147"/>
                  </a:lnTo>
                  <a:lnTo>
                    <a:pt x="15" y="165"/>
                  </a:lnTo>
                  <a:lnTo>
                    <a:pt x="26" y="180"/>
                  </a:lnTo>
                  <a:lnTo>
                    <a:pt x="38" y="193"/>
                  </a:lnTo>
                  <a:lnTo>
                    <a:pt x="53" y="203"/>
                  </a:lnTo>
                  <a:lnTo>
                    <a:pt x="71" y="209"/>
                  </a:lnTo>
                  <a:lnTo>
                    <a:pt x="88" y="21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260" y="1108"/>
              <a:ext cx="365" cy="344"/>
            </a:xfrm>
            <a:custGeom>
              <a:avLst/>
              <a:gdLst>
                <a:gd name="T0" fmla="*/ 1 w 730"/>
                <a:gd name="T1" fmla="*/ 1 h 687"/>
                <a:gd name="T2" fmla="*/ 1 w 730"/>
                <a:gd name="T3" fmla="*/ 1 h 687"/>
                <a:gd name="T4" fmla="*/ 1 w 730"/>
                <a:gd name="T5" fmla="*/ 1 h 687"/>
                <a:gd name="T6" fmla="*/ 1 w 730"/>
                <a:gd name="T7" fmla="*/ 1 h 687"/>
                <a:gd name="T8" fmla="*/ 1 w 730"/>
                <a:gd name="T9" fmla="*/ 1 h 687"/>
                <a:gd name="T10" fmla="*/ 1 w 730"/>
                <a:gd name="T11" fmla="*/ 1 h 687"/>
                <a:gd name="T12" fmla="*/ 1 w 730"/>
                <a:gd name="T13" fmla="*/ 1 h 687"/>
                <a:gd name="T14" fmla="*/ 1 w 730"/>
                <a:gd name="T15" fmla="*/ 1 h 687"/>
                <a:gd name="T16" fmla="*/ 1 w 730"/>
                <a:gd name="T17" fmla="*/ 1 h 687"/>
                <a:gd name="T18" fmla="*/ 1 w 730"/>
                <a:gd name="T19" fmla="*/ 1 h 687"/>
                <a:gd name="T20" fmla="*/ 1 w 730"/>
                <a:gd name="T21" fmla="*/ 1 h 687"/>
                <a:gd name="T22" fmla="*/ 1 w 730"/>
                <a:gd name="T23" fmla="*/ 1 h 687"/>
                <a:gd name="T24" fmla="*/ 1 w 730"/>
                <a:gd name="T25" fmla="*/ 1 h 687"/>
                <a:gd name="T26" fmla="*/ 1 w 730"/>
                <a:gd name="T27" fmla="*/ 1 h 687"/>
                <a:gd name="T28" fmla="*/ 1 w 730"/>
                <a:gd name="T29" fmla="*/ 1 h 687"/>
                <a:gd name="T30" fmla="*/ 1 w 730"/>
                <a:gd name="T31" fmla="*/ 1 h 687"/>
                <a:gd name="T32" fmla="*/ 1 w 730"/>
                <a:gd name="T33" fmla="*/ 1 h 687"/>
                <a:gd name="T34" fmla="*/ 1 w 730"/>
                <a:gd name="T35" fmla="*/ 1 h 687"/>
                <a:gd name="T36" fmla="*/ 1 w 730"/>
                <a:gd name="T37" fmla="*/ 1 h 687"/>
                <a:gd name="T38" fmla="*/ 1 w 730"/>
                <a:gd name="T39" fmla="*/ 1 h 687"/>
                <a:gd name="T40" fmla="*/ 1 w 730"/>
                <a:gd name="T41" fmla="*/ 1 h 687"/>
                <a:gd name="T42" fmla="*/ 1 w 730"/>
                <a:gd name="T43" fmla="*/ 1 h 687"/>
                <a:gd name="T44" fmla="*/ 1 w 730"/>
                <a:gd name="T45" fmla="*/ 1 h 687"/>
                <a:gd name="T46" fmla="*/ 1 w 730"/>
                <a:gd name="T47" fmla="*/ 1 h 687"/>
                <a:gd name="T48" fmla="*/ 1 w 730"/>
                <a:gd name="T49" fmla="*/ 1 h 687"/>
                <a:gd name="T50" fmla="*/ 1 w 730"/>
                <a:gd name="T51" fmla="*/ 1 h 687"/>
                <a:gd name="T52" fmla="*/ 1 w 730"/>
                <a:gd name="T53" fmla="*/ 1 h 687"/>
                <a:gd name="T54" fmla="*/ 1 w 730"/>
                <a:gd name="T55" fmla="*/ 1 h 687"/>
                <a:gd name="T56" fmla="*/ 1 w 730"/>
                <a:gd name="T57" fmla="*/ 1 h 687"/>
                <a:gd name="T58" fmla="*/ 1 w 730"/>
                <a:gd name="T59" fmla="*/ 1 h 687"/>
                <a:gd name="T60" fmla="*/ 1 w 730"/>
                <a:gd name="T61" fmla="*/ 1 h 687"/>
                <a:gd name="T62" fmla="*/ 1 w 730"/>
                <a:gd name="T63" fmla="*/ 1 h 687"/>
                <a:gd name="T64" fmla="*/ 1 w 730"/>
                <a:gd name="T65" fmla="*/ 1 h 687"/>
                <a:gd name="T66" fmla="*/ 1 w 730"/>
                <a:gd name="T67" fmla="*/ 1 h 687"/>
                <a:gd name="T68" fmla="*/ 1 w 730"/>
                <a:gd name="T69" fmla="*/ 1 h 687"/>
                <a:gd name="T70" fmla="*/ 1 w 730"/>
                <a:gd name="T71" fmla="*/ 1 h 687"/>
                <a:gd name="T72" fmla="*/ 1 w 730"/>
                <a:gd name="T73" fmla="*/ 1 h 687"/>
                <a:gd name="T74" fmla="*/ 1 w 730"/>
                <a:gd name="T75" fmla="*/ 1 h 687"/>
                <a:gd name="T76" fmla="*/ 1 w 730"/>
                <a:gd name="T77" fmla="*/ 1 h 687"/>
                <a:gd name="T78" fmla="*/ 1 w 730"/>
                <a:gd name="T79" fmla="*/ 1 h 687"/>
                <a:gd name="T80" fmla="*/ 1 w 730"/>
                <a:gd name="T81" fmla="*/ 1 h 687"/>
                <a:gd name="T82" fmla="*/ 1 w 730"/>
                <a:gd name="T83" fmla="*/ 1 h 687"/>
                <a:gd name="T84" fmla="*/ 1 w 730"/>
                <a:gd name="T85" fmla="*/ 1 h 687"/>
                <a:gd name="T86" fmla="*/ 1 w 730"/>
                <a:gd name="T87" fmla="*/ 1 h 687"/>
                <a:gd name="T88" fmla="*/ 1 w 730"/>
                <a:gd name="T89" fmla="*/ 1 h 687"/>
                <a:gd name="T90" fmla="*/ 1 w 730"/>
                <a:gd name="T91" fmla="*/ 1 h 687"/>
                <a:gd name="T92" fmla="*/ 1 w 730"/>
                <a:gd name="T93" fmla="*/ 1 h 687"/>
                <a:gd name="T94" fmla="*/ 1 w 730"/>
                <a:gd name="T95" fmla="*/ 1 h 687"/>
                <a:gd name="T96" fmla="*/ 1 w 730"/>
                <a:gd name="T97" fmla="*/ 1 h 687"/>
                <a:gd name="T98" fmla="*/ 1 w 730"/>
                <a:gd name="T99" fmla="*/ 1 h 687"/>
                <a:gd name="T100" fmla="*/ 1 w 730"/>
                <a:gd name="T101" fmla="*/ 1 h 687"/>
                <a:gd name="T102" fmla="*/ 1 w 730"/>
                <a:gd name="T103" fmla="*/ 1 h 687"/>
                <a:gd name="T104" fmla="*/ 1 w 730"/>
                <a:gd name="T105" fmla="*/ 1 h 687"/>
                <a:gd name="T106" fmla="*/ 1 w 730"/>
                <a:gd name="T107" fmla="*/ 1 h 687"/>
                <a:gd name="T108" fmla="*/ 1 w 730"/>
                <a:gd name="T109" fmla="*/ 1 h 687"/>
                <a:gd name="T110" fmla="*/ 1 w 730"/>
                <a:gd name="T111" fmla="*/ 1 h 687"/>
                <a:gd name="T112" fmla="*/ 1 w 730"/>
                <a:gd name="T113" fmla="*/ 1 h 687"/>
                <a:gd name="T114" fmla="*/ 1 w 730"/>
                <a:gd name="T115" fmla="*/ 1 h 687"/>
                <a:gd name="T116" fmla="*/ 1 w 730"/>
                <a:gd name="T117" fmla="*/ 1 h 687"/>
                <a:gd name="T118" fmla="*/ 1 w 730"/>
                <a:gd name="T119" fmla="*/ 1 h 68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30" h="687">
                  <a:moveTo>
                    <a:pt x="89" y="220"/>
                  </a:moveTo>
                  <a:lnTo>
                    <a:pt x="90" y="220"/>
                  </a:lnTo>
                  <a:lnTo>
                    <a:pt x="89" y="220"/>
                  </a:lnTo>
                  <a:lnTo>
                    <a:pt x="88" y="220"/>
                  </a:lnTo>
                  <a:lnTo>
                    <a:pt x="89" y="220"/>
                  </a:lnTo>
                  <a:lnTo>
                    <a:pt x="108" y="222"/>
                  </a:lnTo>
                  <a:lnTo>
                    <a:pt x="127" y="227"/>
                  </a:lnTo>
                  <a:lnTo>
                    <a:pt x="145" y="236"/>
                  </a:lnTo>
                  <a:lnTo>
                    <a:pt x="160" y="247"/>
                  </a:lnTo>
                  <a:lnTo>
                    <a:pt x="174" y="262"/>
                  </a:lnTo>
                  <a:lnTo>
                    <a:pt x="183" y="279"/>
                  </a:lnTo>
                  <a:lnTo>
                    <a:pt x="190" y="296"/>
                  </a:lnTo>
                  <a:lnTo>
                    <a:pt x="192" y="315"/>
                  </a:lnTo>
                  <a:lnTo>
                    <a:pt x="190" y="335"/>
                  </a:lnTo>
                  <a:lnTo>
                    <a:pt x="185" y="353"/>
                  </a:lnTo>
                  <a:lnTo>
                    <a:pt x="176" y="371"/>
                  </a:lnTo>
                  <a:lnTo>
                    <a:pt x="165" y="384"/>
                  </a:lnTo>
                  <a:lnTo>
                    <a:pt x="150" y="397"/>
                  </a:lnTo>
                  <a:lnTo>
                    <a:pt x="134" y="405"/>
                  </a:lnTo>
                  <a:lnTo>
                    <a:pt x="116" y="410"/>
                  </a:lnTo>
                  <a:lnTo>
                    <a:pt x="97" y="411"/>
                  </a:lnTo>
                  <a:lnTo>
                    <a:pt x="68" y="406"/>
                  </a:lnTo>
                  <a:lnTo>
                    <a:pt x="46" y="396"/>
                  </a:lnTo>
                  <a:lnTo>
                    <a:pt x="29" y="383"/>
                  </a:lnTo>
                  <a:lnTo>
                    <a:pt x="16" y="367"/>
                  </a:lnTo>
                  <a:lnTo>
                    <a:pt x="8" y="348"/>
                  </a:lnTo>
                  <a:lnTo>
                    <a:pt x="3" y="327"/>
                  </a:lnTo>
                  <a:lnTo>
                    <a:pt x="1" y="305"/>
                  </a:lnTo>
                  <a:lnTo>
                    <a:pt x="0" y="283"/>
                  </a:lnTo>
                  <a:lnTo>
                    <a:pt x="2" y="257"/>
                  </a:lnTo>
                  <a:lnTo>
                    <a:pt x="7" y="230"/>
                  </a:lnTo>
                  <a:lnTo>
                    <a:pt x="16" y="204"/>
                  </a:lnTo>
                  <a:lnTo>
                    <a:pt x="29" y="178"/>
                  </a:lnTo>
                  <a:lnTo>
                    <a:pt x="45" y="154"/>
                  </a:lnTo>
                  <a:lnTo>
                    <a:pt x="65" y="130"/>
                  </a:lnTo>
                  <a:lnTo>
                    <a:pt x="88" y="108"/>
                  </a:lnTo>
                  <a:lnTo>
                    <a:pt x="113" y="87"/>
                  </a:lnTo>
                  <a:lnTo>
                    <a:pt x="142" y="69"/>
                  </a:lnTo>
                  <a:lnTo>
                    <a:pt x="173" y="52"/>
                  </a:lnTo>
                  <a:lnTo>
                    <a:pt x="207" y="37"/>
                  </a:lnTo>
                  <a:lnTo>
                    <a:pt x="244" y="24"/>
                  </a:lnTo>
                  <a:lnTo>
                    <a:pt x="285" y="14"/>
                  </a:lnTo>
                  <a:lnTo>
                    <a:pt x="326" y="6"/>
                  </a:lnTo>
                  <a:lnTo>
                    <a:pt x="371" y="1"/>
                  </a:lnTo>
                  <a:lnTo>
                    <a:pt x="418" y="0"/>
                  </a:lnTo>
                  <a:lnTo>
                    <a:pt x="454" y="1"/>
                  </a:lnTo>
                  <a:lnTo>
                    <a:pt x="487" y="6"/>
                  </a:lnTo>
                  <a:lnTo>
                    <a:pt x="520" y="12"/>
                  </a:lnTo>
                  <a:lnTo>
                    <a:pt x="550" y="20"/>
                  </a:lnTo>
                  <a:lnTo>
                    <a:pt x="577" y="30"/>
                  </a:lnTo>
                  <a:lnTo>
                    <a:pt x="603" y="43"/>
                  </a:lnTo>
                  <a:lnTo>
                    <a:pt x="626" y="56"/>
                  </a:lnTo>
                  <a:lnTo>
                    <a:pt x="648" y="73"/>
                  </a:lnTo>
                  <a:lnTo>
                    <a:pt x="666" y="90"/>
                  </a:lnTo>
                  <a:lnTo>
                    <a:pt x="683" y="108"/>
                  </a:lnTo>
                  <a:lnTo>
                    <a:pt x="697" y="128"/>
                  </a:lnTo>
                  <a:lnTo>
                    <a:pt x="709" y="150"/>
                  </a:lnTo>
                  <a:lnTo>
                    <a:pt x="718" y="171"/>
                  </a:lnTo>
                  <a:lnTo>
                    <a:pt x="725" y="194"/>
                  </a:lnTo>
                  <a:lnTo>
                    <a:pt x="729" y="219"/>
                  </a:lnTo>
                  <a:lnTo>
                    <a:pt x="730" y="243"/>
                  </a:lnTo>
                  <a:lnTo>
                    <a:pt x="725" y="295"/>
                  </a:lnTo>
                  <a:lnTo>
                    <a:pt x="711" y="340"/>
                  </a:lnTo>
                  <a:lnTo>
                    <a:pt x="690" y="379"/>
                  </a:lnTo>
                  <a:lnTo>
                    <a:pt x="665" y="412"/>
                  </a:lnTo>
                  <a:lnTo>
                    <a:pt x="636" y="440"/>
                  </a:lnTo>
                  <a:lnTo>
                    <a:pt x="607" y="463"/>
                  </a:lnTo>
                  <a:lnTo>
                    <a:pt x="581" y="480"/>
                  </a:lnTo>
                  <a:lnTo>
                    <a:pt x="558" y="494"/>
                  </a:lnTo>
                  <a:lnTo>
                    <a:pt x="542" y="501"/>
                  </a:lnTo>
                  <a:lnTo>
                    <a:pt x="522" y="508"/>
                  </a:lnTo>
                  <a:lnTo>
                    <a:pt x="501" y="516"/>
                  </a:lnTo>
                  <a:lnTo>
                    <a:pt x="480" y="526"/>
                  </a:lnTo>
                  <a:lnTo>
                    <a:pt x="461" y="541"/>
                  </a:lnTo>
                  <a:lnTo>
                    <a:pt x="445" y="562"/>
                  </a:lnTo>
                  <a:lnTo>
                    <a:pt x="434" y="589"/>
                  </a:lnTo>
                  <a:lnTo>
                    <a:pt x="430" y="626"/>
                  </a:lnTo>
                  <a:lnTo>
                    <a:pt x="430" y="687"/>
                  </a:lnTo>
                  <a:lnTo>
                    <a:pt x="376" y="687"/>
                  </a:lnTo>
                  <a:lnTo>
                    <a:pt x="376" y="588"/>
                  </a:lnTo>
                  <a:lnTo>
                    <a:pt x="381" y="534"/>
                  </a:lnTo>
                  <a:lnTo>
                    <a:pt x="397" y="489"/>
                  </a:lnTo>
                  <a:lnTo>
                    <a:pt x="421" y="451"/>
                  </a:lnTo>
                  <a:lnTo>
                    <a:pt x="447" y="417"/>
                  </a:lnTo>
                  <a:lnTo>
                    <a:pt x="474" y="383"/>
                  </a:lnTo>
                  <a:lnTo>
                    <a:pt x="497" y="348"/>
                  </a:lnTo>
                  <a:lnTo>
                    <a:pt x="513" y="307"/>
                  </a:lnTo>
                  <a:lnTo>
                    <a:pt x="520" y="259"/>
                  </a:lnTo>
                  <a:lnTo>
                    <a:pt x="520" y="241"/>
                  </a:lnTo>
                  <a:lnTo>
                    <a:pt x="517" y="222"/>
                  </a:lnTo>
                  <a:lnTo>
                    <a:pt x="515" y="205"/>
                  </a:lnTo>
                  <a:lnTo>
                    <a:pt x="510" y="188"/>
                  </a:lnTo>
                  <a:lnTo>
                    <a:pt x="505" y="170"/>
                  </a:lnTo>
                  <a:lnTo>
                    <a:pt x="498" y="154"/>
                  </a:lnTo>
                  <a:lnTo>
                    <a:pt x="489" y="139"/>
                  </a:lnTo>
                  <a:lnTo>
                    <a:pt x="478" y="125"/>
                  </a:lnTo>
                  <a:lnTo>
                    <a:pt x="465" y="113"/>
                  </a:lnTo>
                  <a:lnTo>
                    <a:pt x="449" y="101"/>
                  </a:lnTo>
                  <a:lnTo>
                    <a:pt x="432" y="91"/>
                  </a:lnTo>
                  <a:lnTo>
                    <a:pt x="412" y="82"/>
                  </a:lnTo>
                  <a:lnTo>
                    <a:pt x="389" y="75"/>
                  </a:lnTo>
                  <a:lnTo>
                    <a:pt x="364" y="70"/>
                  </a:lnTo>
                  <a:lnTo>
                    <a:pt x="335" y="67"/>
                  </a:lnTo>
                  <a:lnTo>
                    <a:pt x="304" y="66"/>
                  </a:lnTo>
                  <a:lnTo>
                    <a:pt x="285" y="67"/>
                  </a:lnTo>
                  <a:lnTo>
                    <a:pt x="265" y="70"/>
                  </a:lnTo>
                  <a:lnTo>
                    <a:pt x="245" y="75"/>
                  </a:lnTo>
                  <a:lnTo>
                    <a:pt x="226" y="81"/>
                  </a:lnTo>
                  <a:lnTo>
                    <a:pt x="207" y="89"/>
                  </a:lnTo>
                  <a:lnTo>
                    <a:pt x="189" y="98"/>
                  </a:lnTo>
                  <a:lnTo>
                    <a:pt x="173" y="108"/>
                  </a:lnTo>
                  <a:lnTo>
                    <a:pt x="157" y="119"/>
                  </a:lnTo>
                  <a:lnTo>
                    <a:pt x="142" y="131"/>
                  </a:lnTo>
                  <a:lnTo>
                    <a:pt x="129" y="143"/>
                  </a:lnTo>
                  <a:lnTo>
                    <a:pt x="118" y="157"/>
                  </a:lnTo>
                  <a:lnTo>
                    <a:pt x="107" y="169"/>
                  </a:lnTo>
                  <a:lnTo>
                    <a:pt x="99" y="182"/>
                  </a:lnTo>
                  <a:lnTo>
                    <a:pt x="93" y="194"/>
                  </a:lnTo>
                  <a:lnTo>
                    <a:pt x="90" y="207"/>
                  </a:lnTo>
                  <a:lnTo>
                    <a:pt x="89" y="22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21" name="Freeform 35"/>
            <p:cNvSpPr>
              <a:spLocks/>
            </p:cNvSpPr>
            <p:nvPr/>
          </p:nvSpPr>
          <p:spPr bwMode="auto">
            <a:xfrm>
              <a:off x="418" y="1473"/>
              <a:ext cx="88" cy="105"/>
            </a:xfrm>
            <a:custGeom>
              <a:avLst/>
              <a:gdLst>
                <a:gd name="T0" fmla="*/ 1 w 175"/>
                <a:gd name="T1" fmla="*/ 1 h 209"/>
                <a:gd name="T2" fmla="*/ 1 w 175"/>
                <a:gd name="T3" fmla="*/ 1 h 209"/>
                <a:gd name="T4" fmla="*/ 1 w 175"/>
                <a:gd name="T5" fmla="*/ 1 h 209"/>
                <a:gd name="T6" fmla="*/ 1 w 175"/>
                <a:gd name="T7" fmla="*/ 1 h 209"/>
                <a:gd name="T8" fmla="*/ 1 w 175"/>
                <a:gd name="T9" fmla="*/ 1 h 209"/>
                <a:gd name="T10" fmla="*/ 1 w 175"/>
                <a:gd name="T11" fmla="*/ 1 h 209"/>
                <a:gd name="T12" fmla="*/ 1 w 175"/>
                <a:gd name="T13" fmla="*/ 1 h 209"/>
                <a:gd name="T14" fmla="*/ 1 w 175"/>
                <a:gd name="T15" fmla="*/ 1 h 209"/>
                <a:gd name="T16" fmla="*/ 1 w 175"/>
                <a:gd name="T17" fmla="*/ 1 h 209"/>
                <a:gd name="T18" fmla="*/ 1 w 175"/>
                <a:gd name="T19" fmla="*/ 1 h 209"/>
                <a:gd name="T20" fmla="*/ 1 w 175"/>
                <a:gd name="T21" fmla="*/ 1 h 209"/>
                <a:gd name="T22" fmla="*/ 1 w 175"/>
                <a:gd name="T23" fmla="*/ 1 h 209"/>
                <a:gd name="T24" fmla="*/ 1 w 175"/>
                <a:gd name="T25" fmla="*/ 1 h 209"/>
                <a:gd name="T26" fmla="*/ 1 w 175"/>
                <a:gd name="T27" fmla="*/ 1 h 209"/>
                <a:gd name="T28" fmla="*/ 1 w 175"/>
                <a:gd name="T29" fmla="*/ 1 h 209"/>
                <a:gd name="T30" fmla="*/ 1 w 175"/>
                <a:gd name="T31" fmla="*/ 1 h 209"/>
                <a:gd name="T32" fmla="*/ 1 w 175"/>
                <a:gd name="T33" fmla="*/ 0 h 209"/>
                <a:gd name="T34" fmla="*/ 1 w 175"/>
                <a:gd name="T35" fmla="*/ 1 h 209"/>
                <a:gd name="T36" fmla="*/ 1 w 175"/>
                <a:gd name="T37" fmla="*/ 1 h 209"/>
                <a:gd name="T38" fmla="*/ 1 w 175"/>
                <a:gd name="T39" fmla="*/ 1 h 209"/>
                <a:gd name="T40" fmla="*/ 1 w 175"/>
                <a:gd name="T41" fmla="*/ 1 h 209"/>
                <a:gd name="T42" fmla="*/ 1 w 175"/>
                <a:gd name="T43" fmla="*/ 1 h 209"/>
                <a:gd name="T44" fmla="*/ 1 w 175"/>
                <a:gd name="T45" fmla="*/ 1 h 209"/>
                <a:gd name="T46" fmla="*/ 1 w 175"/>
                <a:gd name="T47" fmla="*/ 1 h 209"/>
                <a:gd name="T48" fmla="*/ 0 w 175"/>
                <a:gd name="T49" fmla="*/ 1 h 209"/>
                <a:gd name="T50" fmla="*/ 1 w 175"/>
                <a:gd name="T51" fmla="*/ 1 h 209"/>
                <a:gd name="T52" fmla="*/ 1 w 175"/>
                <a:gd name="T53" fmla="*/ 1 h 209"/>
                <a:gd name="T54" fmla="*/ 1 w 175"/>
                <a:gd name="T55" fmla="*/ 1 h 209"/>
                <a:gd name="T56" fmla="*/ 1 w 175"/>
                <a:gd name="T57" fmla="*/ 1 h 209"/>
                <a:gd name="T58" fmla="*/ 1 w 175"/>
                <a:gd name="T59" fmla="*/ 1 h 209"/>
                <a:gd name="T60" fmla="*/ 1 w 175"/>
                <a:gd name="T61" fmla="*/ 1 h 209"/>
                <a:gd name="T62" fmla="*/ 1 w 175"/>
                <a:gd name="T63" fmla="*/ 1 h 209"/>
                <a:gd name="T64" fmla="*/ 1 w 175"/>
                <a:gd name="T65" fmla="*/ 1 h 2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75" h="209">
                  <a:moveTo>
                    <a:pt x="87" y="209"/>
                  </a:moveTo>
                  <a:lnTo>
                    <a:pt x="105" y="207"/>
                  </a:lnTo>
                  <a:lnTo>
                    <a:pt x="122" y="201"/>
                  </a:lnTo>
                  <a:lnTo>
                    <a:pt x="137" y="191"/>
                  </a:lnTo>
                  <a:lnTo>
                    <a:pt x="150" y="178"/>
                  </a:lnTo>
                  <a:lnTo>
                    <a:pt x="160" y="163"/>
                  </a:lnTo>
                  <a:lnTo>
                    <a:pt x="168" y="145"/>
                  </a:lnTo>
                  <a:lnTo>
                    <a:pt x="173" y="125"/>
                  </a:lnTo>
                  <a:lnTo>
                    <a:pt x="175" y="104"/>
                  </a:lnTo>
                  <a:lnTo>
                    <a:pt x="173" y="84"/>
                  </a:lnTo>
                  <a:lnTo>
                    <a:pt x="168" y="64"/>
                  </a:lnTo>
                  <a:lnTo>
                    <a:pt x="160" y="46"/>
                  </a:lnTo>
                  <a:lnTo>
                    <a:pt x="150" y="31"/>
                  </a:lnTo>
                  <a:lnTo>
                    <a:pt x="137" y="18"/>
                  </a:lnTo>
                  <a:lnTo>
                    <a:pt x="122" y="8"/>
                  </a:lnTo>
                  <a:lnTo>
                    <a:pt x="105" y="2"/>
                  </a:lnTo>
                  <a:lnTo>
                    <a:pt x="87" y="0"/>
                  </a:lnTo>
                  <a:lnTo>
                    <a:pt x="70" y="2"/>
                  </a:lnTo>
                  <a:lnTo>
                    <a:pt x="53" y="8"/>
                  </a:lnTo>
                  <a:lnTo>
                    <a:pt x="38" y="18"/>
                  </a:lnTo>
                  <a:lnTo>
                    <a:pt x="25" y="31"/>
                  </a:lnTo>
                  <a:lnTo>
                    <a:pt x="15" y="46"/>
                  </a:lnTo>
                  <a:lnTo>
                    <a:pt x="7" y="64"/>
                  </a:lnTo>
                  <a:lnTo>
                    <a:pt x="2" y="84"/>
                  </a:lnTo>
                  <a:lnTo>
                    <a:pt x="0" y="104"/>
                  </a:lnTo>
                  <a:lnTo>
                    <a:pt x="2" y="125"/>
                  </a:lnTo>
                  <a:lnTo>
                    <a:pt x="7" y="145"/>
                  </a:lnTo>
                  <a:lnTo>
                    <a:pt x="15" y="163"/>
                  </a:lnTo>
                  <a:lnTo>
                    <a:pt x="25" y="178"/>
                  </a:lnTo>
                  <a:lnTo>
                    <a:pt x="38" y="191"/>
                  </a:lnTo>
                  <a:lnTo>
                    <a:pt x="53" y="201"/>
                  </a:lnTo>
                  <a:lnTo>
                    <a:pt x="70" y="207"/>
                  </a:lnTo>
                  <a:lnTo>
                    <a:pt x="87" y="209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22" name="Group 36"/>
          <p:cNvGrpSpPr>
            <a:grpSpLocks/>
          </p:cNvGrpSpPr>
          <p:nvPr/>
        </p:nvGrpSpPr>
        <p:grpSpPr bwMode="auto">
          <a:xfrm>
            <a:off x="4153006" y="3076937"/>
            <a:ext cx="2508250" cy="1493837"/>
            <a:chOff x="1587" y="1697"/>
            <a:chExt cx="1712" cy="941"/>
          </a:xfrm>
        </p:grpSpPr>
        <p:sp>
          <p:nvSpPr>
            <p:cNvPr id="23" name="Freeform 37"/>
            <p:cNvSpPr>
              <a:spLocks/>
            </p:cNvSpPr>
            <p:nvPr/>
          </p:nvSpPr>
          <p:spPr bwMode="auto">
            <a:xfrm>
              <a:off x="1587" y="1712"/>
              <a:ext cx="1712" cy="909"/>
            </a:xfrm>
            <a:custGeom>
              <a:avLst/>
              <a:gdLst>
                <a:gd name="T0" fmla="*/ 0 w 1262"/>
                <a:gd name="T1" fmla="*/ 0 h 816"/>
                <a:gd name="T2" fmla="*/ 21479 w 1262"/>
                <a:gd name="T3" fmla="*/ 1880 h 816"/>
                <a:gd name="T4" fmla="*/ 644 w 1262"/>
                <a:gd name="T5" fmla="*/ 3689 h 816"/>
                <a:gd name="T6" fmla="*/ 68601 w 1262"/>
                <a:gd name="T7" fmla="*/ 3689 h 816"/>
                <a:gd name="T8" fmla="*/ 90169 w 1262"/>
                <a:gd name="T9" fmla="*/ 1851 h 816"/>
                <a:gd name="T10" fmla="*/ 67996 w 1262"/>
                <a:gd name="T11" fmla="*/ 0 h 816"/>
                <a:gd name="T12" fmla="*/ 0 w 1262"/>
                <a:gd name="T13" fmla="*/ 0 h 8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2" h="816">
                  <a:moveTo>
                    <a:pt x="0" y="0"/>
                  </a:moveTo>
                  <a:lnTo>
                    <a:pt x="301" y="415"/>
                  </a:lnTo>
                  <a:lnTo>
                    <a:pt x="9" y="815"/>
                  </a:lnTo>
                  <a:lnTo>
                    <a:pt x="960" y="815"/>
                  </a:lnTo>
                  <a:lnTo>
                    <a:pt x="1261" y="408"/>
                  </a:lnTo>
                  <a:lnTo>
                    <a:pt x="951" y="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accent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ZA"/>
            </a:p>
          </p:txBody>
        </p:sp>
        <p:pic>
          <p:nvPicPr>
            <p:cNvPr id="24" name="Picture 38" descr="C:\Documents and Settings\nellv\Application Data\Microsoft\Media Catalog\Downloaded Clips\cl73\j0289998.wm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2" y="1697"/>
              <a:ext cx="884" cy="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39"/>
            <p:cNvSpPr>
              <a:spLocks noChangeArrowheads="1"/>
            </p:cNvSpPr>
            <p:nvPr/>
          </p:nvSpPr>
          <p:spPr bwMode="auto">
            <a:xfrm>
              <a:off x="1970" y="2256"/>
              <a:ext cx="940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 i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Boerdery produksie</a:t>
              </a:r>
              <a:endParaRPr lang="en-GB" altLang="en-US" sz="1600" b="1" i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Line 40"/>
            <p:cNvSpPr>
              <a:spLocks noChangeShapeType="1"/>
            </p:cNvSpPr>
            <p:nvPr/>
          </p:nvSpPr>
          <p:spPr bwMode="auto">
            <a:xfrm flipH="1">
              <a:off x="2869" y="1716"/>
              <a:ext cx="3" cy="90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1587" y="1708"/>
              <a:ext cx="1712" cy="930"/>
            </a:xfrm>
            <a:custGeom>
              <a:avLst/>
              <a:gdLst>
                <a:gd name="T0" fmla="*/ 0 w 1262"/>
                <a:gd name="T1" fmla="*/ 0 h 816"/>
                <a:gd name="T2" fmla="*/ 21479 w 1262"/>
                <a:gd name="T3" fmla="*/ 2587 h 816"/>
                <a:gd name="T4" fmla="*/ 644 w 1262"/>
                <a:gd name="T5" fmla="*/ 5088 h 816"/>
                <a:gd name="T6" fmla="*/ 68601 w 1262"/>
                <a:gd name="T7" fmla="*/ 5088 h 816"/>
                <a:gd name="T8" fmla="*/ 90169 w 1262"/>
                <a:gd name="T9" fmla="*/ 2545 h 816"/>
                <a:gd name="T10" fmla="*/ 67996 w 1262"/>
                <a:gd name="T11" fmla="*/ 0 h 816"/>
                <a:gd name="T12" fmla="*/ 0 w 1262"/>
                <a:gd name="T13" fmla="*/ 0 h 8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2" h="816">
                  <a:moveTo>
                    <a:pt x="0" y="0"/>
                  </a:moveTo>
                  <a:lnTo>
                    <a:pt x="301" y="415"/>
                  </a:lnTo>
                  <a:lnTo>
                    <a:pt x="9" y="815"/>
                  </a:lnTo>
                  <a:lnTo>
                    <a:pt x="960" y="815"/>
                  </a:lnTo>
                  <a:lnTo>
                    <a:pt x="1261" y="408"/>
                  </a:lnTo>
                  <a:lnTo>
                    <a:pt x="951" y="0"/>
                  </a:ln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accent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28" name="Group 42"/>
          <p:cNvGrpSpPr>
            <a:grpSpLocks/>
          </p:cNvGrpSpPr>
          <p:nvPr/>
        </p:nvGrpSpPr>
        <p:grpSpPr bwMode="auto">
          <a:xfrm>
            <a:off x="5157893" y="2313349"/>
            <a:ext cx="481013" cy="701675"/>
            <a:chOff x="1969" y="2710"/>
            <a:chExt cx="483" cy="841"/>
          </a:xfrm>
        </p:grpSpPr>
        <p:sp>
          <p:nvSpPr>
            <p:cNvPr id="29" name="AutoShape 43"/>
            <p:cNvSpPr>
              <a:spLocks noChangeArrowheads="1"/>
            </p:cNvSpPr>
            <p:nvPr/>
          </p:nvSpPr>
          <p:spPr bwMode="auto">
            <a:xfrm>
              <a:off x="1976" y="2710"/>
              <a:ext cx="469" cy="345"/>
            </a:xfrm>
            <a:prstGeom prst="triangle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ZA" altLang="en-US" sz="2400"/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1969" y="3066"/>
              <a:ext cx="483" cy="485"/>
            </a:xfrm>
            <a:custGeom>
              <a:avLst/>
              <a:gdLst>
                <a:gd name="T0" fmla="*/ 0 w 483"/>
                <a:gd name="T1" fmla="*/ 483 h 485"/>
                <a:gd name="T2" fmla="*/ 36 w 483"/>
                <a:gd name="T3" fmla="*/ 455 h 485"/>
                <a:gd name="T4" fmla="*/ 67 w 483"/>
                <a:gd name="T5" fmla="*/ 429 h 485"/>
                <a:gd name="T6" fmla="*/ 103 w 483"/>
                <a:gd name="T7" fmla="*/ 386 h 485"/>
                <a:gd name="T8" fmla="*/ 117 w 483"/>
                <a:gd name="T9" fmla="*/ 360 h 485"/>
                <a:gd name="T10" fmla="*/ 142 w 483"/>
                <a:gd name="T11" fmla="*/ 269 h 485"/>
                <a:gd name="T12" fmla="*/ 186 w 483"/>
                <a:gd name="T13" fmla="*/ 0 h 485"/>
                <a:gd name="T14" fmla="*/ 295 w 483"/>
                <a:gd name="T15" fmla="*/ 0 h 485"/>
                <a:gd name="T16" fmla="*/ 346 w 483"/>
                <a:gd name="T17" fmla="*/ 288 h 485"/>
                <a:gd name="T18" fmla="*/ 364 w 483"/>
                <a:gd name="T19" fmla="*/ 353 h 485"/>
                <a:gd name="T20" fmla="*/ 381 w 483"/>
                <a:gd name="T21" fmla="*/ 383 h 485"/>
                <a:gd name="T22" fmla="*/ 397 w 483"/>
                <a:gd name="T23" fmla="*/ 410 h 485"/>
                <a:gd name="T24" fmla="*/ 456 w 483"/>
                <a:gd name="T25" fmla="*/ 468 h 485"/>
                <a:gd name="T26" fmla="*/ 483 w 483"/>
                <a:gd name="T27" fmla="*/ 485 h 485"/>
                <a:gd name="T28" fmla="*/ 1 w 483"/>
                <a:gd name="T29" fmla="*/ 485 h 48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83" h="485">
                  <a:moveTo>
                    <a:pt x="0" y="483"/>
                  </a:moveTo>
                  <a:lnTo>
                    <a:pt x="36" y="455"/>
                  </a:lnTo>
                  <a:lnTo>
                    <a:pt x="67" y="429"/>
                  </a:lnTo>
                  <a:lnTo>
                    <a:pt x="103" y="386"/>
                  </a:lnTo>
                  <a:lnTo>
                    <a:pt x="117" y="360"/>
                  </a:lnTo>
                  <a:lnTo>
                    <a:pt x="142" y="269"/>
                  </a:lnTo>
                  <a:lnTo>
                    <a:pt x="186" y="0"/>
                  </a:lnTo>
                  <a:lnTo>
                    <a:pt x="295" y="0"/>
                  </a:lnTo>
                  <a:lnTo>
                    <a:pt x="346" y="288"/>
                  </a:lnTo>
                  <a:lnTo>
                    <a:pt x="364" y="353"/>
                  </a:lnTo>
                  <a:lnTo>
                    <a:pt x="381" y="383"/>
                  </a:lnTo>
                  <a:lnTo>
                    <a:pt x="397" y="410"/>
                  </a:lnTo>
                  <a:lnTo>
                    <a:pt x="456" y="468"/>
                  </a:lnTo>
                  <a:lnTo>
                    <a:pt x="483" y="485"/>
                  </a:lnTo>
                  <a:lnTo>
                    <a:pt x="1" y="485"/>
                  </a:lnTo>
                </a:path>
              </a:pathLst>
            </a:custGeom>
            <a:solidFill>
              <a:srgbClr val="FFCC99"/>
            </a:solidFill>
            <a:ln w="12700" cap="flat" cmpd="sng">
              <a:solidFill>
                <a:srgbClr val="FFCC99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31" name="Group 46"/>
          <p:cNvGrpSpPr>
            <a:grpSpLocks/>
          </p:cNvGrpSpPr>
          <p:nvPr/>
        </p:nvGrpSpPr>
        <p:grpSpPr bwMode="auto">
          <a:xfrm rot="-2929861">
            <a:off x="3649768" y="2518137"/>
            <a:ext cx="520700" cy="647700"/>
            <a:chOff x="1969" y="2710"/>
            <a:chExt cx="483" cy="841"/>
          </a:xfrm>
        </p:grpSpPr>
        <p:sp>
          <p:nvSpPr>
            <p:cNvPr id="32" name="AutoShape 47"/>
            <p:cNvSpPr>
              <a:spLocks noChangeArrowheads="1"/>
            </p:cNvSpPr>
            <p:nvPr/>
          </p:nvSpPr>
          <p:spPr bwMode="auto">
            <a:xfrm>
              <a:off x="1976" y="2710"/>
              <a:ext cx="469" cy="345"/>
            </a:xfrm>
            <a:prstGeom prst="triangle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ZA" altLang="en-US" sz="2400"/>
            </a:p>
          </p:txBody>
        </p:sp>
        <p:sp>
          <p:nvSpPr>
            <p:cNvPr id="33" name="Freeform 48"/>
            <p:cNvSpPr>
              <a:spLocks/>
            </p:cNvSpPr>
            <p:nvPr/>
          </p:nvSpPr>
          <p:spPr bwMode="auto">
            <a:xfrm>
              <a:off x="1969" y="3066"/>
              <a:ext cx="483" cy="485"/>
            </a:xfrm>
            <a:custGeom>
              <a:avLst/>
              <a:gdLst>
                <a:gd name="T0" fmla="*/ 0 w 483"/>
                <a:gd name="T1" fmla="*/ 483 h 485"/>
                <a:gd name="T2" fmla="*/ 36 w 483"/>
                <a:gd name="T3" fmla="*/ 455 h 485"/>
                <a:gd name="T4" fmla="*/ 67 w 483"/>
                <a:gd name="T5" fmla="*/ 429 h 485"/>
                <a:gd name="T6" fmla="*/ 103 w 483"/>
                <a:gd name="T7" fmla="*/ 386 h 485"/>
                <a:gd name="T8" fmla="*/ 117 w 483"/>
                <a:gd name="T9" fmla="*/ 360 h 485"/>
                <a:gd name="T10" fmla="*/ 142 w 483"/>
                <a:gd name="T11" fmla="*/ 269 h 485"/>
                <a:gd name="T12" fmla="*/ 186 w 483"/>
                <a:gd name="T13" fmla="*/ 0 h 485"/>
                <a:gd name="T14" fmla="*/ 295 w 483"/>
                <a:gd name="T15" fmla="*/ 0 h 485"/>
                <a:gd name="T16" fmla="*/ 346 w 483"/>
                <a:gd name="T17" fmla="*/ 288 h 485"/>
                <a:gd name="T18" fmla="*/ 364 w 483"/>
                <a:gd name="T19" fmla="*/ 353 h 485"/>
                <a:gd name="T20" fmla="*/ 381 w 483"/>
                <a:gd name="T21" fmla="*/ 383 h 485"/>
                <a:gd name="T22" fmla="*/ 397 w 483"/>
                <a:gd name="T23" fmla="*/ 410 h 485"/>
                <a:gd name="T24" fmla="*/ 456 w 483"/>
                <a:gd name="T25" fmla="*/ 468 h 485"/>
                <a:gd name="T26" fmla="*/ 483 w 483"/>
                <a:gd name="T27" fmla="*/ 485 h 485"/>
                <a:gd name="T28" fmla="*/ 1 w 483"/>
                <a:gd name="T29" fmla="*/ 485 h 48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83" h="485">
                  <a:moveTo>
                    <a:pt x="0" y="483"/>
                  </a:moveTo>
                  <a:lnTo>
                    <a:pt x="36" y="455"/>
                  </a:lnTo>
                  <a:lnTo>
                    <a:pt x="67" y="429"/>
                  </a:lnTo>
                  <a:lnTo>
                    <a:pt x="103" y="386"/>
                  </a:lnTo>
                  <a:lnTo>
                    <a:pt x="117" y="360"/>
                  </a:lnTo>
                  <a:lnTo>
                    <a:pt x="142" y="269"/>
                  </a:lnTo>
                  <a:lnTo>
                    <a:pt x="186" y="0"/>
                  </a:lnTo>
                  <a:lnTo>
                    <a:pt x="295" y="0"/>
                  </a:lnTo>
                  <a:lnTo>
                    <a:pt x="346" y="288"/>
                  </a:lnTo>
                  <a:lnTo>
                    <a:pt x="364" y="353"/>
                  </a:lnTo>
                  <a:lnTo>
                    <a:pt x="381" y="383"/>
                  </a:lnTo>
                  <a:lnTo>
                    <a:pt x="397" y="410"/>
                  </a:lnTo>
                  <a:lnTo>
                    <a:pt x="456" y="468"/>
                  </a:lnTo>
                  <a:lnTo>
                    <a:pt x="483" y="485"/>
                  </a:lnTo>
                  <a:lnTo>
                    <a:pt x="1" y="485"/>
                  </a:lnTo>
                </a:path>
              </a:pathLst>
            </a:custGeom>
            <a:solidFill>
              <a:srgbClr val="FFCC99"/>
            </a:solidFill>
            <a:ln w="12700" cap="flat" cmpd="sng">
              <a:solidFill>
                <a:srgbClr val="FFCC99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34" name="Group 49"/>
          <p:cNvGrpSpPr>
            <a:grpSpLocks/>
          </p:cNvGrpSpPr>
          <p:nvPr/>
        </p:nvGrpSpPr>
        <p:grpSpPr bwMode="auto">
          <a:xfrm rot="-7860360">
            <a:off x="3695806" y="4499337"/>
            <a:ext cx="520700" cy="647700"/>
            <a:chOff x="1969" y="2710"/>
            <a:chExt cx="483" cy="841"/>
          </a:xfrm>
        </p:grpSpPr>
        <p:sp>
          <p:nvSpPr>
            <p:cNvPr id="35" name="AutoShape 50"/>
            <p:cNvSpPr>
              <a:spLocks noChangeArrowheads="1"/>
            </p:cNvSpPr>
            <p:nvPr/>
          </p:nvSpPr>
          <p:spPr bwMode="auto">
            <a:xfrm>
              <a:off x="1976" y="2710"/>
              <a:ext cx="469" cy="345"/>
            </a:xfrm>
            <a:prstGeom prst="triangle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ZA" altLang="en-US" sz="2400"/>
            </a:p>
          </p:txBody>
        </p:sp>
        <p:sp>
          <p:nvSpPr>
            <p:cNvPr id="36" name="Freeform 51"/>
            <p:cNvSpPr>
              <a:spLocks/>
            </p:cNvSpPr>
            <p:nvPr/>
          </p:nvSpPr>
          <p:spPr bwMode="auto">
            <a:xfrm>
              <a:off x="1969" y="3066"/>
              <a:ext cx="483" cy="485"/>
            </a:xfrm>
            <a:custGeom>
              <a:avLst/>
              <a:gdLst>
                <a:gd name="T0" fmla="*/ 0 w 483"/>
                <a:gd name="T1" fmla="*/ 483 h 485"/>
                <a:gd name="T2" fmla="*/ 36 w 483"/>
                <a:gd name="T3" fmla="*/ 455 h 485"/>
                <a:gd name="T4" fmla="*/ 67 w 483"/>
                <a:gd name="T5" fmla="*/ 429 h 485"/>
                <a:gd name="T6" fmla="*/ 103 w 483"/>
                <a:gd name="T7" fmla="*/ 386 h 485"/>
                <a:gd name="T8" fmla="*/ 117 w 483"/>
                <a:gd name="T9" fmla="*/ 360 h 485"/>
                <a:gd name="T10" fmla="*/ 142 w 483"/>
                <a:gd name="T11" fmla="*/ 269 h 485"/>
                <a:gd name="T12" fmla="*/ 186 w 483"/>
                <a:gd name="T13" fmla="*/ 0 h 485"/>
                <a:gd name="T14" fmla="*/ 295 w 483"/>
                <a:gd name="T15" fmla="*/ 0 h 485"/>
                <a:gd name="T16" fmla="*/ 346 w 483"/>
                <a:gd name="T17" fmla="*/ 288 h 485"/>
                <a:gd name="T18" fmla="*/ 364 w 483"/>
                <a:gd name="T19" fmla="*/ 353 h 485"/>
                <a:gd name="T20" fmla="*/ 381 w 483"/>
                <a:gd name="T21" fmla="*/ 383 h 485"/>
                <a:gd name="T22" fmla="*/ 397 w 483"/>
                <a:gd name="T23" fmla="*/ 410 h 485"/>
                <a:gd name="T24" fmla="*/ 456 w 483"/>
                <a:gd name="T25" fmla="*/ 468 h 485"/>
                <a:gd name="T26" fmla="*/ 483 w 483"/>
                <a:gd name="T27" fmla="*/ 485 h 485"/>
                <a:gd name="T28" fmla="*/ 1 w 483"/>
                <a:gd name="T29" fmla="*/ 485 h 48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83" h="485">
                  <a:moveTo>
                    <a:pt x="0" y="483"/>
                  </a:moveTo>
                  <a:lnTo>
                    <a:pt x="36" y="455"/>
                  </a:lnTo>
                  <a:lnTo>
                    <a:pt x="67" y="429"/>
                  </a:lnTo>
                  <a:lnTo>
                    <a:pt x="103" y="386"/>
                  </a:lnTo>
                  <a:lnTo>
                    <a:pt x="117" y="360"/>
                  </a:lnTo>
                  <a:lnTo>
                    <a:pt x="142" y="269"/>
                  </a:lnTo>
                  <a:lnTo>
                    <a:pt x="186" y="0"/>
                  </a:lnTo>
                  <a:lnTo>
                    <a:pt x="295" y="0"/>
                  </a:lnTo>
                  <a:lnTo>
                    <a:pt x="346" y="288"/>
                  </a:lnTo>
                  <a:lnTo>
                    <a:pt x="364" y="353"/>
                  </a:lnTo>
                  <a:lnTo>
                    <a:pt x="381" y="383"/>
                  </a:lnTo>
                  <a:lnTo>
                    <a:pt x="397" y="410"/>
                  </a:lnTo>
                  <a:lnTo>
                    <a:pt x="456" y="468"/>
                  </a:lnTo>
                  <a:lnTo>
                    <a:pt x="483" y="485"/>
                  </a:lnTo>
                  <a:lnTo>
                    <a:pt x="1" y="485"/>
                  </a:lnTo>
                </a:path>
              </a:pathLst>
            </a:custGeom>
            <a:solidFill>
              <a:srgbClr val="FFCC99"/>
            </a:solidFill>
            <a:ln w="12700" cap="flat" cmpd="sng">
              <a:solidFill>
                <a:srgbClr val="FFCC99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37" name="Group 52"/>
          <p:cNvGrpSpPr>
            <a:grpSpLocks/>
          </p:cNvGrpSpPr>
          <p:nvPr/>
        </p:nvGrpSpPr>
        <p:grpSpPr bwMode="auto">
          <a:xfrm rot="7872604">
            <a:off x="6253268" y="4356462"/>
            <a:ext cx="520700" cy="647700"/>
            <a:chOff x="1969" y="2710"/>
            <a:chExt cx="483" cy="841"/>
          </a:xfrm>
        </p:grpSpPr>
        <p:sp>
          <p:nvSpPr>
            <p:cNvPr id="38" name="AutoShape 53"/>
            <p:cNvSpPr>
              <a:spLocks noChangeArrowheads="1"/>
            </p:cNvSpPr>
            <p:nvPr/>
          </p:nvSpPr>
          <p:spPr bwMode="auto">
            <a:xfrm>
              <a:off x="1976" y="2710"/>
              <a:ext cx="469" cy="345"/>
            </a:xfrm>
            <a:prstGeom prst="triangle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ZA" altLang="en-US" sz="2400"/>
            </a:p>
          </p:txBody>
        </p:sp>
        <p:sp>
          <p:nvSpPr>
            <p:cNvPr id="39" name="Freeform 54"/>
            <p:cNvSpPr>
              <a:spLocks/>
            </p:cNvSpPr>
            <p:nvPr/>
          </p:nvSpPr>
          <p:spPr bwMode="auto">
            <a:xfrm>
              <a:off x="1969" y="3066"/>
              <a:ext cx="483" cy="485"/>
            </a:xfrm>
            <a:custGeom>
              <a:avLst/>
              <a:gdLst>
                <a:gd name="T0" fmla="*/ 0 w 483"/>
                <a:gd name="T1" fmla="*/ 483 h 485"/>
                <a:gd name="T2" fmla="*/ 36 w 483"/>
                <a:gd name="T3" fmla="*/ 455 h 485"/>
                <a:gd name="T4" fmla="*/ 67 w 483"/>
                <a:gd name="T5" fmla="*/ 429 h 485"/>
                <a:gd name="T6" fmla="*/ 103 w 483"/>
                <a:gd name="T7" fmla="*/ 386 h 485"/>
                <a:gd name="T8" fmla="*/ 117 w 483"/>
                <a:gd name="T9" fmla="*/ 360 h 485"/>
                <a:gd name="T10" fmla="*/ 142 w 483"/>
                <a:gd name="T11" fmla="*/ 269 h 485"/>
                <a:gd name="T12" fmla="*/ 186 w 483"/>
                <a:gd name="T13" fmla="*/ 0 h 485"/>
                <a:gd name="T14" fmla="*/ 295 w 483"/>
                <a:gd name="T15" fmla="*/ 0 h 485"/>
                <a:gd name="T16" fmla="*/ 346 w 483"/>
                <a:gd name="T17" fmla="*/ 288 h 485"/>
                <a:gd name="T18" fmla="*/ 364 w 483"/>
                <a:gd name="T19" fmla="*/ 353 h 485"/>
                <a:gd name="T20" fmla="*/ 381 w 483"/>
                <a:gd name="T21" fmla="*/ 383 h 485"/>
                <a:gd name="T22" fmla="*/ 397 w 483"/>
                <a:gd name="T23" fmla="*/ 410 h 485"/>
                <a:gd name="T24" fmla="*/ 456 w 483"/>
                <a:gd name="T25" fmla="*/ 468 h 485"/>
                <a:gd name="T26" fmla="*/ 483 w 483"/>
                <a:gd name="T27" fmla="*/ 485 h 485"/>
                <a:gd name="T28" fmla="*/ 1 w 483"/>
                <a:gd name="T29" fmla="*/ 485 h 48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83" h="485">
                  <a:moveTo>
                    <a:pt x="0" y="483"/>
                  </a:moveTo>
                  <a:lnTo>
                    <a:pt x="36" y="455"/>
                  </a:lnTo>
                  <a:lnTo>
                    <a:pt x="67" y="429"/>
                  </a:lnTo>
                  <a:lnTo>
                    <a:pt x="103" y="386"/>
                  </a:lnTo>
                  <a:lnTo>
                    <a:pt x="117" y="360"/>
                  </a:lnTo>
                  <a:lnTo>
                    <a:pt x="142" y="269"/>
                  </a:lnTo>
                  <a:lnTo>
                    <a:pt x="186" y="0"/>
                  </a:lnTo>
                  <a:lnTo>
                    <a:pt x="295" y="0"/>
                  </a:lnTo>
                  <a:lnTo>
                    <a:pt x="346" y="288"/>
                  </a:lnTo>
                  <a:lnTo>
                    <a:pt x="364" y="353"/>
                  </a:lnTo>
                  <a:lnTo>
                    <a:pt x="381" y="383"/>
                  </a:lnTo>
                  <a:lnTo>
                    <a:pt x="397" y="410"/>
                  </a:lnTo>
                  <a:lnTo>
                    <a:pt x="456" y="468"/>
                  </a:lnTo>
                  <a:lnTo>
                    <a:pt x="483" y="485"/>
                  </a:lnTo>
                  <a:lnTo>
                    <a:pt x="1" y="485"/>
                  </a:lnTo>
                </a:path>
              </a:pathLst>
            </a:custGeom>
            <a:solidFill>
              <a:srgbClr val="FFCC99"/>
            </a:solidFill>
            <a:ln w="12700" cap="flat" cmpd="sng">
              <a:solidFill>
                <a:srgbClr val="FFCC99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40" name="Group 55"/>
          <p:cNvGrpSpPr>
            <a:grpSpLocks/>
          </p:cNvGrpSpPr>
          <p:nvPr/>
        </p:nvGrpSpPr>
        <p:grpSpPr bwMode="auto">
          <a:xfrm rot="-10719651">
            <a:off x="5157893" y="4654912"/>
            <a:ext cx="481013" cy="701675"/>
            <a:chOff x="1969" y="2710"/>
            <a:chExt cx="483" cy="841"/>
          </a:xfrm>
        </p:grpSpPr>
        <p:sp>
          <p:nvSpPr>
            <p:cNvPr id="41" name="AutoShape 56"/>
            <p:cNvSpPr>
              <a:spLocks noChangeArrowheads="1"/>
            </p:cNvSpPr>
            <p:nvPr/>
          </p:nvSpPr>
          <p:spPr bwMode="auto">
            <a:xfrm>
              <a:off x="1976" y="2710"/>
              <a:ext cx="469" cy="345"/>
            </a:xfrm>
            <a:prstGeom prst="triangle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ZA" altLang="en-US" sz="2400"/>
            </a:p>
          </p:txBody>
        </p:sp>
        <p:sp>
          <p:nvSpPr>
            <p:cNvPr id="42" name="Freeform 57"/>
            <p:cNvSpPr>
              <a:spLocks/>
            </p:cNvSpPr>
            <p:nvPr/>
          </p:nvSpPr>
          <p:spPr bwMode="auto">
            <a:xfrm>
              <a:off x="1969" y="3066"/>
              <a:ext cx="483" cy="485"/>
            </a:xfrm>
            <a:custGeom>
              <a:avLst/>
              <a:gdLst>
                <a:gd name="T0" fmla="*/ 0 w 483"/>
                <a:gd name="T1" fmla="*/ 483 h 485"/>
                <a:gd name="T2" fmla="*/ 36 w 483"/>
                <a:gd name="T3" fmla="*/ 455 h 485"/>
                <a:gd name="T4" fmla="*/ 67 w 483"/>
                <a:gd name="T5" fmla="*/ 429 h 485"/>
                <a:gd name="T6" fmla="*/ 103 w 483"/>
                <a:gd name="T7" fmla="*/ 386 h 485"/>
                <a:gd name="T8" fmla="*/ 117 w 483"/>
                <a:gd name="T9" fmla="*/ 360 h 485"/>
                <a:gd name="T10" fmla="*/ 142 w 483"/>
                <a:gd name="T11" fmla="*/ 269 h 485"/>
                <a:gd name="T12" fmla="*/ 186 w 483"/>
                <a:gd name="T13" fmla="*/ 0 h 485"/>
                <a:gd name="T14" fmla="*/ 295 w 483"/>
                <a:gd name="T15" fmla="*/ 0 h 485"/>
                <a:gd name="T16" fmla="*/ 346 w 483"/>
                <a:gd name="T17" fmla="*/ 288 h 485"/>
                <a:gd name="T18" fmla="*/ 364 w 483"/>
                <a:gd name="T19" fmla="*/ 353 h 485"/>
                <a:gd name="T20" fmla="*/ 381 w 483"/>
                <a:gd name="T21" fmla="*/ 383 h 485"/>
                <a:gd name="T22" fmla="*/ 397 w 483"/>
                <a:gd name="T23" fmla="*/ 410 h 485"/>
                <a:gd name="T24" fmla="*/ 456 w 483"/>
                <a:gd name="T25" fmla="*/ 468 h 485"/>
                <a:gd name="T26" fmla="*/ 483 w 483"/>
                <a:gd name="T27" fmla="*/ 485 h 485"/>
                <a:gd name="T28" fmla="*/ 1 w 483"/>
                <a:gd name="T29" fmla="*/ 485 h 48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83" h="485">
                  <a:moveTo>
                    <a:pt x="0" y="483"/>
                  </a:moveTo>
                  <a:lnTo>
                    <a:pt x="36" y="455"/>
                  </a:lnTo>
                  <a:lnTo>
                    <a:pt x="67" y="429"/>
                  </a:lnTo>
                  <a:lnTo>
                    <a:pt x="103" y="386"/>
                  </a:lnTo>
                  <a:lnTo>
                    <a:pt x="117" y="360"/>
                  </a:lnTo>
                  <a:lnTo>
                    <a:pt x="142" y="269"/>
                  </a:lnTo>
                  <a:lnTo>
                    <a:pt x="186" y="0"/>
                  </a:lnTo>
                  <a:lnTo>
                    <a:pt x="295" y="0"/>
                  </a:lnTo>
                  <a:lnTo>
                    <a:pt x="346" y="288"/>
                  </a:lnTo>
                  <a:lnTo>
                    <a:pt x="364" y="353"/>
                  </a:lnTo>
                  <a:lnTo>
                    <a:pt x="381" y="383"/>
                  </a:lnTo>
                  <a:lnTo>
                    <a:pt x="397" y="410"/>
                  </a:lnTo>
                  <a:lnTo>
                    <a:pt x="456" y="468"/>
                  </a:lnTo>
                  <a:lnTo>
                    <a:pt x="483" y="485"/>
                  </a:lnTo>
                  <a:lnTo>
                    <a:pt x="1" y="485"/>
                  </a:lnTo>
                </a:path>
              </a:pathLst>
            </a:custGeom>
            <a:solidFill>
              <a:srgbClr val="FFCC99"/>
            </a:solidFill>
            <a:ln w="12700" cap="flat" cmpd="sng">
              <a:solidFill>
                <a:srgbClr val="FFCC99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43" name="Group 58"/>
          <p:cNvGrpSpPr>
            <a:grpSpLocks/>
          </p:cNvGrpSpPr>
          <p:nvPr/>
        </p:nvGrpSpPr>
        <p:grpSpPr bwMode="auto">
          <a:xfrm rot="2614952">
            <a:off x="6243743" y="2592749"/>
            <a:ext cx="481013" cy="701675"/>
            <a:chOff x="1969" y="2710"/>
            <a:chExt cx="483" cy="841"/>
          </a:xfrm>
        </p:grpSpPr>
        <p:sp>
          <p:nvSpPr>
            <p:cNvPr id="44" name="AutoShape 59"/>
            <p:cNvSpPr>
              <a:spLocks noChangeArrowheads="1"/>
            </p:cNvSpPr>
            <p:nvPr/>
          </p:nvSpPr>
          <p:spPr bwMode="auto">
            <a:xfrm>
              <a:off x="1976" y="2710"/>
              <a:ext cx="469" cy="345"/>
            </a:xfrm>
            <a:prstGeom prst="triangle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ZA" altLang="en-US" sz="2400"/>
            </a:p>
          </p:txBody>
        </p:sp>
        <p:sp>
          <p:nvSpPr>
            <p:cNvPr id="45" name="Freeform 60"/>
            <p:cNvSpPr>
              <a:spLocks/>
            </p:cNvSpPr>
            <p:nvPr/>
          </p:nvSpPr>
          <p:spPr bwMode="auto">
            <a:xfrm>
              <a:off x="1969" y="3066"/>
              <a:ext cx="483" cy="485"/>
            </a:xfrm>
            <a:custGeom>
              <a:avLst/>
              <a:gdLst>
                <a:gd name="T0" fmla="*/ 0 w 483"/>
                <a:gd name="T1" fmla="*/ 483 h 485"/>
                <a:gd name="T2" fmla="*/ 36 w 483"/>
                <a:gd name="T3" fmla="*/ 455 h 485"/>
                <a:gd name="T4" fmla="*/ 67 w 483"/>
                <a:gd name="T5" fmla="*/ 429 h 485"/>
                <a:gd name="T6" fmla="*/ 103 w 483"/>
                <a:gd name="T7" fmla="*/ 386 h 485"/>
                <a:gd name="T8" fmla="*/ 117 w 483"/>
                <a:gd name="T9" fmla="*/ 360 h 485"/>
                <a:gd name="T10" fmla="*/ 142 w 483"/>
                <a:gd name="T11" fmla="*/ 269 h 485"/>
                <a:gd name="T12" fmla="*/ 186 w 483"/>
                <a:gd name="T13" fmla="*/ 0 h 485"/>
                <a:gd name="T14" fmla="*/ 295 w 483"/>
                <a:gd name="T15" fmla="*/ 0 h 485"/>
                <a:gd name="T16" fmla="*/ 346 w 483"/>
                <a:gd name="T17" fmla="*/ 288 h 485"/>
                <a:gd name="T18" fmla="*/ 364 w 483"/>
                <a:gd name="T19" fmla="*/ 353 h 485"/>
                <a:gd name="T20" fmla="*/ 381 w 483"/>
                <a:gd name="T21" fmla="*/ 383 h 485"/>
                <a:gd name="T22" fmla="*/ 397 w 483"/>
                <a:gd name="T23" fmla="*/ 410 h 485"/>
                <a:gd name="T24" fmla="*/ 456 w 483"/>
                <a:gd name="T25" fmla="*/ 468 h 485"/>
                <a:gd name="T26" fmla="*/ 483 w 483"/>
                <a:gd name="T27" fmla="*/ 485 h 485"/>
                <a:gd name="T28" fmla="*/ 1 w 483"/>
                <a:gd name="T29" fmla="*/ 485 h 48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83" h="485">
                  <a:moveTo>
                    <a:pt x="0" y="483"/>
                  </a:moveTo>
                  <a:lnTo>
                    <a:pt x="36" y="455"/>
                  </a:lnTo>
                  <a:lnTo>
                    <a:pt x="67" y="429"/>
                  </a:lnTo>
                  <a:lnTo>
                    <a:pt x="103" y="386"/>
                  </a:lnTo>
                  <a:lnTo>
                    <a:pt x="117" y="360"/>
                  </a:lnTo>
                  <a:lnTo>
                    <a:pt x="142" y="269"/>
                  </a:lnTo>
                  <a:lnTo>
                    <a:pt x="186" y="0"/>
                  </a:lnTo>
                  <a:lnTo>
                    <a:pt x="295" y="0"/>
                  </a:lnTo>
                  <a:lnTo>
                    <a:pt x="346" y="288"/>
                  </a:lnTo>
                  <a:lnTo>
                    <a:pt x="364" y="353"/>
                  </a:lnTo>
                  <a:lnTo>
                    <a:pt x="381" y="383"/>
                  </a:lnTo>
                  <a:lnTo>
                    <a:pt x="397" y="410"/>
                  </a:lnTo>
                  <a:lnTo>
                    <a:pt x="456" y="468"/>
                  </a:lnTo>
                  <a:lnTo>
                    <a:pt x="483" y="485"/>
                  </a:lnTo>
                  <a:lnTo>
                    <a:pt x="1" y="485"/>
                  </a:lnTo>
                </a:path>
              </a:pathLst>
            </a:custGeom>
            <a:solidFill>
              <a:srgbClr val="FFCC99"/>
            </a:solidFill>
            <a:ln w="12700" cap="flat" cmpd="sng">
              <a:solidFill>
                <a:srgbClr val="FFCC99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46" name="AutoShape 5"/>
          <p:cNvSpPr>
            <a:spLocks noChangeArrowheads="1"/>
          </p:cNvSpPr>
          <p:nvPr/>
        </p:nvSpPr>
        <p:spPr bwMode="auto">
          <a:xfrm>
            <a:off x="6760004" y="4910481"/>
            <a:ext cx="1162050" cy="608012"/>
          </a:xfrm>
          <a:prstGeom prst="homePlate">
            <a:avLst>
              <a:gd name="adj" fmla="val 47781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ZA" altLang="en-US" sz="2400"/>
          </a:p>
        </p:txBody>
      </p:sp>
      <p:sp>
        <p:nvSpPr>
          <p:cNvPr id="47" name="Text Box 25"/>
          <p:cNvSpPr txBox="1">
            <a:spLocks noChangeArrowheads="1"/>
          </p:cNvSpPr>
          <p:nvPr/>
        </p:nvSpPr>
        <p:spPr bwMode="auto">
          <a:xfrm>
            <a:off x="6590142" y="4931118"/>
            <a:ext cx="1344612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Arial" panose="020B0604020202020204" pitchFamily="34" charset="0"/>
              </a:rPr>
              <a:t>Voortgesette integrasie 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50" name="AutoShape 6"/>
          <p:cNvSpPr>
            <a:spLocks noChangeArrowheads="1"/>
          </p:cNvSpPr>
          <p:nvPr/>
        </p:nvSpPr>
        <p:spPr bwMode="auto">
          <a:xfrm>
            <a:off x="4909912" y="5397861"/>
            <a:ext cx="1243013" cy="608013"/>
          </a:xfrm>
          <a:prstGeom prst="homePlate">
            <a:avLst>
              <a:gd name="adj" fmla="val 51110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ZA" altLang="en-US" sz="2400"/>
          </a:p>
        </p:txBody>
      </p:sp>
      <p:sp>
        <p:nvSpPr>
          <p:cNvPr id="51" name="Text Box 24"/>
          <p:cNvSpPr txBox="1">
            <a:spLocks noChangeArrowheads="1"/>
          </p:cNvSpPr>
          <p:nvPr/>
        </p:nvSpPr>
        <p:spPr bwMode="auto">
          <a:xfrm>
            <a:off x="4808312" y="5577855"/>
            <a:ext cx="1344613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Arial" panose="020B0604020202020204" pitchFamily="34" charset="0"/>
              </a:rPr>
              <a:t>Risikobestuur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52" name="AutoShape 7"/>
          <p:cNvSpPr>
            <a:spLocks noChangeArrowheads="1"/>
          </p:cNvSpPr>
          <p:nvPr/>
        </p:nvSpPr>
        <p:spPr bwMode="auto">
          <a:xfrm>
            <a:off x="2553803" y="5026997"/>
            <a:ext cx="1422400" cy="608012"/>
          </a:xfrm>
          <a:prstGeom prst="homePlate">
            <a:avLst>
              <a:gd name="adj" fmla="val 58486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ZA" altLang="en-US" sz="2400"/>
          </a:p>
        </p:txBody>
      </p:sp>
      <p:sp>
        <p:nvSpPr>
          <p:cNvPr id="53" name="Text Box 23"/>
          <p:cNvSpPr txBox="1">
            <a:spLocks noChangeArrowheads="1"/>
          </p:cNvSpPr>
          <p:nvPr/>
        </p:nvSpPr>
        <p:spPr bwMode="auto">
          <a:xfrm>
            <a:off x="2377590" y="5026997"/>
            <a:ext cx="1381125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ZA" altLang="en-US" sz="1200" b="1" dirty="0" smtClean="0">
                <a:latin typeface="Arial" panose="020B0604020202020204" pitchFamily="34" charset="0"/>
              </a:rPr>
              <a:t>Mark en inligting gedrewe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grpSp>
        <p:nvGrpSpPr>
          <p:cNvPr id="54" name="Group 10"/>
          <p:cNvGrpSpPr>
            <a:grpSpLocks/>
          </p:cNvGrpSpPr>
          <p:nvPr/>
        </p:nvGrpSpPr>
        <p:grpSpPr bwMode="auto">
          <a:xfrm>
            <a:off x="906437" y="3366294"/>
            <a:ext cx="2229552" cy="953121"/>
            <a:chOff x="409" y="1578"/>
            <a:chExt cx="944" cy="485"/>
          </a:xfrm>
          <a:solidFill>
            <a:schemeClr val="accent2">
              <a:lumMod val="75000"/>
            </a:schemeClr>
          </a:solidFill>
        </p:grpSpPr>
        <p:sp>
          <p:nvSpPr>
            <p:cNvPr id="55" name="AutoShape 11"/>
            <p:cNvSpPr>
              <a:spLocks noChangeArrowheads="1"/>
            </p:cNvSpPr>
            <p:nvPr/>
          </p:nvSpPr>
          <p:spPr bwMode="auto">
            <a:xfrm>
              <a:off x="409" y="1578"/>
              <a:ext cx="944" cy="485"/>
            </a:xfrm>
            <a:prstGeom prst="chevron">
              <a:avLst>
                <a:gd name="adj" fmla="val 48660"/>
              </a:avLst>
            </a:prstGeom>
            <a:grp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ZA" altLang="en-US" sz="2400"/>
            </a:p>
          </p:txBody>
        </p:sp>
        <p:sp>
          <p:nvSpPr>
            <p:cNvPr id="56" name="Rectangle 12"/>
            <p:cNvSpPr>
              <a:spLocks noChangeArrowheads="1"/>
            </p:cNvSpPr>
            <p:nvPr/>
          </p:nvSpPr>
          <p:spPr bwMode="auto">
            <a:xfrm>
              <a:off x="583" y="1674"/>
              <a:ext cx="597" cy="34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Verskaffing van boerdery insette</a:t>
              </a:r>
              <a:endParaRPr lang="en-GB" altLang="en-US" sz="1400" b="1" i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7" name="Group 26"/>
          <p:cNvGrpSpPr>
            <a:grpSpLocks/>
          </p:cNvGrpSpPr>
          <p:nvPr/>
        </p:nvGrpSpPr>
        <p:grpSpPr bwMode="auto">
          <a:xfrm>
            <a:off x="1089090" y="2864644"/>
            <a:ext cx="571500" cy="781050"/>
            <a:chOff x="260" y="1108"/>
            <a:chExt cx="390" cy="492"/>
          </a:xfrm>
        </p:grpSpPr>
        <p:sp>
          <p:nvSpPr>
            <p:cNvPr id="58" name="Freeform 27"/>
            <p:cNvSpPr>
              <a:spLocks/>
            </p:cNvSpPr>
            <p:nvPr/>
          </p:nvSpPr>
          <p:spPr bwMode="auto">
            <a:xfrm>
              <a:off x="285" y="1130"/>
              <a:ext cx="365" cy="344"/>
            </a:xfrm>
            <a:custGeom>
              <a:avLst/>
              <a:gdLst>
                <a:gd name="T0" fmla="*/ 1 w 730"/>
                <a:gd name="T1" fmla="*/ 1 h 687"/>
                <a:gd name="T2" fmla="*/ 1 w 730"/>
                <a:gd name="T3" fmla="*/ 1 h 687"/>
                <a:gd name="T4" fmla="*/ 1 w 730"/>
                <a:gd name="T5" fmla="*/ 1 h 687"/>
                <a:gd name="T6" fmla="*/ 1 w 730"/>
                <a:gd name="T7" fmla="*/ 1 h 687"/>
                <a:gd name="T8" fmla="*/ 1 w 730"/>
                <a:gd name="T9" fmla="*/ 1 h 687"/>
                <a:gd name="T10" fmla="*/ 1 w 730"/>
                <a:gd name="T11" fmla="*/ 1 h 687"/>
                <a:gd name="T12" fmla="*/ 1 w 730"/>
                <a:gd name="T13" fmla="*/ 1 h 687"/>
                <a:gd name="T14" fmla="*/ 1 w 730"/>
                <a:gd name="T15" fmla="*/ 1 h 687"/>
                <a:gd name="T16" fmla="*/ 1 w 730"/>
                <a:gd name="T17" fmla="*/ 1 h 687"/>
                <a:gd name="T18" fmla="*/ 1 w 730"/>
                <a:gd name="T19" fmla="*/ 1 h 687"/>
                <a:gd name="T20" fmla="*/ 1 w 730"/>
                <a:gd name="T21" fmla="*/ 1 h 687"/>
                <a:gd name="T22" fmla="*/ 1 w 730"/>
                <a:gd name="T23" fmla="*/ 1 h 687"/>
                <a:gd name="T24" fmla="*/ 1 w 730"/>
                <a:gd name="T25" fmla="*/ 1 h 687"/>
                <a:gd name="T26" fmla="*/ 1 w 730"/>
                <a:gd name="T27" fmla="*/ 1 h 687"/>
                <a:gd name="T28" fmla="*/ 1 w 730"/>
                <a:gd name="T29" fmla="*/ 1 h 687"/>
                <a:gd name="T30" fmla="*/ 1 w 730"/>
                <a:gd name="T31" fmla="*/ 1 h 687"/>
                <a:gd name="T32" fmla="*/ 1 w 730"/>
                <a:gd name="T33" fmla="*/ 1 h 687"/>
                <a:gd name="T34" fmla="*/ 1 w 730"/>
                <a:gd name="T35" fmla="*/ 1 h 687"/>
                <a:gd name="T36" fmla="*/ 1 w 730"/>
                <a:gd name="T37" fmla="*/ 1 h 687"/>
                <a:gd name="T38" fmla="*/ 1 w 730"/>
                <a:gd name="T39" fmla="*/ 1 h 687"/>
                <a:gd name="T40" fmla="*/ 1 w 730"/>
                <a:gd name="T41" fmla="*/ 1 h 687"/>
                <a:gd name="T42" fmla="*/ 1 w 730"/>
                <a:gd name="T43" fmla="*/ 1 h 687"/>
                <a:gd name="T44" fmla="*/ 1 w 730"/>
                <a:gd name="T45" fmla="*/ 1 h 687"/>
                <a:gd name="T46" fmla="*/ 1 w 730"/>
                <a:gd name="T47" fmla="*/ 1 h 687"/>
                <a:gd name="T48" fmla="*/ 1 w 730"/>
                <a:gd name="T49" fmla="*/ 1 h 687"/>
                <a:gd name="T50" fmla="*/ 1 w 730"/>
                <a:gd name="T51" fmla="*/ 1 h 687"/>
                <a:gd name="T52" fmla="*/ 1 w 730"/>
                <a:gd name="T53" fmla="*/ 1 h 687"/>
                <a:gd name="T54" fmla="*/ 1 w 730"/>
                <a:gd name="T55" fmla="*/ 1 h 687"/>
                <a:gd name="T56" fmla="*/ 1 w 730"/>
                <a:gd name="T57" fmla="*/ 1 h 687"/>
                <a:gd name="T58" fmla="*/ 1 w 730"/>
                <a:gd name="T59" fmla="*/ 1 h 687"/>
                <a:gd name="T60" fmla="*/ 1 w 730"/>
                <a:gd name="T61" fmla="*/ 1 h 687"/>
                <a:gd name="T62" fmla="*/ 1 w 730"/>
                <a:gd name="T63" fmla="*/ 1 h 687"/>
                <a:gd name="T64" fmla="*/ 1 w 730"/>
                <a:gd name="T65" fmla="*/ 1 h 687"/>
                <a:gd name="T66" fmla="*/ 1 w 730"/>
                <a:gd name="T67" fmla="*/ 1 h 687"/>
                <a:gd name="T68" fmla="*/ 1 w 730"/>
                <a:gd name="T69" fmla="*/ 1 h 687"/>
                <a:gd name="T70" fmla="*/ 1 w 730"/>
                <a:gd name="T71" fmla="*/ 1 h 687"/>
                <a:gd name="T72" fmla="*/ 1 w 730"/>
                <a:gd name="T73" fmla="*/ 1 h 687"/>
                <a:gd name="T74" fmla="*/ 1 w 730"/>
                <a:gd name="T75" fmla="*/ 1 h 687"/>
                <a:gd name="T76" fmla="*/ 1 w 730"/>
                <a:gd name="T77" fmla="*/ 1 h 687"/>
                <a:gd name="T78" fmla="*/ 1 w 730"/>
                <a:gd name="T79" fmla="*/ 1 h 687"/>
                <a:gd name="T80" fmla="*/ 1 w 730"/>
                <a:gd name="T81" fmla="*/ 1 h 687"/>
                <a:gd name="T82" fmla="*/ 1 w 730"/>
                <a:gd name="T83" fmla="*/ 1 h 687"/>
                <a:gd name="T84" fmla="*/ 1 w 730"/>
                <a:gd name="T85" fmla="*/ 1 h 687"/>
                <a:gd name="T86" fmla="*/ 1 w 730"/>
                <a:gd name="T87" fmla="*/ 1 h 687"/>
                <a:gd name="T88" fmla="*/ 1 w 730"/>
                <a:gd name="T89" fmla="*/ 1 h 687"/>
                <a:gd name="T90" fmla="*/ 1 w 730"/>
                <a:gd name="T91" fmla="*/ 1 h 687"/>
                <a:gd name="T92" fmla="*/ 1 w 730"/>
                <a:gd name="T93" fmla="*/ 1 h 687"/>
                <a:gd name="T94" fmla="*/ 1 w 730"/>
                <a:gd name="T95" fmla="*/ 1 h 687"/>
                <a:gd name="T96" fmla="*/ 1 w 730"/>
                <a:gd name="T97" fmla="*/ 1 h 687"/>
                <a:gd name="T98" fmla="*/ 1 w 730"/>
                <a:gd name="T99" fmla="*/ 1 h 687"/>
                <a:gd name="T100" fmla="*/ 1 w 730"/>
                <a:gd name="T101" fmla="*/ 1 h 687"/>
                <a:gd name="T102" fmla="*/ 1 w 730"/>
                <a:gd name="T103" fmla="*/ 1 h 687"/>
                <a:gd name="T104" fmla="*/ 1 w 730"/>
                <a:gd name="T105" fmla="*/ 1 h 687"/>
                <a:gd name="T106" fmla="*/ 1 w 730"/>
                <a:gd name="T107" fmla="*/ 1 h 687"/>
                <a:gd name="T108" fmla="*/ 1 w 730"/>
                <a:gd name="T109" fmla="*/ 1 h 687"/>
                <a:gd name="T110" fmla="*/ 1 w 730"/>
                <a:gd name="T111" fmla="*/ 1 h 687"/>
                <a:gd name="T112" fmla="*/ 1 w 730"/>
                <a:gd name="T113" fmla="*/ 1 h 687"/>
                <a:gd name="T114" fmla="*/ 1 w 730"/>
                <a:gd name="T115" fmla="*/ 1 h 687"/>
                <a:gd name="T116" fmla="*/ 1 w 730"/>
                <a:gd name="T117" fmla="*/ 1 h 687"/>
                <a:gd name="T118" fmla="*/ 1 w 730"/>
                <a:gd name="T119" fmla="*/ 1 h 68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30" h="687">
                  <a:moveTo>
                    <a:pt x="88" y="219"/>
                  </a:moveTo>
                  <a:lnTo>
                    <a:pt x="89" y="219"/>
                  </a:lnTo>
                  <a:lnTo>
                    <a:pt x="88" y="219"/>
                  </a:lnTo>
                  <a:lnTo>
                    <a:pt x="87" y="219"/>
                  </a:lnTo>
                  <a:lnTo>
                    <a:pt x="88" y="219"/>
                  </a:lnTo>
                  <a:lnTo>
                    <a:pt x="108" y="221"/>
                  </a:lnTo>
                  <a:lnTo>
                    <a:pt x="126" y="225"/>
                  </a:lnTo>
                  <a:lnTo>
                    <a:pt x="145" y="235"/>
                  </a:lnTo>
                  <a:lnTo>
                    <a:pt x="160" y="246"/>
                  </a:lnTo>
                  <a:lnTo>
                    <a:pt x="174" y="261"/>
                  </a:lnTo>
                  <a:lnTo>
                    <a:pt x="183" y="277"/>
                  </a:lnTo>
                  <a:lnTo>
                    <a:pt x="190" y="295"/>
                  </a:lnTo>
                  <a:lnTo>
                    <a:pt x="192" y="314"/>
                  </a:lnTo>
                  <a:lnTo>
                    <a:pt x="190" y="334"/>
                  </a:lnTo>
                  <a:lnTo>
                    <a:pt x="184" y="352"/>
                  </a:lnTo>
                  <a:lnTo>
                    <a:pt x="176" y="369"/>
                  </a:lnTo>
                  <a:lnTo>
                    <a:pt x="163" y="384"/>
                  </a:lnTo>
                  <a:lnTo>
                    <a:pt x="149" y="396"/>
                  </a:lnTo>
                  <a:lnTo>
                    <a:pt x="133" y="405"/>
                  </a:lnTo>
                  <a:lnTo>
                    <a:pt x="115" y="410"/>
                  </a:lnTo>
                  <a:lnTo>
                    <a:pt x="96" y="411"/>
                  </a:lnTo>
                  <a:lnTo>
                    <a:pt x="68" y="405"/>
                  </a:lnTo>
                  <a:lnTo>
                    <a:pt x="46" y="396"/>
                  </a:lnTo>
                  <a:lnTo>
                    <a:pt x="28" y="382"/>
                  </a:lnTo>
                  <a:lnTo>
                    <a:pt x="16" y="366"/>
                  </a:lnTo>
                  <a:lnTo>
                    <a:pt x="8" y="347"/>
                  </a:lnTo>
                  <a:lnTo>
                    <a:pt x="3" y="327"/>
                  </a:lnTo>
                  <a:lnTo>
                    <a:pt x="1" y="305"/>
                  </a:lnTo>
                  <a:lnTo>
                    <a:pt x="0" y="282"/>
                  </a:lnTo>
                  <a:lnTo>
                    <a:pt x="2" y="255"/>
                  </a:lnTo>
                  <a:lnTo>
                    <a:pt x="6" y="229"/>
                  </a:lnTo>
                  <a:lnTo>
                    <a:pt x="16" y="202"/>
                  </a:lnTo>
                  <a:lnTo>
                    <a:pt x="28" y="177"/>
                  </a:lnTo>
                  <a:lnTo>
                    <a:pt x="44" y="153"/>
                  </a:lnTo>
                  <a:lnTo>
                    <a:pt x="64" y="130"/>
                  </a:lnTo>
                  <a:lnTo>
                    <a:pt x="86" y="107"/>
                  </a:lnTo>
                  <a:lnTo>
                    <a:pt x="112" y="87"/>
                  </a:lnTo>
                  <a:lnTo>
                    <a:pt x="140" y="68"/>
                  </a:lnTo>
                  <a:lnTo>
                    <a:pt x="172" y="52"/>
                  </a:lnTo>
                  <a:lnTo>
                    <a:pt x="207" y="37"/>
                  </a:lnTo>
                  <a:lnTo>
                    <a:pt x="244" y="24"/>
                  </a:lnTo>
                  <a:lnTo>
                    <a:pt x="283" y="14"/>
                  </a:lnTo>
                  <a:lnTo>
                    <a:pt x="326" y="6"/>
                  </a:lnTo>
                  <a:lnTo>
                    <a:pt x="371" y="1"/>
                  </a:lnTo>
                  <a:lnTo>
                    <a:pt x="418" y="0"/>
                  </a:lnTo>
                  <a:lnTo>
                    <a:pt x="453" y="1"/>
                  </a:lnTo>
                  <a:lnTo>
                    <a:pt x="487" y="4"/>
                  </a:lnTo>
                  <a:lnTo>
                    <a:pt x="519" y="11"/>
                  </a:lnTo>
                  <a:lnTo>
                    <a:pt x="549" y="19"/>
                  </a:lnTo>
                  <a:lnTo>
                    <a:pt x="577" y="30"/>
                  </a:lnTo>
                  <a:lnTo>
                    <a:pt x="602" y="41"/>
                  </a:lnTo>
                  <a:lnTo>
                    <a:pt x="625" y="55"/>
                  </a:lnTo>
                  <a:lnTo>
                    <a:pt x="647" y="71"/>
                  </a:lnTo>
                  <a:lnTo>
                    <a:pt x="665" y="89"/>
                  </a:lnTo>
                  <a:lnTo>
                    <a:pt x="683" y="107"/>
                  </a:lnTo>
                  <a:lnTo>
                    <a:pt x="697" y="126"/>
                  </a:lnTo>
                  <a:lnTo>
                    <a:pt x="708" y="148"/>
                  </a:lnTo>
                  <a:lnTo>
                    <a:pt x="717" y="170"/>
                  </a:lnTo>
                  <a:lnTo>
                    <a:pt x="724" y="193"/>
                  </a:lnTo>
                  <a:lnTo>
                    <a:pt x="729" y="217"/>
                  </a:lnTo>
                  <a:lnTo>
                    <a:pt x="730" y="242"/>
                  </a:lnTo>
                  <a:lnTo>
                    <a:pt x="724" y="293"/>
                  </a:lnTo>
                  <a:lnTo>
                    <a:pt x="710" y="339"/>
                  </a:lnTo>
                  <a:lnTo>
                    <a:pt x="690" y="379"/>
                  </a:lnTo>
                  <a:lnTo>
                    <a:pt x="664" y="412"/>
                  </a:lnTo>
                  <a:lnTo>
                    <a:pt x="636" y="440"/>
                  </a:lnTo>
                  <a:lnTo>
                    <a:pt x="607" y="463"/>
                  </a:lnTo>
                  <a:lnTo>
                    <a:pt x="580" y="480"/>
                  </a:lnTo>
                  <a:lnTo>
                    <a:pt x="557" y="492"/>
                  </a:lnTo>
                  <a:lnTo>
                    <a:pt x="541" y="499"/>
                  </a:lnTo>
                  <a:lnTo>
                    <a:pt x="521" y="506"/>
                  </a:lnTo>
                  <a:lnTo>
                    <a:pt x="501" y="514"/>
                  </a:lnTo>
                  <a:lnTo>
                    <a:pt x="480" y="526"/>
                  </a:lnTo>
                  <a:lnTo>
                    <a:pt x="460" y="541"/>
                  </a:lnTo>
                  <a:lnTo>
                    <a:pt x="444" y="562"/>
                  </a:lnTo>
                  <a:lnTo>
                    <a:pt x="434" y="589"/>
                  </a:lnTo>
                  <a:lnTo>
                    <a:pt x="429" y="626"/>
                  </a:lnTo>
                  <a:lnTo>
                    <a:pt x="429" y="687"/>
                  </a:lnTo>
                  <a:lnTo>
                    <a:pt x="374" y="687"/>
                  </a:lnTo>
                  <a:lnTo>
                    <a:pt x="374" y="588"/>
                  </a:lnTo>
                  <a:lnTo>
                    <a:pt x="381" y="534"/>
                  </a:lnTo>
                  <a:lnTo>
                    <a:pt x="397" y="489"/>
                  </a:lnTo>
                  <a:lnTo>
                    <a:pt x="420" y="451"/>
                  </a:lnTo>
                  <a:lnTo>
                    <a:pt x="447" y="415"/>
                  </a:lnTo>
                  <a:lnTo>
                    <a:pt x="473" y="382"/>
                  </a:lnTo>
                  <a:lnTo>
                    <a:pt x="496" y="346"/>
                  </a:lnTo>
                  <a:lnTo>
                    <a:pt x="512" y="306"/>
                  </a:lnTo>
                  <a:lnTo>
                    <a:pt x="519" y="258"/>
                  </a:lnTo>
                  <a:lnTo>
                    <a:pt x="519" y="239"/>
                  </a:lnTo>
                  <a:lnTo>
                    <a:pt x="517" y="222"/>
                  </a:lnTo>
                  <a:lnTo>
                    <a:pt x="515" y="204"/>
                  </a:lnTo>
                  <a:lnTo>
                    <a:pt x="510" y="186"/>
                  </a:lnTo>
                  <a:lnTo>
                    <a:pt x="504" y="170"/>
                  </a:lnTo>
                  <a:lnTo>
                    <a:pt x="497" y="154"/>
                  </a:lnTo>
                  <a:lnTo>
                    <a:pt x="488" y="139"/>
                  </a:lnTo>
                  <a:lnTo>
                    <a:pt x="478" y="124"/>
                  </a:lnTo>
                  <a:lnTo>
                    <a:pt x="465" y="112"/>
                  </a:lnTo>
                  <a:lnTo>
                    <a:pt x="449" y="100"/>
                  </a:lnTo>
                  <a:lnTo>
                    <a:pt x="432" y="90"/>
                  </a:lnTo>
                  <a:lnTo>
                    <a:pt x="412" y="80"/>
                  </a:lnTo>
                  <a:lnTo>
                    <a:pt x="389" y="74"/>
                  </a:lnTo>
                  <a:lnTo>
                    <a:pt x="364" y="69"/>
                  </a:lnTo>
                  <a:lnTo>
                    <a:pt x="335" y="65"/>
                  </a:lnTo>
                  <a:lnTo>
                    <a:pt x="304" y="64"/>
                  </a:lnTo>
                  <a:lnTo>
                    <a:pt x="284" y="65"/>
                  </a:lnTo>
                  <a:lnTo>
                    <a:pt x="265" y="69"/>
                  </a:lnTo>
                  <a:lnTo>
                    <a:pt x="245" y="74"/>
                  </a:lnTo>
                  <a:lnTo>
                    <a:pt x="225" y="80"/>
                  </a:lnTo>
                  <a:lnTo>
                    <a:pt x="207" y="87"/>
                  </a:lnTo>
                  <a:lnTo>
                    <a:pt x="188" y="97"/>
                  </a:lnTo>
                  <a:lnTo>
                    <a:pt x="172" y="107"/>
                  </a:lnTo>
                  <a:lnTo>
                    <a:pt x="156" y="118"/>
                  </a:lnTo>
                  <a:lnTo>
                    <a:pt x="141" y="130"/>
                  </a:lnTo>
                  <a:lnTo>
                    <a:pt x="129" y="143"/>
                  </a:lnTo>
                  <a:lnTo>
                    <a:pt x="117" y="155"/>
                  </a:lnTo>
                  <a:lnTo>
                    <a:pt x="107" y="168"/>
                  </a:lnTo>
                  <a:lnTo>
                    <a:pt x="99" y="181"/>
                  </a:lnTo>
                  <a:lnTo>
                    <a:pt x="93" y="193"/>
                  </a:lnTo>
                  <a:lnTo>
                    <a:pt x="89" y="206"/>
                  </a:lnTo>
                  <a:lnTo>
                    <a:pt x="88" y="219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59" name="Freeform 28"/>
            <p:cNvSpPr>
              <a:spLocks/>
            </p:cNvSpPr>
            <p:nvPr/>
          </p:nvSpPr>
          <p:spPr bwMode="auto">
            <a:xfrm>
              <a:off x="443" y="1495"/>
              <a:ext cx="88" cy="105"/>
            </a:xfrm>
            <a:custGeom>
              <a:avLst/>
              <a:gdLst>
                <a:gd name="T0" fmla="*/ 1 w 176"/>
                <a:gd name="T1" fmla="*/ 0 h 211"/>
                <a:gd name="T2" fmla="*/ 1 w 176"/>
                <a:gd name="T3" fmla="*/ 0 h 211"/>
                <a:gd name="T4" fmla="*/ 1 w 176"/>
                <a:gd name="T5" fmla="*/ 0 h 211"/>
                <a:gd name="T6" fmla="*/ 1 w 176"/>
                <a:gd name="T7" fmla="*/ 0 h 211"/>
                <a:gd name="T8" fmla="*/ 1 w 176"/>
                <a:gd name="T9" fmla="*/ 0 h 211"/>
                <a:gd name="T10" fmla="*/ 1 w 176"/>
                <a:gd name="T11" fmla="*/ 0 h 211"/>
                <a:gd name="T12" fmla="*/ 1 w 176"/>
                <a:gd name="T13" fmla="*/ 0 h 211"/>
                <a:gd name="T14" fmla="*/ 1 w 176"/>
                <a:gd name="T15" fmla="*/ 0 h 211"/>
                <a:gd name="T16" fmla="*/ 1 w 176"/>
                <a:gd name="T17" fmla="*/ 0 h 211"/>
                <a:gd name="T18" fmla="*/ 1 w 176"/>
                <a:gd name="T19" fmla="*/ 0 h 211"/>
                <a:gd name="T20" fmla="*/ 1 w 176"/>
                <a:gd name="T21" fmla="*/ 0 h 211"/>
                <a:gd name="T22" fmla="*/ 1 w 176"/>
                <a:gd name="T23" fmla="*/ 0 h 211"/>
                <a:gd name="T24" fmla="*/ 1 w 176"/>
                <a:gd name="T25" fmla="*/ 0 h 211"/>
                <a:gd name="T26" fmla="*/ 1 w 176"/>
                <a:gd name="T27" fmla="*/ 0 h 211"/>
                <a:gd name="T28" fmla="*/ 1 w 176"/>
                <a:gd name="T29" fmla="*/ 0 h 211"/>
                <a:gd name="T30" fmla="*/ 1 w 176"/>
                <a:gd name="T31" fmla="*/ 0 h 211"/>
                <a:gd name="T32" fmla="*/ 1 w 176"/>
                <a:gd name="T33" fmla="*/ 0 h 211"/>
                <a:gd name="T34" fmla="*/ 1 w 176"/>
                <a:gd name="T35" fmla="*/ 0 h 211"/>
                <a:gd name="T36" fmla="*/ 1 w 176"/>
                <a:gd name="T37" fmla="*/ 0 h 211"/>
                <a:gd name="T38" fmla="*/ 1 w 176"/>
                <a:gd name="T39" fmla="*/ 0 h 211"/>
                <a:gd name="T40" fmla="*/ 1 w 176"/>
                <a:gd name="T41" fmla="*/ 0 h 211"/>
                <a:gd name="T42" fmla="*/ 1 w 176"/>
                <a:gd name="T43" fmla="*/ 0 h 211"/>
                <a:gd name="T44" fmla="*/ 1 w 176"/>
                <a:gd name="T45" fmla="*/ 0 h 211"/>
                <a:gd name="T46" fmla="*/ 1 w 176"/>
                <a:gd name="T47" fmla="*/ 0 h 211"/>
                <a:gd name="T48" fmla="*/ 0 w 176"/>
                <a:gd name="T49" fmla="*/ 0 h 211"/>
                <a:gd name="T50" fmla="*/ 1 w 176"/>
                <a:gd name="T51" fmla="*/ 0 h 211"/>
                <a:gd name="T52" fmla="*/ 1 w 176"/>
                <a:gd name="T53" fmla="*/ 0 h 211"/>
                <a:gd name="T54" fmla="*/ 1 w 176"/>
                <a:gd name="T55" fmla="*/ 0 h 211"/>
                <a:gd name="T56" fmla="*/ 1 w 176"/>
                <a:gd name="T57" fmla="*/ 0 h 211"/>
                <a:gd name="T58" fmla="*/ 1 w 176"/>
                <a:gd name="T59" fmla="*/ 0 h 211"/>
                <a:gd name="T60" fmla="*/ 1 w 176"/>
                <a:gd name="T61" fmla="*/ 0 h 211"/>
                <a:gd name="T62" fmla="*/ 1 w 176"/>
                <a:gd name="T63" fmla="*/ 0 h 211"/>
                <a:gd name="T64" fmla="*/ 1 w 176"/>
                <a:gd name="T65" fmla="*/ 0 h 2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76" h="211">
                  <a:moveTo>
                    <a:pt x="88" y="211"/>
                  </a:moveTo>
                  <a:lnTo>
                    <a:pt x="105" y="209"/>
                  </a:lnTo>
                  <a:lnTo>
                    <a:pt x="123" y="203"/>
                  </a:lnTo>
                  <a:lnTo>
                    <a:pt x="137" y="193"/>
                  </a:lnTo>
                  <a:lnTo>
                    <a:pt x="150" y="180"/>
                  </a:lnTo>
                  <a:lnTo>
                    <a:pt x="161" y="165"/>
                  </a:lnTo>
                  <a:lnTo>
                    <a:pt x="169" y="147"/>
                  </a:lnTo>
                  <a:lnTo>
                    <a:pt x="173" y="127"/>
                  </a:lnTo>
                  <a:lnTo>
                    <a:pt x="176" y="106"/>
                  </a:lnTo>
                  <a:lnTo>
                    <a:pt x="173" y="84"/>
                  </a:lnTo>
                  <a:lnTo>
                    <a:pt x="169" y="65"/>
                  </a:lnTo>
                  <a:lnTo>
                    <a:pt x="161" y="46"/>
                  </a:lnTo>
                  <a:lnTo>
                    <a:pt x="150" y="31"/>
                  </a:lnTo>
                  <a:lnTo>
                    <a:pt x="137" y="19"/>
                  </a:lnTo>
                  <a:lnTo>
                    <a:pt x="123" y="8"/>
                  </a:lnTo>
                  <a:lnTo>
                    <a:pt x="105" y="3"/>
                  </a:lnTo>
                  <a:lnTo>
                    <a:pt x="88" y="0"/>
                  </a:lnTo>
                  <a:lnTo>
                    <a:pt x="71" y="3"/>
                  </a:lnTo>
                  <a:lnTo>
                    <a:pt x="53" y="8"/>
                  </a:lnTo>
                  <a:lnTo>
                    <a:pt x="38" y="19"/>
                  </a:lnTo>
                  <a:lnTo>
                    <a:pt x="26" y="31"/>
                  </a:lnTo>
                  <a:lnTo>
                    <a:pt x="15" y="46"/>
                  </a:lnTo>
                  <a:lnTo>
                    <a:pt x="7" y="65"/>
                  </a:lnTo>
                  <a:lnTo>
                    <a:pt x="3" y="84"/>
                  </a:lnTo>
                  <a:lnTo>
                    <a:pt x="0" y="106"/>
                  </a:lnTo>
                  <a:lnTo>
                    <a:pt x="3" y="127"/>
                  </a:lnTo>
                  <a:lnTo>
                    <a:pt x="7" y="147"/>
                  </a:lnTo>
                  <a:lnTo>
                    <a:pt x="15" y="165"/>
                  </a:lnTo>
                  <a:lnTo>
                    <a:pt x="26" y="180"/>
                  </a:lnTo>
                  <a:lnTo>
                    <a:pt x="38" y="193"/>
                  </a:lnTo>
                  <a:lnTo>
                    <a:pt x="53" y="203"/>
                  </a:lnTo>
                  <a:lnTo>
                    <a:pt x="71" y="209"/>
                  </a:lnTo>
                  <a:lnTo>
                    <a:pt x="88" y="21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60" name="Freeform 29"/>
            <p:cNvSpPr>
              <a:spLocks/>
            </p:cNvSpPr>
            <p:nvPr/>
          </p:nvSpPr>
          <p:spPr bwMode="auto">
            <a:xfrm>
              <a:off x="260" y="1108"/>
              <a:ext cx="365" cy="344"/>
            </a:xfrm>
            <a:custGeom>
              <a:avLst/>
              <a:gdLst>
                <a:gd name="T0" fmla="*/ 1 w 730"/>
                <a:gd name="T1" fmla="*/ 1 h 687"/>
                <a:gd name="T2" fmla="*/ 1 w 730"/>
                <a:gd name="T3" fmla="*/ 1 h 687"/>
                <a:gd name="T4" fmla="*/ 1 w 730"/>
                <a:gd name="T5" fmla="*/ 1 h 687"/>
                <a:gd name="T6" fmla="*/ 1 w 730"/>
                <a:gd name="T7" fmla="*/ 1 h 687"/>
                <a:gd name="T8" fmla="*/ 1 w 730"/>
                <a:gd name="T9" fmla="*/ 1 h 687"/>
                <a:gd name="T10" fmla="*/ 1 w 730"/>
                <a:gd name="T11" fmla="*/ 1 h 687"/>
                <a:gd name="T12" fmla="*/ 1 w 730"/>
                <a:gd name="T13" fmla="*/ 1 h 687"/>
                <a:gd name="T14" fmla="*/ 1 w 730"/>
                <a:gd name="T15" fmla="*/ 1 h 687"/>
                <a:gd name="T16" fmla="*/ 1 w 730"/>
                <a:gd name="T17" fmla="*/ 1 h 687"/>
                <a:gd name="T18" fmla="*/ 1 w 730"/>
                <a:gd name="T19" fmla="*/ 1 h 687"/>
                <a:gd name="T20" fmla="*/ 1 w 730"/>
                <a:gd name="T21" fmla="*/ 1 h 687"/>
                <a:gd name="T22" fmla="*/ 1 w 730"/>
                <a:gd name="T23" fmla="*/ 1 h 687"/>
                <a:gd name="T24" fmla="*/ 1 w 730"/>
                <a:gd name="T25" fmla="*/ 1 h 687"/>
                <a:gd name="T26" fmla="*/ 1 w 730"/>
                <a:gd name="T27" fmla="*/ 1 h 687"/>
                <a:gd name="T28" fmla="*/ 1 w 730"/>
                <a:gd name="T29" fmla="*/ 1 h 687"/>
                <a:gd name="T30" fmla="*/ 1 w 730"/>
                <a:gd name="T31" fmla="*/ 1 h 687"/>
                <a:gd name="T32" fmla="*/ 1 w 730"/>
                <a:gd name="T33" fmla="*/ 1 h 687"/>
                <a:gd name="T34" fmla="*/ 1 w 730"/>
                <a:gd name="T35" fmla="*/ 1 h 687"/>
                <a:gd name="T36" fmla="*/ 1 w 730"/>
                <a:gd name="T37" fmla="*/ 1 h 687"/>
                <a:gd name="T38" fmla="*/ 1 w 730"/>
                <a:gd name="T39" fmla="*/ 1 h 687"/>
                <a:gd name="T40" fmla="*/ 1 w 730"/>
                <a:gd name="T41" fmla="*/ 1 h 687"/>
                <a:gd name="T42" fmla="*/ 1 w 730"/>
                <a:gd name="T43" fmla="*/ 1 h 687"/>
                <a:gd name="T44" fmla="*/ 1 w 730"/>
                <a:gd name="T45" fmla="*/ 1 h 687"/>
                <a:gd name="T46" fmla="*/ 1 w 730"/>
                <a:gd name="T47" fmla="*/ 1 h 687"/>
                <a:gd name="T48" fmla="*/ 1 w 730"/>
                <a:gd name="T49" fmla="*/ 1 h 687"/>
                <a:gd name="T50" fmla="*/ 1 w 730"/>
                <a:gd name="T51" fmla="*/ 1 h 687"/>
                <a:gd name="T52" fmla="*/ 1 w 730"/>
                <a:gd name="T53" fmla="*/ 1 h 687"/>
                <a:gd name="T54" fmla="*/ 1 w 730"/>
                <a:gd name="T55" fmla="*/ 1 h 687"/>
                <a:gd name="T56" fmla="*/ 1 w 730"/>
                <a:gd name="T57" fmla="*/ 1 h 687"/>
                <a:gd name="T58" fmla="*/ 1 w 730"/>
                <a:gd name="T59" fmla="*/ 1 h 687"/>
                <a:gd name="T60" fmla="*/ 1 w 730"/>
                <a:gd name="T61" fmla="*/ 1 h 687"/>
                <a:gd name="T62" fmla="*/ 1 w 730"/>
                <a:gd name="T63" fmla="*/ 1 h 687"/>
                <a:gd name="T64" fmla="*/ 1 w 730"/>
                <a:gd name="T65" fmla="*/ 1 h 687"/>
                <a:gd name="T66" fmla="*/ 1 w 730"/>
                <a:gd name="T67" fmla="*/ 1 h 687"/>
                <a:gd name="T68" fmla="*/ 1 w 730"/>
                <a:gd name="T69" fmla="*/ 1 h 687"/>
                <a:gd name="T70" fmla="*/ 1 w 730"/>
                <a:gd name="T71" fmla="*/ 1 h 687"/>
                <a:gd name="T72" fmla="*/ 1 w 730"/>
                <a:gd name="T73" fmla="*/ 1 h 687"/>
                <a:gd name="T74" fmla="*/ 1 w 730"/>
                <a:gd name="T75" fmla="*/ 1 h 687"/>
                <a:gd name="T76" fmla="*/ 1 w 730"/>
                <a:gd name="T77" fmla="*/ 1 h 687"/>
                <a:gd name="T78" fmla="*/ 1 w 730"/>
                <a:gd name="T79" fmla="*/ 1 h 687"/>
                <a:gd name="T80" fmla="*/ 1 w 730"/>
                <a:gd name="T81" fmla="*/ 1 h 687"/>
                <a:gd name="T82" fmla="*/ 1 w 730"/>
                <a:gd name="T83" fmla="*/ 1 h 687"/>
                <a:gd name="T84" fmla="*/ 1 w 730"/>
                <a:gd name="T85" fmla="*/ 1 h 687"/>
                <a:gd name="T86" fmla="*/ 1 w 730"/>
                <a:gd name="T87" fmla="*/ 1 h 687"/>
                <a:gd name="T88" fmla="*/ 1 w 730"/>
                <a:gd name="T89" fmla="*/ 1 h 687"/>
                <a:gd name="T90" fmla="*/ 1 w 730"/>
                <a:gd name="T91" fmla="*/ 1 h 687"/>
                <a:gd name="T92" fmla="*/ 1 w 730"/>
                <a:gd name="T93" fmla="*/ 1 h 687"/>
                <a:gd name="T94" fmla="*/ 1 w 730"/>
                <a:gd name="T95" fmla="*/ 1 h 687"/>
                <a:gd name="T96" fmla="*/ 1 w 730"/>
                <a:gd name="T97" fmla="*/ 1 h 687"/>
                <a:gd name="T98" fmla="*/ 1 w 730"/>
                <a:gd name="T99" fmla="*/ 1 h 687"/>
                <a:gd name="T100" fmla="*/ 1 w 730"/>
                <a:gd name="T101" fmla="*/ 1 h 687"/>
                <a:gd name="T102" fmla="*/ 1 w 730"/>
                <a:gd name="T103" fmla="*/ 1 h 687"/>
                <a:gd name="T104" fmla="*/ 1 w 730"/>
                <a:gd name="T105" fmla="*/ 1 h 687"/>
                <a:gd name="T106" fmla="*/ 1 w 730"/>
                <a:gd name="T107" fmla="*/ 1 h 687"/>
                <a:gd name="T108" fmla="*/ 1 w 730"/>
                <a:gd name="T109" fmla="*/ 1 h 687"/>
                <a:gd name="T110" fmla="*/ 1 w 730"/>
                <a:gd name="T111" fmla="*/ 1 h 687"/>
                <a:gd name="T112" fmla="*/ 1 w 730"/>
                <a:gd name="T113" fmla="*/ 1 h 687"/>
                <a:gd name="T114" fmla="*/ 1 w 730"/>
                <a:gd name="T115" fmla="*/ 1 h 687"/>
                <a:gd name="T116" fmla="*/ 1 w 730"/>
                <a:gd name="T117" fmla="*/ 1 h 687"/>
                <a:gd name="T118" fmla="*/ 1 w 730"/>
                <a:gd name="T119" fmla="*/ 1 h 68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30" h="687">
                  <a:moveTo>
                    <a:pt x="89" y="220"/>
                  </a:moveTo>
                  <a:lnTo>
                    <a:pt x="90" y="220"/>
                  </a:lnTo>
                  <a:lnTo>
                    <a:pt x="89" y="220"/>
                  </a:lnTo>
                  <a:lnTo>
                    <a:pt x="88" y="220"/>
                  </a:lnTo>
                  <a:lnTo>
                    <a:pt x="89" y="220"/>
                  </a:lnTo>
                  <a:lnTo>
                    <a:pt x="108" y="222"/>
                  </a:lnTo>
                  <a:lnTo>
                    <a:pt x="127" y="227"/>
                  </a:lnTo>
                  <a:lnTo>
                    <a:pt x="145" y="236"/>
                  </a:lnTo>
                  <a:lnTo>
                    <a:pt x="160" y="247"/>
                  </a:lnTo>
                  <a:lnTo>
                    <a:pt x="174" y="262"/>
                  </a:lnTo>
                  <a:lnTo>
                    <a:pt x="183" y="279"/>
                  </a:lnTo>
                  <a:lnTo>
                    <a:pt x="190" y="296"/>
                  </a:lnTo>
                  <a:lnTo>
                    <a:pt x="192" y="315"/>
                  </a:lnTo>
                  <a:lnTo>
                    <a:pt x="190" y="335"/>
                  </a:lnTo>
                  <a:lnTo>
                    <a:pt x="185" y="353"/>
                  </a:lnTo>
                  <a:lnTo>
                    <a:pt x="176" y="371"/>
                  </a:lnTo>
                  <a:lnTo>
                    <a:pt x="165" y="384"/>
                  </a:lnTo>
                  <a:lnTo>
                    <a:pt x="150" y="397"/>
                  </a:lnTo>
                  <a:lnTo>
                    <a:pt x="134" y="405"/>
                  </a:lnTo>
                  <a:lnTo>
                    <a:pt x="116" y="410"/>
                  </a:lnTo>
                  <a:lnTo>
                    <a:pt x="97" y="411"/>
                  </a:lnTo>
                  <a:lnTo>
                    <a:pt x="68" y="406"/>
                  </a:lnTo>
                  <a:lnTo>
                    <a:pt x="46" y="396"/>
                  </a:lnTo>
                  <a:lnTo>
                    <a:pt x="29" y="383"/>
                  </a:lnTo>
                  <a:lnTo>
                    <a:pt x="16" y="367"/>
                  </a:lnTo>
                  <a:lnTo>
                    <a:pt x="8" y="348"/>
                  </a:lnTo>
                  <a:lnTo>
                    <a:pt x="3" y="327"/>
                  </a:lnTo>
                  <a:lnTo>
                    <a:pt x="1" y="305"/>
                  </a:lnTo>
                  <a:lnTo>
                    <a:pt x="0" y="283"/>
                  </a:lnTo>
                  <a:lnTo>
                    <a:pt x="2" y="257"/>
                  </a:lnTo>
                  <a:lnTo>
                    <a:pt x="7" y="230"/>
                  </a:lnTo>
                  <a:lnTo>
                    <a:pt x="16" y="204"/>
                  </a:lnTo>
                  <a:lnTo>
                    <a:pt x="29" y="178"/>
                  </a:lnTo>
                  <a:lnTo>
                    <a:pt x="45" y="154"/>
                  </a:lnTo>
                  <a:lnTo>
                    <a:pt x="65" y="130"/>
                  </a:lnTo>
                  <a:lnTo>
                    <a:pt x="88" y="108"/>
                  </a:lnTo>
                  <a:lnTo>
                    <a:pt x="113" y="87"/>
                  </a:lnTo>
                  <a:lnTo>
                    <a:pt x="142" y="69"/>
                  </a:lnTo>
                  <a:lnTo>
                    <a:pt x="173" y="52"/>
                  </a:lnTo>
                  <a:lnTo>
                    <a:pt x="207" y="37"/>
                  </a:lnTo>
                  <a:lnTo>
                    <a:pt x="244" y="24"/>
                  </a:lnTo>
                  <a:lnTo>
                    <a:pt x="285" y="14"/>
                  </a:lnTo>
                  <a:lnTo>
                    <a:pt x="326" y="6"/>
                  </a:lnTo>
                  <a:lnTo>
                    <a:pt x="371" y="1"/>
                  </a:lnTo>
                  <a:lnTo>
                    <a:pt x="418" y="0"/>
                  </a:lnTo>
                  <a:lnTo>
                    <a:pt x="454" y="1"/>
                  </a:lnTo>
                  <a:lnTo>
                    <a:pt x="487" y="6"/>
                  </a:lnTo>
                  <a:lnTo>
                    <a:pt x="520" y="12"/>
                  </a:lnTo>
                  <a:lnTo>
                    <a:pt x="550" y="20"/>
                  </a:lnTo>
                  <a:lnTo>
                    <a:pt x="577" y="30"/>
                  </a:lnTo>
                  <a:lnTo>
                    <a:pt x="603" y="43"/>
                  </a:lnTo>
                  <a:lnTo>
                    <a:pt x="626" y="56"/>
                  </a:lnTo>
                  <a:lnTo>
                    <a:pt x="648" y="73"/>
                  </a:lnTo>
                  <a:lnTo>
                    <a:pt x="666" y="90"/>
                  </a:lnTo>
                  <a:lnTo>
                    <a:pt x="683" y="108"/>
                  </a:lnTo>
                  <a:lnTo>
                    <a:pt x="697" y="128"/>
                  </a:lnTo>
                  <a:lnTo>
                    <a:pt x="709" y="150"/>
                  </a:lnTo>
                  <a:lnTo>
                    <a:pt x="718" y="171"/>
                  </a:lnTo>
                  <a:lnTo>
                    <a:pt x="725" y="194"/>
                  </a:lnTo>
                  <a:lnTo>
                    <a:pt x="729" y="219"/>
                  </a:lnTo>
                  <a:lnTo>
                    <a:pt x="730" y="243"/>
                  </a:lnTo>
                  <a:lnTo>
                    <a:pt x="725" y="295"/>
                  </a:lnTo>
                  <a:lnTo>
                    <a:pt x="711" y="340"/>
                  </a:lnTo>
                  <a:lnTo>
                    <a:pt x="690" y="379"/>
                  </a:lnTo>
                  <a:lnTo>
                    <a:pt x="665" y="412"/>
                  </a:lnTo>
                  <a:lnTo>
                    <a:pt x="636" y="440"/>
                  </a:lnTo>
                  <a:lnTo>
                    <a:pt x="607" y="463"/>
                  </a:lnTo>
                  <a:lnTo>
                    <a:pt x="581" y="480"/>
                  </a:lnTo>
                  <a:lnTo>
                    <a:pt x="558" y="494"/>
                  </a:lnTo>
                  <a:lnTo>
                    <a:pt x="542" y="501"/>
                  </a:lnTo>
                  <a:lnTo>
                    <a:pt x="522" y="508"/>
                  </a:lnTo>
                  <a:lnTo>
                    <a:pt x="501" y="516"/>
                  </a:lnTo>
                  <a:lnTo>
                    <a:pt x="480" y="526"/>
                  </a:lnTo>
                  <a:lnTo>
                    <a:pt x="461" y="541"/>
                  </a:lnTo>
                  <a:lnTo>
                    <a:pt x="445" y="562"/>
                  </a:lnTo>
                  <a:lnTo>
                    <a:pt x="434" y="589"/>
                  </a:lnTo>
                  <a:lnTo>
                    <a:pt x="430" y="626"/>
                  </a:lnTo>
                  <a:lnTo>
                    <a:pt x="430" y="687"/>
                  </a:lnTo>
                  <a:lnTo>
                    <a:pt x="376" y="687"/>
                  </a:lnTo>
                  <a:lnTo>
                    <a:pt x="376" y="588"/>
                  </a:lnTo>
                  <a:lnTo>
                    <a:pt x="381" y="534"/>
                  </a:lnTo>
                  <a:lnTo>
                    <a:pt x="397" y="489"/>
                  </a:lnTo>
                  <a:lnTo>
                    <a:pt x="421" y="451"/>
                  </a:lnTo>
                  <a:lnTo>
                    <a:pt x="447" y="417"/>
                  </a:lnTo>
                  <a:lnTo>
                    <a:pt x="474" y="383"/>
                  </a:lnTo>
                  <a:lnTo>
                    <a:pt x="497" y="348"/>
                  </a:lnTo>
                  <a:lnTo>
                    <a:pt x="513" y="307"/>
                  </a:lnTo>
                  <a:lnTo>
                    <a:pt x="520" y="259"/>
                  </a:lnTo>
                  <a:lnTo>
                    <a:pt x="520" y="241"/>
                  </a:lnTo>
                  <a:lnTo>
                    <a:pt x="517" y="222"/>
                  </a:lnTo>
                  <a:lnTo>
                    <a:pt x="515" y="205"/>
                  </a:lnTo>
                  <a:lnTo>
                    <a:pt x="510" y="188"/>
                  </a:lnTo>
                  <a:lnTo>
                    <a:pt x="505" y="170"/>
                  </a:lnTo>
                  <a:lnTo>
                    <a:pt x="498" y="154"/>
                  </a:lnTo>
                  <a:lnTo>
                    <a:pt x="489" y="139"/>
                  </a:lnTo>
                  <a:lnTo>
                    <a:pt x="478" y="125"/>
                  </a:lnTo>
                  <a:lnTo>
                    <a:pt x="465" y="113"/>
                  </a:lnTo>
                  <a:lnTo>
                    <a:pt x="449" y="101"/>
                  </a:lnTo>
                  <a:lnTo>
                    <a:pt x="432" y="91"/>
                  </a:lnTo>
                  <a:lnTo>
                    <a:pt x="412" y="82"/>
                  </a:lnTo>
                  <a:lnTo>
                    <a:pt x="389" y="75"/>
                  </a:lnTo>
                  <a:lnTo>
                    <a:pt x="364" y="70"/>
                  </a:lnTo>
                  <a:lnTo>
                    <a:pt x="335" y="67"/>
                  </a:lnTo>
                  <a:lnTo>
                    <a:pt x="304" y="66"/>
                  </a:lnTo>
                  <a:lnTo>
                    <a:pt x="285" y="67"/>
                  </a:lnTo>
                  <a:lnTo>
                    <a:pt x="265" y="70"/>
                  </a:lnTo>
                  <a:lnTo>
                    <a:pt x="245" y="75"/>
                  </a:lnTo>
                  <a:lnTo>
                    <a:pt x="226" y="81"/>
                  </a:lnTo>
                  <a:lnTo>
                    <a:pt x="207" y="89"/>
                  </a:lnTo>
                  <a:lnTo>
                    <a:pt x="189" y="98"/>
                  </a:lnTo>
                  <a:lnTo>
                    <a:pt x="173" y="108"/>
                  </a:lnTo>
                  <a:lnTo>
                    <a:pt x="157" y="119"/>
                  </a:lnTo>
                  <a:lnTo>
                    <a:pt x="142" y="131"/>
                  </a:lnTo>
                  <a:lnTo>
                    <a:pt x="129" y="143"/>
                  </a:lnTo>
                  <a:lnTo>
                    <a:pt x="118" y="157"/>
                  </a:lnTo>
                  <a:lnTo>
                    <a:pt x="107" y="169"/>
                  </a:lnTo>
                  <a:lnTo>
                    <a:pt x="99" y="182"/>
                  </a:lnTo>
                  <a:lnTo>
                    <a:pt x="93" y="194"/>
                  </a:lnTo>
                  <a:lnTo>
                    <a:pt x="90" y="207"/>
                  </a:lnTo>
                  <a:lnTo>
                    <a:pt x="89" y="22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61" name="Freeform 30"/>
            <p:cNvSpPr>
              <a:spLocks/>
            </p:cNvSpPr>
            <p:nvPr/>
          </p:nvSpPr>
          <p:spPr bwMode="auto">
            <a:xfrm>
              <a:off x="418" y="1473"/>
              <a:ext cx="88" cy="105"/>
            </a:xfrm>
            <a:custGeom>
              <a:avLst/>
              <a:gdLst>
                <a:gd name="T0" fmla="*/ 1 w 175"/>
                <a:gd name="T1" fmla="*/ 1 h 209"/>
                <a:gd name="T2" fmla="*/ 1 w 175"/>
                <a:gd name="T3" fmla="*/ 1 h 209"/>
                <a:gd name="T4" fmla="*/ 1 w 175"/>
                <a:gd name="T5" fmla="*/ 1 h 209"/>
                <a:gd name="T6" fmla="*/ 1 w 175"/>
                <a:gd name="T7" fmla="*/ 1 h 209"/>
                <a:gd name="T8" fmla="*/ 1 w 175"/>
                <a:gd name="T9" fmla="*/ 1 h 209"/>
                <a:gd name="T10" fmla="*/ 1 w 175"/>
                <a:gd name="T11" fmla="*/ 1 h 209"/>
                <a:gd name="T12" fmla="*/ 1 w 175"/>
                <a:gd name="T13" fmla="*/ 1 h 209"/>
                <a:gd name="T14" fmla="*/ 1 w 175"/>
                <a:gd name="T15" fmla="*/ 1 h 209"/>
                <a:gd name="T16" fmla="*/ 1 w 175"/>
                <a:gd name="T17" fmla="*/ 1 h 209"/>
                <a:gd name="T18" fmla="*/ 1 w 175"/>
                <a:gd name="T19" fmla="*/ 1 h 209"/>
                <a:gd name="T20" fmla="*/ 1 w 175"/>
                <a:gd name="T21" fmla="*/ 1 h 209"/>
                <a:gd name="T22" fmla="*/ 1 w 175"/>
                <a:gd name="T23" fmla="*/ 1 h 209"/>
                <a:gd name="T24" fmla="*/ 1 w 175"/>
                <a:gd name="T25" fmla="*/ 1 h 209"/>
                <a:gd name="T26" fmla="*/ 1 w 175"/>
                <a:gd name="T27" fmla="*/ 1 h 209"/>
                <a:gd name="T28" fmla="*/ 1 w 175"/>
                <a:gd name="T29" fmla="*/ 1 h 209"/>
                <a:gd name="T30" fmla="*/ 1 w 175"/>
                <a:gd name="T31" fmla="*/ 1 h 209"/>
                <a:gd name="T32" fmla="*/ 1 w 175"/>
                <a:gd name="T33" fmla="*/ 0 h 209"/>
                <a:gd name="T34" fmla="*/ 1 w 175"/>
                <a:gd name="T35" fmla="*/ 1 h 209"/>
                <a:gd name="T36" fmla="*/ 1 w 175"/>
                <a:gd name="T37" fmla="*/ 1 h 209"/>
                <a:gd name="T38" fmla="*/ 1 w 175"/>
                <a:gd name="T39" fmla="*/ 1 h 209"/>
                <a:gd name="T40" fmla="*/ 1 w 175"/>
                <a:gd name="T41" fmla="*/ 1 h 209"/>
                <a:gd name="T42" fmla="*/ 1 w 175"/>
                <a:gd name="T43" fmla="*/ 1 h 209"/>
                <a:gd name="T44" fmla="*/ 1 w 175"/>
                <a:gd name="T45" fmla="*/ 1 h 209"/>
                <a:gd name="T46" fmla="*/ 1 w 175"/>
                <a:gd name="T47" fmla="*/ 1 h 209"/>
                <a:gd name="T48" fmla="*/ 0 w 175"/>
                <a:gd name="T49" fmla="*/ 1 h 209"/>
                <a:gd name="T50" fmla="*/ 1 w 175"/>
                <a:gd name="T51" fmla="*/ 1 h 209"/>
                <a:gd name="T52" fmla="*/ 1 w 175"/>
                <a:gd name="T53" fmla="*/ 1 h 209"/>
                <a:gd name="T54" fmla="*/ 1 w 175"/>
                <a:gd name="T55" fmla="*/ 1 h 209"/>
                <a:gd name="T56" fmla="*/ 1 w 175"/>
                <a:gd name="T57" fmla="*/ 1 h 209"/>
                <a:gd name="T58" fmla="*/ 1 w 175"/>
                <a:gd name="T59" fmla="*/ 1 h 209"/>
                <a:gd name="T60" fmla="*/ 1 w 175"/>
                <a:gd name="T61" fmla="*/ 1 h 209"/>
                <a:gd name="T62" fmla="*/ 1 w 175"/>
                <a:gd name="T63" fmla="*/ 1 h 209"/>
                <a:gd name="T64" fmla="*/ 1 w 175"/>
                <a:gd name="T65" fmla="*/ 1 h 2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75" h="209">
                  <a:moveTo>
                    <a:pt x="87" y="209"/>
                  </a:moveTo>
                  <a:lnTo>
                    <a:pt x="105" y="207"/>
                  </a:lnTo>
                  <a:lnTo>
                    <a:pt x="122" y="201"/>
                  </a:lnTo>
                  <a:lnTo>
                    <a:pt x="137" y="191"/>
                  </a:lnTo>
                  <a:lnTo>
                    <a:pt x="150" y="178"/>
                  </a:lnTo>
                  <a:lnTo>
                    <a:pt x="160" y="163"/>
                  </a:lnTo>
                  <a:lnTo>
                    <a:pt x="168" y="145"/>
                  </a:lnTo>
                  <a:lnTo>
                    <a:pt x="173" y="125"/>
                  </a:lnTo>
                  <a:lnTo>
                    <a:pt x="175" y="104"/>
                  </a:lnTo>
                  <a:lnTo>
                    <a:pt x="173" y="84"/>
                  </a:lnTo>
                  <a:lnTo>
                    <a:pt x="168" y="64"/>
                  </a:lnTo>
                  <a:lnTo>
                    <a:pt x="160" y="46"/>
                  </a:lnTo>
                  <a:lnTo>
                    <a:pt x="150" y="31"/>
                  </a:lnTo>
                  <a:lnTo>
                    <a:pt x="137" y="18"/>
                  </a:lnTo>
                  <a:lnTo>
                    <a:pt x="122" y="8"/>
                  </a:lnTo>
                  <a:lnTo>
                    <a:pt x="105" y="2"/>
                  </a:lnTo>
                  <a:lnTo>
                    <a:pt x="87" y="0"/>
                  </a:lnTo>
                  <a:lnTo>
                    <a:pt x="70" y="2"/>
                  </a:lnTo>
                  <a:lnTo>
                    <a:pt x="53" y="8"/>
                  </a:lnTo>
                  <a:lnTo>
                    <a:pt x="38" y="18"/>
                  </a:lnTo>
                  <a:lnTo>
                    <a:pt x="25" y="31"/>
                  </a:lnTo>
                  <a:lnTo>
                    <a:pt x="15" y="46"/>
                  </a:lnTo>
                  <a:lnTo>
                    <a:pt x="7" y="64"/>
                  </a:lnTo>
                  <a:lnTo>
                    <a:pt x="2" y="84"/>
                  </a:lnTo>
                  <a:lnTo>
                    <a:pt x="0" y="104"/>
                  </a:lnTo>
                  <a:lnTo>
                    <a:pt x="2" y="125"/>
                  </a:lnTo>
                  <a:lnTo>
                    <a:pt x="7" y="145"/>
                  </a:lnTo>
                  <a:lnTo>
                    <a:pt x="15" y="163"/>
                  </a:lnTo>
                  <a:lnTo>
                    <a:pt x="25" y="178"/>
                  </a:lnTo>
                  <a:lnTo>
                    <a:pt x="38" y="191"/>
                  </a:lnTo>
                  <a:lnTo>
                    <a:pt x="53" y="201"/>
                  </a:lnTo>
                  <a:lnTo>
                    <a:pt x="70" y="207"/>
                  </a:lnTo>
                  <a:lnTo>
                    <a:pt x="87" y="209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1362133" y="6095965"/>
            <a:ext cx="8653756" cy="5909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GB" altLang="en-US" b="1" i="1" dirty="0" err="1" smtClean="0">
                <a:latin typeface="Arial" panose="020B0604020202020204" pitchFamily="34" charset="0"/>
              </a:rPr>
              <a:t>Landboub</a:t>
            </a:r>
            <a:r>
              <a:rPr lang="nl-NL" altLang="en-US" b="1" i="1" dirty="0" smtClean="0">
                <a:latin typeface="Arial" panose="020B0604020202020204" pitchFamily="34" charset="0"/>
              </a:rPr>
              <a:t>esighede </a:t>
            </a:r>
            <a:r>
              <a:rPr lang="nl-NL" altLang="en-US" b="1" i="1" dirty="0">
                <a:latin typeface="Arial" panose="020B0604020202020204" pitchFamily="34" charset="0"/>
              </a:rPr>
              <a:t>wat </a:t>
            </a:r>
            <a:r>
              <a:rPr lang="nl-NL" altLang="en-US" b="1" i="1" dirty="0" smtClean="0">
                <a:latin typeface="Arial" panose="020B0604020202020204" pitchFamily="34" charset="0"/>
              </a:rPr>
              <a:t>`n </a:t>
            </a:r>
            <a:r>
              <a:rPr lang="nl-NL" altLang="en-US" b="1" i="1" dirty="0">
                <a:latin typeface="Arial" panose="020B0604020202020204" pitchFamily="34" charset="0"/>
              </a:rPr>
              <a:t>primêre </a:t>
            </a:r>
            <a:r>
              <a:rPr lang="nl-NL" altLang="en-US" b="1" i="1" dirty="0" smtClean="0">
                <a:latin typeface="Arial" panose="020B0604020202020204" pitchFamily="34" charset="0"/>
              </a:rPr>
              <a:t>diens aan boere lewer, </a:t>
            </a:r>
            <a:r>
              <a:rPr lang="nl-NL" altLang="en-US" b="1" i="1" dirty="0">
                <a:latin typeface="Arial" panose="020B0604020202020204" pitchFamily="34" charset="0"/>
              </a:rPr>
              <a:t>sal </a:t>
            </a:r>
            <a:r>
              <a:rPr lang="nl-NL" altLang="en-US" b="1" i="1" dirty="0" smtClean="0">
                <a:latin typeface="Arial" panose="020B0604020202020204" pitchFamily="34" charset="0"/>
              </a:rPr>
              <a:t>aanpasbaar moet wees om aan boere se behoeftes te voldoen.  </a:t>
            </a:r>
          </a:p>
        </p:txBody>
      </p:sp>
    </p:spTree>
    <p:extLst>
      <p:ext uri="{BB962C8B-B14F-4D97-AF65-F5344CB8AC3E}">
        <p14:creationId xmlns:p14="http://schemas.microsoft.com/office/powerpoint/2010/main" val="23863976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089564" y="12166"/>
            <a:ext cx="5047018" cy="1146175"/>
          </a:xfrm>
          <a:solidFill>
            <a:srgbClr val="FFC000">
              <a:alpha val="50195"/>
            </a:srgbClr>
          </a:solidFill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1" hangingPunct="1"/>
            <a:r>
              <a:rPr lang="en-US" altLang="en-US" sz="3100" b="1" dirty="0" err="1" smtClean="0"/>
              <a:t>Regeringsbeleide</a:t>
            </a:r>
            <a:endParaRPr lang="en-GB" altLang="en-US" sz="3100" b="1" dirty="0"/>
          </a:p>
        </p:txBody>
      </p:sp>
      <p:sp>
        <p:nvSpPr>
          <p:cNvPr id="4" name="Rectangle 3"/>
          <p:cNvSpPr/>
          <p:nvPr/>
        </p:nvSpPr>
        <p:spPr>
          <a:xfrm>
            <a:off x="953688" y="1360244"/>
            <a:ext cx="10709564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500" dirty="0" smtClean="0"/>
              <a:t>Invloed van die regering (beleide en operasionele sisteme).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500" dirty="0" smtClean="0"/>
              <a:t>Rommelstatus van Suid-Afrika.  </a:t>
            </a:r>
            <a:endParaRPr lang="en-US" altLang="en-US" sz="25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500" dirty="0" smtClean="0"/>
              <a:t>Grondhervorming </a:t>
            </a:r>
            <a:endParaRPr lang="en-US" altLang="en-US" sz="25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500" dirty="0" smtClean="0"/>
              <a:t>Fokus op die opskerping van mededingendheid en nie die verligting van druk nie.  </a:t>
            </a:r>
            <a:endParaRPr lang="en-US" altLang="en-US" sz="25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500" dirty="0" smtClean="0"/>
              <a:t>Skep `n instaatstellende omgewing.  </a:t>
            </a:r>
            <a:endParaRPr lang="nl-NL" altLang="en-US" sz="25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altLang="en-US" sz="2500" dirty="0"/>
              <a:t>Strategieë moet nie </a:t>
            </a:r>
            <a:r>
              <a:rPr lang="nl-NL" altLang="en-US" sz="2500" dirty="0" smtClean="0"/>
              <a:t>slegs deur toevallige gebeure </a:t>
            </a:r>
            <a:r>
              <a:rPr lang="nl-NL" altLang="en-US" sz="2500" dirty="0"/>
              <a:t>beïnvloed word </a:t>
            </a:r>
            <a:r>
              <a:rPr lang="nl-NL" altLang="en-US" sz="2500" dirty="0" smtClean="0"/>
              <a:t>nie.</a:t>
            </a:r>
            <a:endParaRPr lang="en-US" altLang="en-US" sz="25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500" dirty="0" smtClean="0"/>
              <a:t>Kwesbaar </a:t>
            </a:r>
            <a:r>
              <a:rPr lang="en-US" altLang="en-US" sz="2500" dirty="0"/>
              <a:t>vir </a:t>
            </a:r>
            <a:r>
              <a:rPr lang="en-US" altLang="en-US" sz="2500" dirty="0" smtClean="0"/>
              <a:t>eksterne skokke.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500" dirty="0" smtClean="0"/>
              <a:t>Beleggingsvertroue in Suid-Afrika.</a:t>
            </a:r>
            <a:endParaRPr lang="en-US" altLang="en-US" sz="2500" dirty="0"/>
          </a:p>
        </p:txBody>
      </p:sp>
    </p:spTree>
    <p:extLst>
      <p:ext uri="{BB962C8B-B14F-4D97-AF65-F5344CB8AC3E}">
        <p14:creationId xmlns:p14="http://schemas.microsoft.com/office/powerpoint/2010/main" val="17174274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166"/>
            <a:ext cx="5540992" cy="1146175"/>
          </a:xfrm>
          <a:solidFill>
            <a:srgbClr val="FFC000">
              <a:alpha val="50195"/>
            </a:srgbClr>
          </a:solidFill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normAutofit/>
          </a:bodyPr>
          <a:lstStyle/>
          <a:p>
            <a:pPr eaLnBrk="1" hangingPunct="1"/>
            <a:r>
              <a:rPr lang="en-US" altLang="en-US" sz="2500" b="1" dirty="0" smtClean="0"/>
              <a:t>Statistiek van Groei en Ontwikkeling</a:t>
            </a:r>
            <a:endParaRPr lang="en-GB" altLang="en-US" sz="25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-1689"/>
            <a:ext cx="6586537" cy="6877050"/>
          </a:xfrm>
          <a:prstGeom prst="rect">
            <a:avLst/>
          </a:prstGeom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10837" y="2987775"/>
            <a:ext cx="57577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 smtClean="0">
                <a:solidFill>
                  <a:prstClr val="black"/>
                </a:solidFill>
                <a:latin typeface="Calibri"/>
              </a:rPr>
              <a:t>Nota: Waardes word bereken op `n skaal van 0 tot 3, met 3 wat dan as hoogste vlak van vertroue in die mark as toekomstige aanduiding vir die</a:t>
            </a:r>
            <a:r>
              <a:rPr lang="en-US" altLang="en-US" sz="1800" i="1" dirty="0" smtClean="0">
                <a:solidFill>
                  <a:prstClr val="black"/>
                </a:solidFill>
                <a:latin typeface="Calibri"/>
              </a:rPr>
              <a:t> FDI </a:t>
            </a:r>
            <a:r>
              <a:rPr lang="en-US" altLang="en-US" sz="1800" dirty="0" smtClean="0">
                <a:solidFill>
                  <a:prstClr val="black"/>
                </a:solidFill>
                <a:latin typeface="Calibri"/>
              </a:rPr>
              <a:t>dien.  </a:t>
            </a:r>
            <a:endParaRPr lang="en-US" altLang="en-US" sz="18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</a:t>
            </a:r>
            <a:r>
              <a:rPr kumimoji="0" lang="en-US" alt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2017 A.T Kearney Foreign Direct Investment Confidence Index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0837" y="1638032"/>
            <a:ext cx="55279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ZA" dirty="0" smtClean="0">
                <a:solidFill>
                  <a:prstClr val="black"/>
                </a:solidFill>
                <a:cs typeface="Arial" panose="020B0604020202020204" pitchFamily="34" charset="0"/>
              </a:rPr>
              <a:t>Ten </a:t>
            </a:r>
            <a:r>
              <a:rPr lang="en-ZA" dirty="0">
                <a:solidFill>
                  <a:prstClr val="black"/>
                </a:solidFill>
                <a:cs typeface="Arial" panose="020B0604020202020204" pitchFamily="34" charset="0"/>
              </a:rPr>
              <a:t>spyte van die onlangse </a:t>
            </a:r>
            <a:r>
              <a:rPr lang="en-ZA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kredietafgraderings</a:t>
            </a:r>
            <a:r>
              <a:rPr lang="en-ZA" dirty="0" smtClean="0">
                <a:solidFill>
                  <a:prstClr val="black"/>
                </a:solidFill>
                <a:cs typeface="Arial" panose="020B0604020202020204" pitchFamily="34" charset="0"/>
              </a:rPr>
              <a:t> en politieke </a:t>
            </a:r>
            <a:r>
              <a:rPr lang="en-ZA" dirty="0">
                <a:solidFill>
                  <a:prstClr val="black"/>
                </a:solidFill>
                <a:cs typeface="Arial" panose="020B0604020202020204" pitchFamily="34" charset="0"/>
              </a:rPr>
              <a:t>risiko's, het Suid-Afrika </a:t>
            </a:r>
            <a:r>
              <a:rPr lang="en-ZA" dirty="0" smtClean="0">
                <a:solidFill>
                  <a:prstClr val="black"/>
                </a:solidFill>
                <a:cs typeface="Arial" panose="020B0604020202020204" pitchFamily="34" charset="0"/>
              </a:rPr>
              <a:t>die 25ste </a:t>
            </a:r>
            <a:r>
              <a:rPr lang="en-ZA" dirty="0" smtClean="0"/>
              <a:t>posisie behaal op die 2017</a:t>
            </a:r>
            <a:r>
              <a:rPr lang="en-ZA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ZA" i="1" dirty="0">
                <a:solidFill>
                  <a:prstClr val="black"/>
                </a:solidFill>
                <a:cs typeface="Arial" panose="020B0604020202020204" pitchFamily="34" charset="0"/>
              </a:rPr>
              <a:t>A.T. </a:t>
            </a:r>
            <a:r>
              <a:rPr lang="en-ZA" i="1" dirty="0" smtClean="0">
                <a:solidFill>
                  <a:prstClr val="black"/>
                </a:solidFill>
                <a:cs typeface="Arial" panose="020B0604020202020204" pitchFamily="34" charset="0"/>
              </a:rPr>
              <a:t>Kearney </a:t>
            </a:r>
            <a:r>
              <a:rPr lang="en-ZA" i="1" dirty="0">
                <a:solidFill>
                  <a:prstClr val="black"/>
                </a:solidFill>
                <a:cs typeface="Arial" panose="020B0604020202020204" pitchFamily="34" charset="0"/>
              </a:rPr>
              <a:t>Foreign Direct Investment (FDI) Confidence Index</a:t>
            </a:r>
            <a:r>
              <a:rPr lang="en-ZA" i="1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  <a:endParaRPr lang="en-ZA" i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438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311324" y="13648"/>
            <a:ext cx="8361362" cy="1203960"/>
          </a:xfrm>
          <a:solidFill>
            <a:srgbClr val="FFC000">
              <a:alpha val="50195"/>
            </a:srgbClr>
          </a:solidFill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normAutofit/>
          </a:bodyPr>
          <a:lstStyle/>
          <a:p>
            <a:r>
              <a:rPr lang="en-GB" altLang="en-US" sz="4000" b="1" dirty="0"/>
              <a:t>Ekonomiese vooruitgang in Suid-Afrika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7435" y="1649116"/>
            <a:ext cx="11638129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431265" indent="-431265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4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4408" indent="-359388" algn="l" defTabSz="575020" rtl="0" eaLnBrk="1" latinLnBrk="0" hangingPunct="1">
              <a:spcBef>
                <a:spcPct val="20000"/>
              </a:spcBef>
              <a:buFont typeface="Arial"/>
              <a:buChar char="–"/>
              <a:defRPr sz="35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37551" indent="-287510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30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2572" indent="-287510" algn="l" defTabSz="575020" rtl="0" eaLnBrk="1" latinLnBrk="0" hangingPunct="1">
              <a:spcBef>
                <a:spcPct val="20000"/>
              </a:spcBef>
              <a:buFont typeface="Arial"/>
              <a:buChar char="–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87592" indent="-287510" algn="l" defTabSz="575020" rtl="0" eaLnBrk="1" latinLnBrk="0" hangingPunct="1">
              <a:spcBef>
                <a:spcPct val="20000"/>
              </a:spcBef>
              <a:buFont typeface="Arial"/>
              <a:buChar char="»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2612" indent="-287510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37633" indent="-287510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12653" indent="-287510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7674" indent="-287510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ZA" sz="2600" dirty="0"/>
              <a:t>B</a:t>
            </a:r>
            <a:r>
              <a:rPr lang="en-ZA" sz="2600" dirty="0" smtClean="0"/>
              <a:t>eduidende </a:t>
            </a:r>
            <a:r>
              <a:rPr lang="en-ZA" sz="2600" dirty="0"/>
              <a:t>ekonomiese groei </a:t>
            </a:r>
            <a:r>
              <a:rPr lang="en-ZA" sz="2600" dirty="0" smtClean="0"/>
              <a:t>ontwyk SA steeds.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ZA" sz="2600" dirty="0" smtClean="0"/>
              <a:t>Langtermyn </a:t>
            </a:r>
            <a:r>
              <a:rPr lang="en-ZA" sz="2600" dirty="0"/>
              <a:t>strukturele afname in groei eerder as 'n skielike swak prestasie? </a:t>
            </a:r>
            <a:endParaRPr lang="en-ZA" sz="2600" dirty="0" smtClean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ZA" sz="2600" dirty="0" smtClean="0"/>
              <a:t>Met in agneming van sosiale </a:t>
            </a:r>
            <a:r>
              <a:rPr lang="en-ZA" sz="2600" dirty="0"/>
              <a:t>verantwoordelikhede </a:t>
            </a:r>
            <a:r>
              <a:rPr lang="en-ZA" sz="2600" dirty="0" smtClean="0"/>
              <a:t>- </a:t>
            </a:r>
            <a:r>
              <a:rPr lang="en-ZA" sz="2600" dirty="0"/>
              <a:t>Hoe volhoubaar is ons? </a:t>
            </a:r>
            <a:endParaRPr lang="en-ZA" sz="2600" dirty="0" smtClean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ZA" sz="2600" dirty="0" smtClean="0"/>
              <a:t>SA onderpresteer in vergelyking met sy </a:t>
            </a:r>
            <a:r>
              <a:rPr lang="en-ZA" sz="2600" dirty="0"/>
              <a:t>eweknie-ekonomieë. </a:t>
            </a:r>
            <a:endParaRPr lang="en-ZA" sz="2600" dirty="0" smtClean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ZA" sz="2600" dirty="0" smtClean="0"/>
              <a:t>Groei </a:t>
            </a:r>
            <a:r>
              <a:rPr lang="en-ZA" sz="2600" dirty="0"/>
              <a:t>bly </a:t>
            </a:r>
            <a:r>
              <a:rPr lang="en-ZA" sz="2600" dirty="0" smtClean="0"/>
              <a:t>`n algemene kommer.  </a:t>
            </a:r>
            <a:endParaRPr lang="en-GB" altLang="en-US" sz="2600" dirty="0"/>
          </a:p>
        </p:txBody>
      </p:sp>
      <p:pic>
        <p:nvPicPr>
          <p:cNvPr id="5" name="Picture 4" descr="bd05374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617" y="3257254"/>
            <a:ext cx="2416175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1985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602182" y="24332"/>
            <a:ext cx="3754582" cy="1146175"/>
          </a:xfrm>
          <a:solidFill>
            <a:srgbClr val="FFC000">
              <a:alpha val="50195"/>
            </a:srgbClr>
          </a:solidFill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1" hangingPunct="1"/>
            <a:r>
              <a:rPr lang="en-US" altLang="en-US" sz="3100" b="1" dirty="0" err="1" smtClean="0"/>
              <a:t>Regeringsbeleide</a:t>
            </a:r>
            <a:r>
              <a:rPr lang="en-US" altLang="en-US" sz="3100" b="1" dirty="0" smtClean="0"/>
              <a:t> </a:t>
            </a:r>
            <a:endParaRPr lang="en-GB" altLang="en-US" sz="31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799" y="1524000"/>
            <a:ext cx="11035145" cy="4114800"/>
          </a:xfrm>
        </p:spPr>
        <p:txBody>
          <a:bodyPr>
            <a:normAutofit/>
          </a:bodyPr>
          <a:lstStyle/>
          <a:p>
            <a:pPr algn="just">
              <a:spcBef>
                <a:spcPts val="300"/>
              </a:spcBef>
            </a:pPr>
            <a:r>
              <a:rPr lang="en-ZA" altLang="en-US" sz="2500" dirty="0" smtClean="0"/>
              <a:t>Onvoldoende en gebrekkige dienslewering, swak bestuur en aanspreeklikheid,  sowel as stadige implementering van uitvoerende besluite is alles sake wat dringend aandag moet geniet.  </a:t>
            </a:r>
          </a:p>
          <a:p>
            <a:pPr marL="0" indent="0" algn="just">
              <a:spcBef>
                <a:spcPts val="300"/>
              </a:spcBef>
              <a:buNone/>
            </a:pPr>
            <a:endParaRPr lang="en-ZA" altLang="en-US" sz="2500" dirty="0"/>
          </a:p>
          <a:p>
            <a:pPr algn="just"/>
            <a:endParaRPr lang="nl-NL" altLang="en-US" sz="2500" dirty="0"/>
          </a:p>
          <a:p>
            <a:pPr algn="just"/>
            <a:r>
              <a:rPr lang="nl-NL" altLang="en-US" sz="2500" dirty="0"/>
              <a:t>Die regering moet </a:t>
            </a:r>
            <a:r>
              <a:rPr lang="nl-NL" altLang="en-US" sz="2500" dirty="0" smtClean="0"/>
              <a:t>veral </a:t>
            </a:r>
            <a:r>
              <a:rPr lang="nl-NL" altLang="en-US" sz="2500" dirty="0"/>
              <a:t>aandag gee aan </a:t>
            </a:r>
            <a:r>
              <a:rPr lang="nl-NL" altLang="en-US" sz="2500" dirty="0" smtClean="0"/>
              <a:t>die verbetering van dienslewering op </a:t>
            </a:r>
            <a:r>
              <a:rPr lang="nl-NL" altLang="en-US" sz="2500" dirty="0"/>
              <a:t>alle </a:t>
            </a:r>
            <a:r>
              <a:rPr lang="nl-NL" altLang="en-US" sz="2500" dirty="0" smtClean="0"/>
              <a:t>vlakke.</a:t>
            </a:r>
            <a:endParaRPr lang="en-ZA" alt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3139882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16" y="0"/>
            <a:ext cx="10823511" cy="655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892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51992" y="0"/>
            <a:ext cx="7240555" cy="1146175"/>
          </a:xfrm>
          <a:prstGeom prst="rect">
            <a:avLst/>
          </a:prstGeom>
          <a:solidFill>
            <a:srgbClr val="FFC000">
              <a:alpha val="50195"/>
            </a:srgbClr>
          </a:solidFill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rtlCol="0" anchor="ctr">
            <a:normAutofit/>
          </a:bodyPr>
          <a:lstStyle>
            <a:lvl1pPr algn="ctr" defTabSz="575020" rtl="0" eaLnBrk="1" latinLnBrk="0" hangingPunct="1">
              <a:spcBef>
                <a:spcPct val="0"/>
              </a:spcBef>
              <a:buNone/>
              <a:defRPr sz="55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100" b="1" dirty="0" smtClean="0"/>
              <a:t>Suid-Afrika se </a:t>
            </a:r>
            <a:r>
              <a:rPr lang="en-US" altLang="en-US" sz="3100" b="1" dirty="0"/>
              <a:t>G</a:t>
            </a:r>
            <a:r>
              <a:rPr lang="en-US" altLang="en-US" sz="3100" b="1" dirty="0" smtClean="0"/>
              <a:t>lobale Mededingendheid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66" y="1501016"/>
            <a:ext cx="10603394" cy="451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631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855705" y="0"/>
            <a:ext cx="5249206" cy="1146175"/>
          </a:xfrm>
          <a:solidFill>
            <a:srgbClr val="FFC000">
              <a:alpha val="50195"/>
            </a:srgbClr>
          </a:solidFill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1" hangingPunct="1"/>
            <a:r>
              <a:rPr lang="en-US" altLang="en-US" sz="3100" b="1" dirty="0" smtClean="0"/>
              <a:t>Agenda vir die toekoms</a:t>
            </a:r>
            <a:endParaRPr lang="en-GB" altLang="en-US" sz="3100" b="1" dirty="0"/>
          </a:p>
        </p:txBody>
      </p:sp>
      <p:sp>
        <p:nvSpPr>
          <p:cNvPr id="4" name="Rectangle 3"/>
          <p:cNvSpPr/>
          <p:nvPr/>
        </p:nvSpPr>
        <p:spPr>
          <a:xfrm>
            <a:off x="470928" y="1415174"/>
            <a:ext cx="1102590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Nuwe strategieë moet gevolg word – vermy mededingendheid op prys. </a:t>
            </a:r>
            <a:endParaRPr lang="en-US" altLang="en-US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Ontwikkel ondersteunende nywerhede.</a:t>
            </a:r>
            <a:endParaRPr lang="en-US" altLang="en-US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Maak gebruik van navorsing en opleiding.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Ontgin plaaslike verbruikers.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Kompeteer wêreldwyd.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Ondersteun korrekte </a:t>
            </a:r>
            <a:r>
              <a:rPr lang="en-US" altLang="en-US" sz="2800" dirty="0" err="1" smtClean="0"/>
              <a:t>regeringsbeleide</a:t>
            </a:r>
            <a:r>
              <a:rPr lang="en-US" altLang="en-US" sz="2800" dirty="0" smtClean="0"/>
              <a:t>.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Opgradering van standaarde.  </a:t>
            </a:r>
          </a:p>
        </p:txBody>
      </p:sp>
      <p:pic>
        <p:nvPicPr>
          <p:cNvPr id="5" name="Picture 5" descr="bs01247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837" y="3694113"/>
            <a:ext cx="24384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91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14400" y="1"/>
            <a:ext cx="9826388" cy="1202810"/>
          </a:xfrm>
          <a:prstGeom prst="rect">
            <a:avLst/>
          </a:prstGeom>
          <a:solidFill>
            <a:srgbClr val="FFC000">
              <a:alpha val="50195"/>
            </a:srgbClr>
          </a:solidFill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rtlCol="0" anchor="ctr">
            <a:normAutofit/>
          </a:bodyPr>
          <a:lstStyle>
            <a:lvl1pPr algn="ctr" defTabSz="575020" rtl="0" eaLnBrk="1" latinLnBrk="0" hangingPunct="1">
              <a:spcBef>
                <a:spcPct val="0"/>
              </a:spcBef>
              <a:buNone/>
              <a:defRPr sz="55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100" b="1" dirty="0" smtClean="0"/>
          </a:p>
          <a:p>
            <a:r>
              <a:rPr lang="en-US" altLang="en-US" sz="3100" b="1" dirty="0" smtClean="0"/>
              <a:t>Strategiese herposisionering om wêreldwyd te kompeteer  </a:t>
            </a:r>
          </a:p>
          <a:p>
            <a:endParaRPr lang="en-US" altLang="en-US" sz="3100" b="1" dirty="0" smtClean="0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H="1">
            <a:off x="3127883" y="6003720"/>
            <a:ext cx="5638800" cy="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4171231" y="6003720"/>
            <a:ext cx="3729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FF0000"/>
                </a:solidFill>
                <a:latin typeface="+mn-lt"/>
              </a:rPr>
              <a:t>Belê in kundige bates wat buigsaam is</a:t>
            </a:r>
            <a:endParaRPr lang="en-GB" altLang="en-U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Line 23"/>
          <p:cNvSpPr>
            <a:spLocks noChangeShapeType="1"/>
          </p:cNvSpPr>
          <p:nvPr/>
        </p:nvSpPr>
        <p:spPr bwMode="auto">
          <a:xfrm>
            <a:off x="3432683" y="6400595"/>
            <a:ext cx="53340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1" name="Rectangle 10"/>
          <p:cNvSpPr/>
          <p:nvPr/>
        </p:nvSpPr>
        <p:spPr>
          <a:xfrm>
            <a:off x="3802163" y="5572125"/>
            <a:ext cx="4825488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tx2"/>
                </a:solidFill>
              </a:rPr>
              <a:t>Belê in vaste produksie en markverwante bates </a:t>
            </a:r>
            <a:endParaRPr lang="en-GB" altLang="en-US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663" y="1344481"/>
            <a:ext cx="8262908" cy="411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675595" y="0"/>
            <a:ext cx="5443170" cy="1146175"/>
          </a:xfrm>
          <a:solidFill>
            <a:srgbClr val="FFC000">
              <a:alpha val="50195"/>
            </a:srgbClr>
          </a:solidFill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normAutofit/>
          </a:bodyPr>
          <a:lstStyle/>
          <a:p>
            <a:pPr eaLnBrk="1" hangingPunct="1"/>
            <a:r>
              <a:rPr lang="en-US" altLang="en-US" sz="3500" b="1" dirty="0" smtClean="0"/>
              <a:t>Wat is Volhoubaarheid?</a:t>
            </a:r>
            <a:endParaRPr lang="en-GB" altLang="en-US" sz="3500" b="1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72515" y="1500504"/>
            <a:ext cx="11567085" cy="3958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431265" indent="-431265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4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4408" indent="-359388" algn="l" defTabSz="575020" rtl="0" eaLnBrk="1" latinLnBrk="0" hangingPunct="1">
              <a:spcBef>
                <a:spcPct val="20000"/>
              </a:spcBef>
              <a:buFont typeface="Arial"/>
              <a:buChar char="–"/>
              <a:defRPr sz="35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37551" indent="-287510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30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2572" indent="-287510" algn="l" defTabSz="575020" rtl="0" eaLnBrk="1" latinLnBrk="0" hangingPunct="1">
              <a:spcBef>
                <a:spcPct val="20000"/>
              </a:spcBef>
              <a:buFont typeface="Arial"/>
              <a:buChar char="–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87592" indent="-287510" algn="l" defTabSz="575020" rtl="0" eaLnBrk="1" latinLnBrk="0" hangingPunct="1">
              <a:spcBef>
                <a:spcPct val="20000"/>
              </a:spcBef>
              <a:buFont typeface="Arial"/>
              <a:buChar char="»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2612" indent="-287510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37633" indent="-287510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12653" indent="-287510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7674" indent="-287510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ZA" altLang="en-US" sz="8000" dirty="0"/>
          </a:p>
          <a:p>
            <a:pPr>
              <a:lnSpc>
                <a:spcPct val="120000"/>
              </a:lnSpc>
            </a:pPr>
            <a:r>
              <a:rPr lang="en-ZA" altLang="en-US" sz="9600" dirty="0" smtClean="0"/>
              <a:t>Volhoubare </a:t>
            </a:r>
            <a:r>
              <a:rPr lang="en-ZA" altLang="en-US" sz="9600" dirty="0"/>
              <a:t>landbou is </a:t>
            </a:r>
            <a:r>
              <a:rPr lang="en-ZA" altLang="en-US" sz="9600" dirty="0" smtClean="0"/>
              <a:t>`n mengsel </a:t>
            </a:r>
            <a:r>
              <a:rPr lang="en-ZA" altLang="en-US" sz="9600" dirty="0"/>
              <a:t>van </a:t>
            </a:r>
            <a:r>
              <a:rPr lang="en-ZA" altLang="en-US" sz="9600" dirty="0" smtClean="0"/>
              <a:t>`n sterk ekonomiese omgewing, volhoubare omgewingsbestuur en sosiale verantwoordelikheid.</a:t>
            </a:r>
            <a:endParaRPr lang="en-ZA" altLang="en-US" sz="9600" dirty="0"/>
          </a:p>
          <a:p>
            <a:pPr>
              <a:lnSpc>
                <a:spcPct val="120000"/>
              </a:lnSpc>
            </a:pPr>
            <a:endParaRPr lang="en-ZA" altLang="en-US" sz="9600" dirty="0"/>
          </a:p>
          <a:p>
            <a:pPr>
              <a:lnSpc>
                <a:spcPct val="120000"/>
              </a:lnSpc>
            </a:pPr>
            <a:r>
              <a:rPr lang="en-ZA" altLang="en-US" sz="9600" dirty="0"/>
              <a:t>Die Suid-Afrikaanse landbousektor het </a:t>
            </a:r>
            <a:r>
              <a:rPr lang="en-ZA" altLang="en-US" sz="9600" dirty="0" smtClean="0"/>
              <a:t>die </a:t>
            </a:r>
            <a:r>
              <a:rPr lang="en-ZA" altLang="en-US" sz="9600" dirty="0"/>
              <a:t>volle sirkel van 'n baie gereguleerde en gesubsidieerde </a:t>
            </a:r>
            <a:r>
              <a:rPr lang="en-ZA" altLang="en-US" sz="9600" dirty="0" smtClean="0"/>
              <a:t>omgewing </a:t>
            </a:r>
            <a:r>
              <a:rPr lang="en-ZA" altLang="en-US" sz="9600" dirty="0"/>
              <a:t>in die vroeë negentigerjare </a:t>
            </a:r>
            <a:r>
              <a:rPr lang="en-ZA" altLang="en-US" sz="9600" dirty="0" smtClean="0"/>
              <a:t>na `n oop </a:t>
            </a:r>
            <a:r>
              <a:rPr lang="en-ZA" altLang="en-US" sz="9600" dirty="0"/>
              <a:t>en baie mededingende omgewing </a:t>
            </a:r>
            <a:r>
              <a:rPr lang="en-ZA" altLang="en-US" sz="9600" dirty="0" smtClean="0"/>
              <a:t>voltooi.</a:t>
            </a:r>
            <a:endParaRPr lang="en-ZA" altLang="en-US" sz="9600" dirty="0"/>
          </a:p>
          <a:p>
            <a:pPr>
              <a:lnSpc>
                <a:spcPct val="120000"/>
              </a:lnSpc>
            </a:pPr>
            <a:endParaRPr lang="en-ZA" altLang="en-US" sz="9600" dirty="0"/>
          </a:p>
          <a:p>
            <a:pPr>
              <a:lnSpc>
                <a:spcPct val="120000"/>
              </a:lnSpc>
            </a:pPr>
            <a:r>
              <a:rPr lang="en-ZA" altLang="en-US" sz="9600" dirty="0"/>
              <a:t>Om langtermyn volhoubaarheid te bereik, </a:t>
            </a:r>
            <a:r>
              <a:rPr lang="en-ZA" altLang="en-US" sz="9600" dirty="0" smtClean="0"/>
              <a:t>moet nasies kompeterend </a:t>
            </a:r>
            <a:r>
              <a:rPr lang="en-ZA" altLang="en-US" sz="9600" dirty="0"/>
              <a:t>wees.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83080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90573" y="27607"/>
            <a:ext cx="9196389" cy="1177738"/>
          </a:xfrm>
          <a:prstGeom prst="rect">
            <a:avLst/>
          </a:prstGeom>
          <a:solidFill>
            <a:srgbClr val="FFC000">
              <a:alpha val="50195"/>
            </a:srgbClr>
          </a:solidFill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rtlCol="0" anchor="ctr">
            <a:normAutofit/>
          </a:bodyPr>
          <a:lstStyle>
            <a:lvl1pPr algn="ctr" defTabSz="575020" rtl="0" eaLnBrk="1" latinLnBrk="0" hangingPunct="1">
              <a:spcBef>
                <a:spcPct val="0"/>
              </a:spcBef>
              <a:buNone/>
              <a:defRPr sz="55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500" b="1" dirty="0" smtClean="0"/>
              <a:t>Wat </a:t>
            </a:r>
            <a:r>
              <a:rPr lang="en-US" altLang="en-US" sz="3500" b="1" dirty="0"/>
              <a:t>is </a:t>
            </a:r>
            <a:r>
              <a:rPr lang="en-US" altLang="en-US" sz="3500" b="1" dirty="0" smtClean="0"/>
              <a:t>Mededingendheid op Nasionale Vlak?</a:t>
            </a:r>
            <a:endParaRPr lang="en-GB" altLang="en-US" sz="3500" b="1" dirty="0"/>
          </a:p>
        </p:txBody>
      </p:sp>
      <p:sp>
        <p:nvSpPr>
          <p:cNvPr id="7" name="Rectangle 6"/>
          <p:cNvSpPr/>
          <p:nvPr/>
        </p:nvSpPr>
        <p:spPr>
          <a:xfrm>
            <a:off x="471054" y="1508513"/>
            <a:ext cx="11538976" cy="465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nl-NL" altLang="en-US" sz="2600" dirty="0" smtClean="0"/>
              <a:t>Produktiwiteit </a:t>
            </a:r>
            <a:r>
              <a:rPr lang="nl-NL" altLang="en-US" sz="2600" dirty="0"/>
              <a:t>waarmee hulpbronne ontplooi </a:t>
            </a:r>
            <a:r>
              <a:rPr lang="nl-NL" altLang="en-US" sz="2600" dirty="0" smtClean="0"/>
              <a:t>word:</a:t>
            </a:r>
            <a:endParaRPr lang="nl-NL" altLang="en-US" sz="26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600" dirty="0" smtClean="0"/>
              <a:t>Pryse word bepaal deur die kwaliteit en kenmerke van produkte.</a:t>
            </a:r>
            <a:endParaRPr lang="en-US" altLang="en-US" sz="26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600" dirty="0" smtClean="0"/>
              <a:t>Doeltreffendheid waarmee produkte geproduseer word.</a:t>
            </a:r>
            <a:endParaRPr lang="en-US" altLang="en-US" sz="26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2600" dirty="0"/>
              <a:t>Produktiwiteit lei tot </a:t>
            </a:r>
            <a:r>
              <a:rPr lang="nl-NL" altLang="en-US" sz="2600" dirty="0" smtClean="0"/>
              <a:t>hoër lone en </a:t>
            </a:r>
            <a:r>
              <a:rPr lang="nl-NL" altLang="en-US" sz="2600" dirty="0"/>
              <a:t>lae inflasie</a:t>
            </a:r>
            <a:r>
              <a:rPr lang="nl-NL" altLang="en-US" sz="2600" dirty="0" smtClean="0"/>
              <a:t>.</a:t>
            </a:r>
            <a:endParaRPr lang="en-US" altLang="en-US" sz="26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2600" dirty="0" smtClean="0"/>
              <a:t>Afhangend </a:t>
            </a:r>
            <a:r>
              <a:rPr lang="nl-NL" altLang="en-US" sz="2600" dirty="0"/>
              <a:t>van kapasiteit </a:t>
            </a:r>
            <a:r>
              <a:rPr lang="nl-NL" altLang="en-US" sz="2600" dirty="0" smtClean="0"/>
              <a:t>kan daar in </a:t>
            </a:r>
            <a:r>
              <a:rPr lang="nl-NL" altLang="en-US" sz="2600" dirty="0"/>
              <a:t>gesofistikeerde </a:t>
            </a:r>
            <a:r>
              <a:rPr lang="nl-NL" altLang="en-US" sz="2600" dirty="0" smtClean="0"/>
              <a:t>nywerhede gekompeteer word.</a:t>
            </a:r>
            <a:endParaRPr lang="nl-NL" altLang="en-US" sz="26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2600" dirty="0"/>
              <a:t>O</a:t>
            </a:r>
            <a:r>
              <a:rPr lang="nl-NL" altLang="en-US" sz="2600" dirty="0" smtClean="0"/>
              <a:t>pgradering </a:t>
            </a:r>
            <a:r>
              <a:rPr lang="nl-NL" altLang="en-US" sz="2600" dirty="0"/>
              <a:t>van die mededingende posisie</a:t>
            </a:r>
            <a:r>
              <a:rPr lang="nl-NL" altLang="en-US" sz="2600" dirty="0" smtClean="0"/>
              <a:t>.</a:t>
            </a:r>
            <a:endParaRPr lang="en-US" altLang="en-US" sz="26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2600" dirty="0" smtClean="0"/>
              <a:t>Beweeg weg van kompetering op slegs prys </a:t>
            </a:r>
            <a:r>
              <a:rPr lang="nl-NL" altLang="en-US" sz="2600" dirty="0"/>
              <a:t>en </a:t>
            </a:r>
            <a:r>
              <a:rPr lang="nl-NL" altLang="en-US" sz="2600" dirty="0" smtClean="0"/>
              <a:t>kwaliteit.</a:t>
            </a:r>
            <a:endParaRPr lang="en-GB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733752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90573" y="27607"/>
            <a:ext cx="9196389" cy="1177738"/>
          </a:xfrm>
          <a:prstGeom prst="rect">
            <a:avLst/>
          </a:prstGeom>
          <a:solidFill>
            <a:srgbClr val="FFC000">
              <a:alpha val="50195"/>
            </a:srgbClr>
          </a:solidFill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rtlCol="0" anchor="ctr">
            <a:normAutofit/>
          </a:bodyPr>
          <a:lstStyle>
            <a:lvl1pPr algn="ctr" defTabSz="575020" rtl="0" eaLnBrk="1" latinLnBrk="0" hangingPunct="1">
              <a:spcBef>
                <a:spcPct val="0"/>
              </a:spcBef>
              <a:buNone/>
              <a:defRPr sz="55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en-US" sz="3500" b="1" dirty="0" err="1" smtClean="0">
                <a:solidFill>
                  <a:prstClr val="black"/>
                </a:solidFill>
              </a:rPr>
              <a:t>Landbouproduktiwiteit</a:t>
            </a:r>
            <a:r>
              <a:rPr lang="en-US" altLang="en-US" sz="3500" b="1" dirty="0" smtClean="0">
                <a:solidFill>
                  <a:prstClr val="black"/>
                </a:solidFill>
              </a:rPr>
              <a:t> in SA</a:t>
            </a:r>
            <a:endParaRPr lang="en-GB" altLang="en-US" sz="35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054" y="1301618"/>
            <a:ext cx="1126374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Voor 1965 was </a:t>
            </a:r>
            <a:r>
              <a:rPr lang="en-US" altLang="en-US" sz="2400" dirty="0" err="1" smtClean="0"/>
              <a:t>landbouproduktiwiteit</a:t>
            </a:r>
            <a:r>
              <a:rPr lang="en-US" altLang="en-US" sz="2400" dirty="0" smtClean="0"/>
              <a:t> ongeveer 0.65</a:t>
            </a:r>
            <a:r>
              <a:rPr lang="en-US" altLang="en-US" sz="2400" dirty="0"/>
              <a:t>% per </a:t>
            </a:r>
            <a:r>
              <a:rPr lang="en-US" altLang="en-US" sz="2400" dirty="0" smtClean="0"/>
              <a:t>jaar.</a:t>
            </a:r>
            <a:endParaRPr lang="en-US" altLang="en-US" sz="24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Tussen </a:t>
            </a:r>
            <a:r>
              <a:rPr lang="en-US" altLang="en-US" sz="2400" dirty="0"/>
              <a:t>1965 </a:t>
            </a:r>
            <a:r>
              <a:rPr lang="en-US" altLang="en-US" sz="2400" dirty="0" smtClean="0"/>
              <a:t>en </a:t>
            </a:r>
            <a:r>
              <a:rPr lang="en-US" altLang="en-US" sz="2400" dirty="0"/>
              <a:t>1981 </a:t>
            </a:r>
            <a:r>
              <a:rPr lang="en-US" altLang="en-US" sz="2400" dirty="0" smtClean="0"/>
              <a:t>het dit verhoog tot 2.15</a:t>
            </a:r>
            <a:r>
              <a:rPr lang="en-US" altLang="en-US" sz="2400" dirty="0"/>
              <a:t>%.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Van </a:t>
            </a:r>
            <a:r>
              <a:rPr lang="en-US" altLang="en-US" sz="2400" dirty="0"/>
              <a:t>1981 </a:t>
            </a:r>
            <a:r>
              <a:rPr lang="en-US" altLang="en-US" sz="2400" dirty="0" smtClean="0"/>
              <a:t>tot </a:t>
            </a:r>
            <a:r>
              <a:rPr lang="en-US" altLang="en-US" sz="2400" dirty="0"/>
              <a:t>1989 </a:t>
            </a:r>
            <a:r>
              <a:rPr lang="en-US" altLang="en-US" sz="2400" dirty="0" smtClean="0"/>
              <a:t>was daar `n toename tot 3.98</a:t>
            </a:r>
            <a:r>
              <a:rPr lang="en-US" altLang="en-US" sz="2400" dirty="0"/>
              <a:t>% </a:t>
            </a:r>
            <a:r>
              <a:rPr lang="en-US" altLang="en-US" sz="2400" dirty="0" smtClean="0"/>
              <a:t>as gevolg van meganisasie, beter gebruik van insette en deregulering.</a:t>
            </a:r>
            <a:endParaRPr lang="en-US" altLang="en-US" sz="24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Tans staan die groei in </a:t>
            </a:r>
            <a:r>
              <a:rPr lang="en-US" altLang="en-US" sz="2400" dirty="0" err="1" smtClean="0"/>
              <a:t>landbouproduktiwiteit</a:t>
            </a:r>
            <a:r>
              <a:rPr lang="en-US" altLang="en-US" sz="2400" dirty="0" smtClean="0"/>
              <a:t> op 1.5%.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Produktiwiteit is laer as wat dit kan wees as gevolg van:</a:t>
            </a:r>
            <a:endParaRPr lang="en-US" altLang="en-US" sz="2400" dirty="0"/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Laer beleggings. </a:t>
            </a:r>
            <a:endParaRPr lang="en-US" altLang="en-US" sz="2400" dirty="0"/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 err="1" smtClean="0"/>
              <a:t>Regeringsbeleide</a:t>
            </a:r>
            <a:r>
              <a:rPr lang="en-US" altLang="en-US" sz="2400" dirty="0" smtClean="0"/>
              <a:t>. 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Laer spandering aan navorsing en ontwikkeling.  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0858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898072" y="0"/>
            <a:ext cx="7776363" cy="1196232"/>
          </a:xfrm>
          <a:prstGeom prst="rect">
            <a:avLst/>
          </a:prstGeom>
          <a:solidFill>
            <a:srgbClr val="FFC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rmAutofit fontScale="90000"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nl-NL" altLang="en-US" sz="2800" b="1" dirty="0" smtClean="0">
                <a:latin typeface="+mj-lt"/>
              </a:rPr>
              <a:t/>
            </a:r>
            <a:br>
              <a:rPr lang="nl-NL" altLang="en-US" sz="2800" b="1" dirty="0" smtClean="0">
                <a:latin typeface="+mj-lt"/>
              </a:rPr>
            </a:br>
            <a:r>
              <a:rPr lang="nl-NL" altLang="en-US" sz="2800" b="1" dirty="0" smtClean="0">
                <a:latin typeface="+mj-lt"/>
              </a:rPr>
              <a:t>Winsgewendheid verbeter</a:t>
            </a:r>
            <a:r>
              <a:rPr lang="nl-NL" altLang="en-US" sz="2800" b="1" dirty="0">
                <a:latin typeface="+mj-lt"/>
              </a:rPr>
              <a:t>, maar </a:t>
            </a:r>
            <a:r>
              <a:rPr lang="nl-NL" altLang="en-US" sz="2800" b="1" dirty="0" smtClean="0">
                <a:latin typeface="+mj-lt"/>
              </a:rPr>
              <a:t/>
            </a:r>
            <a:br>
              <a:rPr lang="nl-NL" altLang="en-US" sz="2800" b="1" dirty="0" smtClean="0">
                <a:latin typeface="+mj-lt"/>
              </a:rPr>
            </a:br>
            <a:r>
              <a:rPr lang="nl-NL" altLang="en-US" sz="2800" b="1" dirty="0" smtClean="0">
                <a:latin typeface="+mj-lt"/>
              </a:rPr>
              <a:t>beleggings </a:t>
            </a:r>
            <a:r>
              <a:rPr lang="nl-NL" altLang="en-US" sz="2800" b="1" dirty="0">
                <a:latin typeface="+mj-lt"/>
              </a:rPr>
              <a:t>is </a:t>
            </a:r>
            <a:r>
              <a:rPr lang="nl-NL" altLang="en-US" sz="2800" b="1" dirty="0" smtClean="0">
                <a:latin typeface="+mj-lt"/>
              </a:rPr>
              <a:t>sloerend</a:t>
            </a:r>
            <a:r>
              <a:rPr lang="en-GB" altLang="en-US" sz="2800" b="1" dirty="0" smtClean="0">
                <a:solidFill>
                  <a:schemeClr val="tx2"/>
                </a:solidFill>
              </a:rPr>
              <a:t> </a:t>
            </a:r>
            <a:r>
              <a:rPr lang="en-GB" altLang="en-US" sz="2800" b="1" dirty="0"/>
              <a:t>(×’000 000)</a:t>
            </a:r>
            <a:br>
              <a:rPr lang="en-GB" altLang="en-US" sz="2800" b="1" dirty="0"/>
            </a:br>
            <a:endParaRPr lang="en-US" altLang="en-US" sz="2800" b="1" dirty="0">
              <a:latin typeface="+mj-lt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74901" y="5368950"/>
            <a:ext cx="102311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ct val="0"/>
              </a:spcBef>
              <a:defRPr/>
            </a:pPr>
            <a:r>
              <a:rPr lang="nl-NL" sz="2000" dirty="0" smtClean="0">
                <a:latin typeface="+mn-lt"/>
              </a:rPr>
              <a:t>Verhouding </a:t>
            </a:r>
            <a:r>
              <a:rPr lang="nl-NL" sz="2000" dirty="0">
                <a:latin typeface="+mn-lt"/>
              </a:rPr>
              <a:t>van belegging tot skuld </a:t>
            </a:r>
            <a:r>
              <a:rPr lang="nl-NL" sz="2000" dirty="0" smtClean="0">
                <a:latin typeface="+mn-lt"/>
              </a:rPr>
              <a:t>het stelselmatig sedert 2007 afgeneem.</a:t>
            </a:r>
          </a:p>
          <a:p>
            <a:pPr lvl="0">
              <a:spcBef>
                <a:spcPct val="0"/>
              </a:spcBef>
              <a:defRPr/>
            </a:pPr>
            <a:r>
              <a:rPr lang="nl-NL" sz="2000" dirty="0" smtClean="0">
                <a:latin typeface="+mn-lt"/>
              </a:rPr>
              <a:t>Van </a:t>
            </a:r>
            <a:r>
              <a:rPr lang="nl-NL" sz="2000" dirty="0">
                <a:latin typeface="+mn-lt"/>
              </a:rPr>
              <a:t>2004 tot 2013 het beleggings in die sektor met </a:t>
            </a:r>
            <a:r>
              <a:rPr lang="nl-NL" sz="2000" dirty="0" smtClean="0">
                <a:latin typeface="+mn-lt"/>
              </a:rPr>
              <a:t>5.9</a:t>
            </a:r>
            <a:r>
              <a:rPr lang="nl-NL" sz="2000" dirty="0">
                <a:latin typeface="+mn-lt"/>
              </a:rPr>
              <a:t>% toegeneem vergeleke met </a:t>
            </a:r>
            <a:r>
              <a:rPr lang="nl-NL" sz="2000" dirty="0" smtClean="0">
                <a:latin typeface="+mn-lt"/>
              </a:rPr>
              <a:t>19.8</a:t>
            </a:r>
            <a:r>
              <a:rPr lang="nl-NL" sz="2000" dirty="0">
                <a:latin typeface="+mn-lt"/>
              </a:rPr>
              <a:t>% en </a:t>
            </a:r>
            <a:r>
              <a:rPr lang="nl-NL" sz="2000" dirty="0" smtClean="0">
                <a:latin typeface="+mn-lt"/>
              </a:rPr>
              <a:t>11.9</a:t>
            </a:r>
            <a:r>
              <a:rPr lang="nl-NL" sz="2000" dirty="0">
                <a:latin typeface="+mn-lt"/>
              </a:rPr>
              <a:t>% vir netto boerderyinkomste en totale boerderyskuld onderskeidelik</a:t>
            </a:r>
            <a:r>
              <a:rPr lang="nl-NL" sz="2000" dirty="0" smtClean="0">
                <a:latin typeface="+mn-lt"/>
              </a:rPr>
              <a:t>.</a:t>
            </a:r>
            <a:endParaRPr kumimoji="0" lang="en-ZA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42888" y="6429375"/>
            <a:ext cx="62817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Bron</a:t>
            </a:r>
            <a:r>
              <a:rPr kumimoji="0" lang="en-ZA" alt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en-ZA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Statistics South Africa (2015). </a:t>
            </a:r>
            <a:endParaRPr kumimoji="0" lang="en-ZA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7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4520796"/>
              </p:ext>
            </p:extLst>
          </p:nvPr>
        </p:nvGraphicFramePr>
        <p:xfrm>
          <a:off x="1352799" y="1240994"/>
          <a:ext cx="8866908" cy="4059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8" name="Chart" r:id="rId4" imgW="8587634" imgH="4183488" progId="Excel.Chart.8">
                  <p:embed/>
                </p:oleObj>
              </mc:Choice>
              <mc:Fallback>
                <p:oleObj name="Chart" r:id="rId4" imgW="8587634" imgH="418348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799" y="1240994"/>
                        <a:ext cx="8866908" cy="40593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40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549236" y="12166"/>
            <a:ext cx="5878290" cy="1146175"/>
          </a:xfrm>
          <a:solidFill>
            <a:srgbClr val="FFC000">
              <a:alpha val="50195"/>
            </a:srgbClr>
          </a:solidFill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normAutofit/>
          </a:bodyPr>
          <a:lstStyle/>
          <a:p>
            <a:pPr eaLnBrk="1" hangingPunct="1"/>
            <a:r>
              <a:rPr lang="en-US" altLang="en-US" sz="3200" b="1" dirty="0" smtClean="0"/>
              <a:t>Wat Mededingendheid nie is nie</a:t>
            </a:r>
            <a:endParaRPr lang="en-GB" altLang="en-US" sz="3200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1600200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431265" indent="-431265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4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4408" indent="-359388" algn="l" defTabSz="575020" rtl="0" eaLnBrk="1" latinLnBrk="0" hangingPunct="1">
              <a:spcBef>
                <a:spcPct val="20000"/>
              </a:spcBef>
              <a:buFont typeface="Arial"/>
              <a:buChar char="–"/>
              <a:defRPr sz="35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37551" indent="-287510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30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2572" indent="-287510" algn="l" defTabSz="575020" rtl="0" eaLnBrk="1" latinLnBrk="0" hangingPunct="1">
              <a:spcBef>
                <a:spcPct val="20000"/>
              </a:spcBef>
              <a:buFont typeface="Arial"/>
              <a:buChar char="–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87592" indent="-287510" algn="l" defTabSz="575020" rtl="0" eaLnBrk="1" latinLnBrk="0" hangingPunct="1">
              <a:spcBef>
                <a:spcPct val="20000"/>
              </a:spcBef>
              <a:buFont typeface="Arial"/>
              <a:buChar char="»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2612" indent="-287510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37633" indent="-287510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12653" indent="-287510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7674" indent="-287510" algn="l" defTabSz="575020" rtl="0" eaLnBrk="1" latinLnBrk="0" hangingPunct="1">
              <a:spcBef>
                <a:spcPct val="20000"/>
              </a:spcBef>
              <a:buFont typeface="Arial"/>
              <a:buChar char="•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265" marR="0" lvl="0" indent="-431265" algn="l" defTabSz="5750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en-US" sz="4025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Lae wisselkoers </a:t>
            </a:r>
          </a:p>
          <a:p>
            <a:pPr marL="431265" marR="0" lvl="0" indent="-431265" algn="l" defTabSz="5750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31265" marR="0" lvl="0" indent="-431265" algn="l" defTabSz="5750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en-US" sz="4025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Positiewe</a:t>
            </a:r>
            <a:r>
              <a:rPr kumimoji="0" lang="en-US" altLang="en-US" sz="4025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handel</a:t>
            </a:r>
            <a:r>
              <a:rPr lang="en-US" altLang="en-US" dirty="0" smtClean="0">
                <a:solidFill>
                  <a:srgbClr val="1F497D"/>
                </a:solidFill>
                <a:latin typeface="Calibri"/>
              </a:rPr>
              <a:t>s</a:t>
            </a:r>
            <a:r>
              <a:rPr kumimoji="0" lang="en-US" altLang="en-US" sz="4025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urplus</a:t>
            </a:r>
            <a:endParaRPr kumimoji="0" lang="en-US" altLang="en-US" sz="4025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31265" marR="0" lvl="0" indent="-431265" algn="l" defTabSz="5750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altLang="en-US" sz="4025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31265" marR="0" lvl="0" indent="-431265" algn="l" defTabSz="5750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en-US" sz="4025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Werksgeleenthede</a:t>
            </a:r>
            <a:endParaRPr kumimoji="0" lang="en-US" altLang="en-US" sz="4025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31265" marR="0" lvl="0" indent="-431265" algn="l" defTabSz="5750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25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31265" marR="0" lvl="0" indent="-431265" algn="l" defTabSz="5750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en-US" sz="4025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Ekonomiese</a:t>
            </a:r>
            <a:r>
              <a:rPr kumimoji="0" lang="en-US" altLang="en-US" sz="4025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groei </a:t>
            </a:r>
            <a:endParaRPr kumimoji="0" lang="en-GB" altLang="en-US" sz="4025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bs0119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545" y="3241963"/>
            <a:ext cx="4191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25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3171</TotalTime>
  <Words>1468</Words>
  <Application>Microsoft Office PowerPoint</Application>
  <PresentationFormat>Custom</PresentationFormat>
  <Paragraphs>299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Arial Narrow</vt:lpstr>
      <vt:lpstr>Calibri</vt:lpstr>
      <vt:lpstr>Monotype Sorts</vt:lpstr>
      <vt:lpstr>Times New Roman</vt:lpstr>
      <vt:lpstr>Wingdings</vt:lpstr>
      <vt:lpstr>Office Theme</vt:lpstr>
      <vt:lpstr>Chart</vt:lpstr>
      <vt:lpstr>Clip</vt:lpstr>
      <vt:lpstr>Photo Editor Photo</vt:lpstr>
      <vt:lpstr>PowerPoint Presentation</vt:lpstr>
      <vt:lpstr>Inhoud</vt:lpstr>
      <vt:lpstr>PowerPoint Presentation</vt:lpstr>
      <vt:lpstr>Ekonomiese vooruitgang in Suid-Afrika</vt:lpstr>
      <vt:lpstr>Wat is Volhoubaarheid?</vt:lpstr>
      <vt:lpstr>PowerPoint Presentation</vt:lpstr>
      <vt:lpstr>PowerPoint Presentation</vt:lpstr>
      <vt:lpstr> Winsgewendheid verbeter, maar  beleggings is sloerend (×’000 000) </vt:lpstr>
      <vt:lpstr>Wat Mededingendheid nie is nie</vt:lpstr>
      <vt:lpstr>Landbouruilvoet en die wisselkoers sedert 1995.</vt:lpstr>
      <vt:lpstr>Voorspelling van Wisselkoers </vt:lpstr>
      <vt:lpstr>PowerPoint Presentation</vt:lpstr>
      <vt:lpstr>Handelsbalans van Suid-Afrika (1992 – 2017)</vt:lpstr>
      <vt:lpstr>Handelsbalans van Suid-Afrika (2016 – 2017)</vt:lpstr>
      <vt:lpstr>SA se handelsbalans vir verwerkte landbouprodukte</vt:lpstr>
      <vt:lpstr>SA se handelsbalans vir Primêre Landbouprodukte</vt:lpstr>
      <vt:lpstr>PowerPoint Presentation</vt:lpstr>
      <vt:lpstr>Indiensneming - SA landbou sektor</vt:lpstr>
      <vt:lpstr> Produktiwiteit &amp; Arbeidskoste per eenheid  </vt:lpstr>
      <vt:lpstr>PowerPoint Presentation</vt:lpstr>
      <vt:lpstr>PowerPoint Presentation</vt:lpstr>
      <vt:lpstr>PowerPoint Presentation</vt:lpstr>
      <vt:lpstr>PowerPoint Presentation</vt:lpstr>
      <vt:lpstr>Nasionale Mededingendheid van Nywerhede</vt:lpstr>
      <vt:lpstr>Nasionale Mededingendheid van Nywerhede</vt:lpstr>
      <vt:lpstr> Noodsaaklike elemente / bepalende faktore vir  Nasionale Mededingende Voordeel </vt:lpstr>
      <vt:lpstr>PowerPoint Presentation</vt:lpstr>
      <vt:lpstr>PowerPoint Presentation</vt:lpstr>
      <vt:lpstr>Produksiefaktore</vt:lpstr>
      <vt:lpstr>Produksiefaktore spesifiek  gebaseer op Landbou</vt:lpstr>
      <vt:lpstr>Rol van vraag</vt:lpstr>
      <vt:lpstr>Vaste strategie, struktuur en wedywering</vt:lpstr>
      <vt:lpstr>Vaste strategie, struktuur en wedywering</vt:lpstr>
      <vt:lpstr>Faktore wat die Suid-Afrikaanse  landboubedryf druk om te verander</vt:lpstr>
      <vt:lpstr> Verwante en ondersteunende bedrywe </vt:lpstr>
      <vt:lpstr>Verwante en ondersteunende bedrywe</vt:lpstr>
      <vt:lpstr>Boere se behoeftes verander</vt:lpstr>
      <vt:lpstr>Regeringsbeleide</vt:lpstr>
      <vt:lpstr>Statistiek van Groei en Ontwikkeling</vt:lpstr>
      <vt:lpstr>Regeringsbeleide </vt:lpstr>
      <vt:lpstr>PowerPoint Presentation</vt:lpstr>
      <vt:lpstr>PowerPoint Presentation</vt:lpstr>
      <vt:lpstr>Agenda vir die toekoms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Doublepurple das</dc:creator>
  <cp:lastModifiedBy>Annemarie Fouche</cp:lastModifiedBy>
  <cp:revision>328</cp:revision>
  <cp:lastPrinted>2017-08-31T08:01:21Z</cp:lastPrinted>
  <dcterms:created xsi:type="dcterms:W3CDTF">2016-08-16T09:09:09Z</dcterms:created>
  <dcterms:modified xsi:type="dcterms:W3CDTF">2017-09-01T14:49:56Z</dcterms:modified>
</cp:coreProperties>
</file>