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74"/>
    <p:restoredTop sz="93089"/>
  </p:normalViewPr>
  <p:slideViewPr>
    <p:cSldViewPr snapToGrid="0" snapToObjects="1">
      <p:cViewPr varScale="1">
        <p:scale>
          <a:sx n="119" d="100"/>
          <a:sy n="119" d="100"/>
        </p:scale>
        <p:origin x="135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8/30/17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8/30/17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8/30/17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8/30/17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8/30/17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Grondhervorming</a:t>
            </a:r>
            <a:endParaRPr lang="en-US" dirty="0"/>
          </a:p>
        </p:txBody>
      </p:sp>
      <p:sp>
        <p:nvSpPr>
          <p:cNvPr id="3" name="Subtitle 2"/>
          <p:cNvSpPr>
            <a:spLocks noGrp="1"/>
          </p:cNvSpPr>
          <p:nvPr>
            <p:ph type="subTitle" idx="1"/>
          </p:nvPr>
        </p:nvSpPr>
        <p:spPr/>
        <p:txBody>
          <a:bodyPr/>
          <a:lstStyle/>
          <a:p>
            <a:r>
              <a:rPr lang="en-US" dirty="0" smtClean="0"/>
              <a:t>A Gildenhuys</a:t>
            </a:r>
            <a:endParaRPr lang="en-US" dirty="0"/>
          </a:p>
        </p:txBody>
      </p:sp>
    </p:spTree>
    <p:extLst>
      <p:ext uri="{BB962C8B-B14F-4D97-AF65-F5344CB8AC3E}">
        <p14:creationId xmlns:p14="http://schemas.microsoft.com/office/powerpoint/2010/main" val="21191870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 DUARD KLEYN</a:t>
            </a:r>
            <a:br>
              <a:rPr lang="en-US" dirty="0"/>
            </a:br>
            <a:endParaRPr lang="en-US" dirty="0"/>
          </a:p>
        </p:txBody>
      </p:sp>
      <p:sp>
        <p:nvSpPr>
          <p:cNvPr id="3" name="Content Placeholder 2"/>
          <p:cNvSpPr>
            <a:spLocks noGrp="1"/>
          </p:cNvSpPr>
          <p:nvPr>
            <p:ph idx="1"/>
          </p:nvPr>
        </p:nvSpPr>
        <p:spPr/>
        <p:txBody>
          <a:bodyPr>
            <a:normAutofit/>
          </a:bodyPr>
          <a:lstStyle/>
          <a:p>
            <a:r>
              <a:rPr lang="en-US" sz="2800" dirty="0"/>
              <a:t>"The equality principle does not allow nominal compensation nor, as a rule, does it justify less then market value. In may, in fact, be more than market value."</a:t>
            </a:r>
          </a:p>
          <a:p>
            <a:endParaRPr lang="en-US" sz="2800" dirty="0"/>
          </a:p>
        </p:txBody>
      </p:sp>
    </p:spTree>
    <p:extLst>
      <p:ext uri="{BB962C8B-B14F-4D97-AF65-F5344CB8AC3E}">
        <p14:creationId xmlns:p14="http://schemas.microsoft.com/office/powerpoint/2010/main" val="1974986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5725" y="1122381"/>
            <a:ext cx="8915400" cy="3777622"/>
          </a:xfrm>
        </p:spPr>
        <p:txBody>
          <a:bodyPr>
            <a:noAutofit/>
          </a:bodyPr>
          <a:lstStyle/>
          <a:p>
            <a:r>
              <a:rPr lang="en-US" sz="3200" dirty="0"/>
              <a:t>LORD MORRIS (</a:t>
            </a:r>
            <a:r>
              <a:rPr lang="en-US" sz="3200" i="1" dirty="0"/>
              <a:t>Birmingham City Corporation v West Midland Baptist Trust</a:t>
            </a:r>
            <a:r>
              <a:rPr lang="en-US" sz="3200" dirty="0"/>
              <a:t>, 1970 AC)</a:t>
            </a:r>
          </a:p>
          <a:p>
            <a:pPr lvl="1"/>
            <a:r>
              <a:rPr lang="en-US" sz="2800" dirty="0"/>
              <a:t> </a:t>
            </a:r>
            <a:r>
              <a:rPr lang="en-US" sz="2800" dirty="0" smtClean="0"/>
              <a:t>" </a:t>
            </a:r>
            <a:r>
              <a:rPr lang="en-US" sz="2800" dirty="0"/>
              <a:t>The word 'compensation' would be a mockery if what was  paid was something that did not compensate</a:t>
            </a:r>
            <a:r>
              <a:rPr lang="en-US" sz="2800" dirty="0" smtClean="0"/>
              <a:t>.”</a:t>
            </a:r>
            <a:endParaRPr lang="en-US" sz="2800" dirty="0"/>
          </a:p>
          <a:p>
            <a:r>
              <a:rPr lang="en-US" sz="3200" dirty="0"/>
              <a:t>REGTER </a:t>
            </a:r>
            <a:r>
              <a:rPr lang="en-US" sz="3200" dirty="0" smtClean="0"/>
              <a:t>MOORE</a:t>
            </a:r>
            <a:endParaRPr lang="en-US" sz="3200" dirty="0"/>
          </a:p>
          <a:p>
            <a:pPr lvl="1"/>
            <a:r>
              <a:rPr lang="en-US" sz="2800" dirty="0"/>
              <a:t>“[Full compensation is required by] common law, common sense and common decency".</a:t>
            </a:r>
            <a:r>
              <a:rPr lang="en-US" sz="2800" dirty="0"/>
              <a:t> </a:t>
            </a:r>
          </a:p>
        </p:txBody>
      </p:sp>
    </p:spTree>
    <p:extLst>
      <p:ext uri="{BB962C8B-B14F-4D97-AF65-F5344CB8AC3E}">
        <p14:creationId xmlns:p14="http://schemas.microsoft.com/office/powerpoint/2010/main" val="20886221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 SLUYSMANS &amp; PROF WARING</a:t>
            </a:r>
            <a:r>
              <a:rPr lang="en-US" dirty="0"/>
              <a:t> </a:t>
            </a:r>
          </a:p>
        </p:txBody>
      </p:sp>
      <p:sp>
        <p:nvSpPr>
          <p:cNvPr id="3" name="Content Placeholder 2"/>
          <p:cNvSpPr>
            <a:spLocks noGrp="1"/>
          </p:cNvSpPr>
          <p:nvPr>
            <p:ph idx="1"/>
          </p:nvPr>
        </p:nvSpPr>
        <p:spPr/>
        <p:txBody>
          <a:bodyPr>
            <a:normAutofit/>
          </a:bodyPr>
          <a:lstStyle/>
          <a:p>
            <a:r>
              <a:rPr lang="en-US" sz="2800" dirty="0"/>
              <a:t>“The compensation should preferably be ‘full compensation’ in accordance with the equivalence principle: a person’s wealth and income should (as much as possible) be the same before and after expropriation. This entails that the compensation should at least encompass a component ….. reasonably related to the market value.”</a:t>
            </a:r>
          </a:p>
          <a:p>
            <a:endParaRPr lang="en-US" sz="2800" dirty="0"/>
          </a:p>
        </p:txBody>
      </p:sp>
    </p:spTree>
    <p:extLst>
      <p:ext uri="{BB962C8B-B14F-4D97-AF65-F5344CB8AC3E}">
        <p14:creationId xmlns:p14="http://schemas.microsoft.com/office/powerpoint/2010/main" val="458667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KONSTITUSIONELE </a:t>
            </a:r>
            <a:r>
              <a:rPr lang="en-US" dirty="0" smtClean="0"/>
              <a:t>HOF</a:t>
            </a:r>
            <a:br>
              <a:rPr lang="en-US" dirty="0" smtClean="0"/>
            </a:br>
            <a:r>
              <a:rPr lang="en-US" sz="2700" dirty="0" smtClean="0"/>
              <a:t>(</a:t>
            </a:r>
            <a:r>
              <a:rPr lang="en-US" sz="2700" i="1" dirty="0" smtClean="0"/>
              <a:t>du </a:t>
            </a:r>
            <a:r>
              <a:rPr lang="en-US" sz="2700" i="1" dirty="0" err="1"/>
              <a:t>Toit</a:t>
            </a:r>
            <a:r>
              <a:rPr lang="en-US" sz="2700" i="1" dirty="0"/>
              <a:t> v Minister of Transport, </a:t>
            </a:r>
            <a:r>
              <a:rPr lang="en-US" sz="2700" dirty="0"/>
              <a:t>2006, </a:t>
            </a:r>
            <a:r>
              <a:rPr lang="en-US" sz="2700" i="1" dirty="0"/>
              <a:t>per </a:t>
            </a:r>
            <a:r>
              <a:rPr lang="en-US" sz="2700" dirty="0" err="1"/>
              <a:t>Mokgoro</a:t>
            </a:r>
            <a:r>
              <a:rPr lang="en-US" sz="2700" dirty="0"/>
              <a:t> J)</a:t>
            </a:r>
            <a:br>
              <a:rPr lang="en-US" sz="2700" dirty="0"/>
            </a:br>
            <a:endParaRPr lang="en-US" dirty="0"/>
          </a:p>
        </p:txBody>
      </p:sp>
      <p:sp>
        <p:nvSpPr>
          <p:cNvPr id="3" name="Content Placeholder 2"/>
          <p:cNvSpPr>
            <a:spLocks noGrp="1"/>
          </p:cNvSpPr>
          <p:nvPr>
            <p:ph idx="1"/>
          </p:nvPr>
        </p:nvSpPr>
        <p:spPr/>
        <p:txBody>
          <a:bodyPr>
            <a:normAutofit lnSpcReduction="10000"/>
          </a:bodyPr>
          <a:lstStyle/>
          <a:p>
            <a:r>
              <a:rPr lang="en-US" dirty="0"/>
              <a:t> </a:t>
            </a:r>
            <a:r>
              <a:rPr lang="en-US" sz="2800" dirty="0" smtClean="0"/>
              <a:t>".... </a:t>
            </a:r>
            <a:r>
              <a:rPr lang="en-US" sz="2800" dirty="0"/>
              <a:t>[T]he market value of the expropriated property could become the starting point in the application of s 25(3) of the Constitution since it is one of the few factors in the section which is readily quantifiable. Thereafter, an amount may be added or subtracted as the relevant circumstances in s 25(3) may require. Actual loss may play a similar role depending on the circumstances of the case."</a:t>
            </a:r>
          </a:p>
          <a:p>
            <a:endParaRPr lang="en-US" dirty="0"/>
          </a:p>
        </p:txBody>
      </p:sp>
    </p:spTree>
    <p:extLst>
      <p:ext uri="{BB962C8B-B14F-4D97-AF65-F5344CB8AC3E}">
        <p14:creationId xmlns:p14="http://schemas.microsoft.com/office/powerpoint/2010/main" val="2083388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 WJ du </a:t>
            </a:r>
            <a:r>
              <a:rPr lang="en-US" dirty="0" smtClean="0"/>
              <a:t>PLESSIS</a:t>
            </a:r>
            <a:endParaRPr lang="en-US" dirty="0"/>
          </a:p>
        </p:txBody>
      </p:sp>
      <p:sp>
        <p:nvSpPr>
          <p:cNvPr id="3" name="Content Placeholder 2"/>
          <p:cNvSpPr>
            <a:spLocks noGrp="1"/>
          </p:cNvSpPr>
          <p:nvPr>
            <p:ph idx="1"/>
          </p:nvPr>
        </p:nvSpPr>
        <p:spPr>
          <a:xfrm>
            <a:off x="2589212" y="1832377"/>
            <a:ext cx="8915400" cy="3777622"/>
          </a:xfrm>
        </p:spPr>
        <p:txBody>
          <a:bodyPr>
            <a:noAutofit/>
          </a:bodyPr>
          <a:lstStyle/>
          <a:p>
            <a:r>
              <a:rPr lang="en-US" sz="2800" dirty="0"/>
              <a:t>“[A contextual approach] would enable a judge at times to consider including evidence on or considerations such as the economic standing of an owner in determining what an equitable amount of compensation would be. It might encourage a judge to consider discounting compensation, if the goal that the expropriating legislation wishes to achieve requires the owner's rights to give way to the bigger public purpose</a:t>
            </a:r>
            <a:r>
              <a:rPr lang="en-US" sz="2800" dirty="0" smtClean="0"/>
              <a:t>.”</a:t>
            </a:r>
            <a:endParaRPr lang="en-US" sz="2800" dirty="0"/>
          </a:p>
        </p:txBody>
      </p:sp>
    </p:spTree>
    <p:extLst>
      <p:ext uri="{BB962C8B-B14F-4D97-AF65-F5344CB8AC3E}">
        <p14:creationId xmlns:p14="http://schemas.microsoft.com/office/powerpoint/2010/main" val="9987375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MSIZA v DIRECTOR GENERAL,RURAL DEVELOPMENT and LAND </a:t>
            </a:r>
            <a:r>
              <a:rPr lang="en-US" i="1" dirty="0" smtClean="0"/>
              <a:t>REFORM</a:t>
            </a:r>
            <a:r>
              <a:rPr lang="en-US" dirty="0"/>
              <a:t/>
            </a:r>
            <a:br>
              <a:rPr lang="en-US" dirty="0"/>
            </a:br>
            <a:r>
              <a:rPr lang="en-US" dirty="0" smtClean="0"/>
              <a:t>(2016</a:t>
            </a:r>
            <a:r>
              <a:rPr lang="en-US" dirty="0"/>
              <a:t>, </a:t>
            </a:r>
            <a:r>
              <a:rPr lang="en-US" i="1" dirty="0"/>
              <a:t>per </a:t>
            </a:r>
            <a:r>
              <a:rPr lang="en-US" dirty="0" err="1"/>
              <a:t>Ngcukaitobi</a:t>
            </a:r>
            <a:r>
              <a:rPr lang="en-US" dirty="0"/>
              <a:t> AJ)</a:t>
            </a:r>
            <a:br>
              <a:rPr lang="en-US" dirty="0"/>
            </a:br>
            <a:endParaRPr lang="en-US" dirty="0"/>
          </a:p>
        </p:txBody>
      </p:sp>
      <p:sp>
        <p:nvSpPr>
          <p:cNvPr id="3" name="Content Placeholder 2"/>
          <p:cNvSpPr>
            <a:spLocks noGrp="1"/>
          </p:cNvSpPr>
          <p:nvPr>
            <p:ph idx="1"/>
          </p:nvPr>
        </p:nvSpPr>
        <p:spPr>
          <a:xfrm>
            <a:off x="2589212" y="2596181"/>
            <a:ext cx="8915400" cy="3777622"/>
          </a:xfrm>
        </p:spPr>
        <p:txBody>
          <a:bodyPr/>
          <a:lstStyle/>
          <a:p>
            <a:r>
              <a:rPr lang="en-US" sz="2800" dirty="0"/>
              <a:t>“By considering the purpose of the expropriation as a factor (in this instance security of tenure for labour </a:t>
            </a:r>
            <a:r>
              <a:rPr lang="fr-FR" sz="2800" dirty="0"/>
              <a:t>tenant</a:t>
            </a:r>
            <a:r>
              <a:rPr lang="en-US" sz="2800" dirty="0"/>
              <a:t>s and the purpose to redress the injustices of the past), the Constitution effectively creates a counter weight to market value, which to date has served as the central  </a:t>
            </a:r>
            <a:r>
              <a:rPr lang="it-IT" sz="2800" dirty="0" err="1"/>
              <a:t>consideration</a:t>
            </a:r>
            <a:r>
              <a:rPr lang="it-IT" sz="2800" dirty="0"/>
              <a:t> in </a:t>
            </a:r>
            <a:r>
              <a:rPr lang="it-IT" sz="2800" dirty="0" err="1"/>
              <a:t>calculating</a:t>
            </a:r>
            <a:r>
              <a:rPr lang="it-IT" sz="2800" dirty="0"/>
              <a:t> </a:t>
            </a:r>
            <a:r>
              <a:rPr lang="fr-FR" sz="2800" dirty="0"/>
              <a:t>compensation</a:t>
            </a:r>
            <a:r>
              <a:rPr lang="en-US" sz="2800" dirty="0"/>
              <a:t>.”</a:t>
            </a:r>
          </a:p>
          <a:p>
            <a:endParaRPr lang="en-US" dirty="0"/>
          </a:p>
        </p:txBody>
      </p:sp>
    </p:spTree>
    <p:extLst>
      <p:ext uri="{BB962C8B-B14F-4D97-AF65-F5344CB8AC3E}">
        <p14:creationId xmlns:p14="http://schemas.microsoft.com/office/powerpoint/2010/main" val="1257980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ARTIKEL 25(8) VAN DIE KONSTITUSIE</a:t>
            </a:r>
            <a:r>
              <a:rPr lang="en-US" dirty="0"/>
              <a:t> </a:t>
            </a:r>
          </a:p>
        </p:txBody>
      </p:sp>
      <p:sp>
        <p:nvSpPr>
          <p:cNvPr id="3" name="Content Placeholder 2"/>
          <p:cNvSpPr>
            <a:spLocks noGrp="1"/>
          </p:cNvSpPr>
          <p:nvPr>
            <p:ph idx="1"/>
          </p:nvPr>
        </p:nvSpPr>
        <p:spPr/>
        <p:txBody>
          <a:bodyPr>
            <a:noAutofit/>
          </a:bodyPr>
          <a:lstStyle/>
          <a:p>
            <a:r>
              <a:rPr lang="nl-NL" sz="2800" dirty="0"/>
              <a:t>Geen bepaling van </a:t>
            </a:r>
            <a:r>
              <a:rPr lang="nl-NL" sz="2800" dirty="0" err="1"/>
              <a:t>hierdie</a:t>
            </a:r>
            <a:r>
              <a:rPr lang="nl-NL" sz="2800" dirty="0"/>
              <a:t> artikel verhinder die staat om </a:t>
            </a:r>
            <a:r>
              <a:rPr lang="nl-NL" sz="2800" dirty="0" err="1"/>
              <a:t>wetgewende</a:t>
            </a:r>
            <a:r>
              <a:rPr lang="nl-NL" sz="2800" dirty="0"/>
              <a:t> en ander </a:t>
            </a:r>
            <a:r>
              <a:rPr lang="nl-NL" sz="2800" dirty="0" err="1"/>
              <a:t>maatree</a:t>
            </a:r>
            <a:r>
              <a:rPr lang="en-US" sz="2800" dirty="0"/>
              <a:t>̈</a:t>
            </a:r>
            <a:r>
              <a:rPr lang="nl-NL" sz="2800" dirty="0" err="1"/>
              <a:t>ls</a:t>
            </a:r>
            <a:r>
              <a:rPr lang="nl-NL" sz="2800" dirty="0"/>
              <a:t> te tref om grond-, water- en </a:t>
            </a:r>
            <a:r>
              <a:rPr lang="nl-NL" sz="2800" dirty="0" err="1"/>
              <a:t>verbandhoudende</a:t>
            </a:r>
            <a:r>
              <a:rPr lang="nl-NL" sz="2800" dirty="0"/>
              <a:t> hervorming te bewerkstellig ten einde die gevolge van </a:t>
            </a:r>
            <a:r>
              <a:rPr lang="nl-NL" sz="2800" dirty="0" err="1"/>
              <a:t>rassediskriminasie</a:t>
            </a:r>
            <a:r>
              <a:rPr lang="nl-NL" sz="2800" dirty="0"/>
              <a:t> van die </a:t>
            </a:r>
            <a:r>
              <a:rPr lang="nl-NL" sz="2800" dirty="0" err="1"/>
              <a:t>verlede</a:t>
            </a:r>
            <a:r>
              <a:rPr lang="nl-NL" sz="2800" dirty="0"/>
              <a:t> reg te stel </a:t>
            </a:r>
            <a:r>
              <a:rPr lang="nl-NL" sz="2800" dirty="0" err="1"/>
              <a:t>nie</a:t>
            </a:r>
            <a:r>
              <a:rPr lang="nl-NL" sz="2800" dirty="0"/>
              <a:t>, op voorwaarde dat enige </a:t>
            </a:r>
            <a:r>
              <a:rPr lang="nl-NL" sz="2800" dirty="0" err="1"/>
              <a:t>afwyking</a:t>
            </a:r>
            <a:r>
              <a:rPr lang="nl-NL" sz="2800" dirty="0"/>
              <a:t> van die </a:t>
            </a:r>
            <a:r>
              <a:rPr lang="nl-NL" sz="2800" dirty="0" err="1"/>
              <a:t>bepalings</a:t>
            </a:r>
            <a:r>
              <a:rPr lang="nl-NL" sz="2800" dirty="0"/>
              <a:t> van </a:t>
            </a:r>
            <a:r>
              <a:rPr lang="nl-NL" sz="2800" dirty="0" err="1"/>
              <a:t>hierdie</a:t>
            </a:r>
            <a:r>
              <a:rPr lang="nl-NL" sz="2800" dirty="0"/>
              <a:t> artikel in </a:t>
            </a:r>
            <a:r>
              <a:rPr lang="nl-NL" sz="2800" dirty="0" err="1"/>
              <a:t>ooreenstemming</a:t>
            </a:r>
            <a:r>
              <a:rPr lang="nl-NL" sz="2800" dirty="0"/>
              <a:t> met die </a:t>
            </a:r>
            <a:r>
              <a:rPr lang="nl-NL" sz="2800" dirty="0" err="1"/>
              <a:t>bepalings</a:t>
            </a:r>
            <a:r>
              <a:rPr lang="nl-NL" sz="2800" dirty="0"/>
              <a:t> van artikel 36(1) is</a:t>
            </a:r>
            <a:r>
              <a:rPr lang="nl-NL" sz="2800" dirty="0" smtClean="0"/>
              <a:t>.</a:t>
            </a:r>
            <a:endParaRPr lang="en-US" sz="2800" dirty="0"/>
          </a:p>
        </p:txBody>
      </p:sp>
    </p:spTree>
    <p:extLst>
      <p:ext uri="{BB962C8B-B14F-4D97-AF65-F5344CB8AC3E}">
        <p14:creationId xmlns:p14="http://schemas.microsoft.com/office/powerpoint/2010/main" val="9238048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ARTIKEL 36(1) VAN DIE </a:t>
            </a:r>
            <a:r>
              <a:rPr lang="en-US" dirty="0" smtClean="0"/>
              <a:t>GRONDWET</a:t>
            </a:r>
            <a:endParaRPr lang="en-US" dirty="0"/>
          </a:p>
        </p:txBody>
      </p:sp>
      <p:sp>
        <p:nvSpPr>
          <p:cNvPr id="3" name="Content Placeholder 2"/>
          <p:cNvSpPr>
            <a:spLocks noGrp="1"/>
          </p:cNvSpPr>
          <p:nvPr>
            <p:ph idx="1"/>
          </p:nvPr>
        </p:nvSpPr>
        <p:spPr/>
        <p:txBody>
          <a:bodyPr>
            <a:normAutofit/>
          </a:bodyPr>
          <a:lstStyle/>
          <a:p>
            <a:r>
              <a:rPr lang="nl-NL" sz="2800" dirty="0" smtClean="0"/>
              <a:t>Die </a:t>
            </a:r>
            <a:r>
              <a:rPr lang="nl-NL" sz="2800" dirty="0" err="1"/>
              <a:t>regte</a:t>
            </a:r>
            <a:r>
              <a:rPr lang="nl-NL" sz="2800" dirty="0"/>
              <a:t> in die </a:t>
            </a:r>
            <a:r>
              <a:rPr lang="nl-NL" sz="2800" dirty="0" err="1"/>
              <a:t>Handves</a:t>
            </a:r>
            <a:r>
              <a:rPr lang="nl-NL" sz="2800" dirty="0"/>
              <a:t> van </a:t>
            </a:r>
            <a:r>
              <a:rPr lang="nl-NL" sz="2800" dirty="0" err="1"/>
              <a:t>Regte</a:t>
            </a:r>
            <a:r>
              <a:rPr lang="nl-NL" sz="2800" dirty="0"/>
              <a:t> kan </a:t>
            </a:r>
            <a:r>
              <a:rPr lang="nl-NL" sz="2800" dirty="0" err="1"/>
              <a:t>slegs</a:t>
            </a:r>
            <a:r>
              <a:rPr lang="nl-NL" sz="2800" dirty="0"/>
              <a:t> </a:t>
            </a:r>
            <a:r>
              <a:rPr lang="nl-NL" sz="2800" dirty="0" err="1"/>
              <a:t>kragtens</a:t>
            </a:r>
            <a:r>
              <a:rPr lang="nl-NL" sz="2800" dirty="0"/>
              <a:t> </a:t>
            </a:r>
            <a:r>
              <a:rPr lang="en-US" sz="2800" dirty="0" err="1"/>
              <a:t>ʼ</a:t>
            </a:r>
            <a:r>
              <a:rPr lang="nl-NL" sz="2800" dirty="0"/>
              <a:t>n algemeen geldende </a:t>
            </a:r>
            <a:r>
              <a:rPr lang="nl-NL" sz="2800" dirty="0" err="1"/>
              <a:t>regsvoorskrif</a:t>
            </a:r>
            <a:r>
              <a:rPr lang="nl-NL" sz="2800" dirty="0"/>
              <a:t> beperk word in die mate waarin die beperking </a:t>
            </a:r>
            <a:r>
              <a:rPr lang="nl-NL" sz="2800" dirty="0" err="1"/>
              <a:t>redelik</a:t>
            </a:r>
            <a:r>
              <a:rPr lang="nl-NL" sz="2800" dirty="0"/>
              <a:t> en </a:t>
            </a:r>
            <a:r>
              <a:rPr lang="nl-NL" sz="2800" dirty="0" err="1"/>
              <a:t>regverdigbaar</a:t>
            </a:r>
            <a:r>
              <a:rPr lang="nl-NL" sz="2800" dirty="0"/>
              <a:t> is in </a:t>
            </a:r>
            <a:r>
              <a:rPr lang="en-US" sz="2800" dirty="0" err="1"/>
              <a:t>ʼ</a:t>
            </a:r>
            <a:r>
              <a:rPr lang="nl-NL" sz="2800" dirty="0"/>
              <a:t>n </a:t>
            </a:r>
            <a:r>
              <a:rPr lang="nl-NL" sz="2800" dirty="0" err="1"/>
              <a:t>oop</a:t>
            </a:r>
            <a:r>
              <a:rPr lang="nl-NL" sz="2800" dirty="0"/>
              <a:t> en </a:t>
            </a:r>
            <a:r>
              <a:rPr lang="nl-NL" sz="2800" dirty="0" err="1"/>
              <a:t>demokratiese</a:t>
            </a:r>
            <a:r>
              <a:rPr lang="nl-NL" sz="2800" dirty="0"/>
              <a:t> </a:t>
            </a:r>
            <a:r>
              <a:rPr lang="nl-NL" sz="2800" dirty="0" err="1"/>
              <a:t>samelewing</a:t>
            </a:r>
            <a:r>
              <a:rPr lang="nl-NL" sz="2800" dirty="0"/>
              <a:t> </a:t>
            </a:r>
            <a:r>
              <a:rPr lang="nl-NL" sz="2800" dirty="0" err="1"/>
              <a:t>gebaseer</a:t>
            </a:r>
            <a:r>
              <a:rPr lang="nl-NL" sz="2800" dirty="0"/>
              <a:t> op menswaardigheid, </a:t>
            </a:r>
            <a:r>
              <a:rPr lang="nl-NL" sz="2800" dirty="0" err="1"/>
              <a:t>gelykheid</a:t>
            </a:r>
            <a:r>
              <a:rPr lang="nl-NL" sz="2800" dirty="0"/>
              <a:t> en </a:t>
            </a:r>
            <a:r>
              <a:rPr lang="nl-NL" sz="2800" dirty="0" err="1"/>
              <a:t>vryheid</a:t>
            </a:r>
            <a:r>
              <a:rPr lang="nl-NL" sz="2800" dirty="0"/>
              <a:t>, met </a:t>
            </a:r>
            <a:r>
              <a:rPr lang="nl-NL" sz="2800" dirty="0" err="1"/>
              <a:t>inagneming</a:t>
            </a:r>
            <a:r>
              <a:rPr lang="nl-NL" sz="2800" dirty="0"/>
              <a:t> van alle </a:t>
            </a:r>
            <a:r>
              <a:rPr lang="nl-NL" sz="2800" dirty="0" err="1"/>
              <a:t>tersaaklike</a:t>
            </a:r>
            <a:r>
              <a:rPr lang="nl-NL" sz="2800" dirty="0"/>
              <a:t> </a:t>
            </a:r>
            <a:r>
              <a:rPr lang="nl-NL" sz="2800" dirty="0" err="1"/>
              <a:t>faktore</a:t>
            </a:r>
            <a:r>
              <a:rPr lang="nl-NL" sz="2800" dirty="0"/>
              <a:t>, met inbegrip van</a:t>
            </a:r>
            <a:r>
              <a:rPr lang="en-US" sz="2800" dirty="0"/>
              <a:t>–</a:t>
            </a:r>
            <a:r>
              <a:rPr lang="en-US" sz="2800" dirty="0"/>
              <a:t> </a:t>
            </a:r>
          </a:p>
        </p:txBody>
      </p:sp>
    </p:spTree>
    <p:extLst>
      <p:ext uri="{BB962C8B-B14F-4D97-AF65-F5344CB8AC3E}">
        <p14:creationId xmlns:p14="http://schemas.microsoft.com/office/powerpoint/2010/main" val="868317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ARTIKEL 36(1) VAN DIE GRONDWET</a:t>
            </a:r>
          </a:p>
        </p:txBody>
      </p:sp>
      <p:sp>
        <p:nvSpPr>
          <p:cNvPr id="3" name="Content Placeholder 2"/>
          <p:cNvSpPr>
            <a:spLocks noGrp="1"/>
          </p:cNvSpPr>
          <p:nvPr>
            <p:ph idx="1"/>
          </p:nvPr>
        </p:nvSpPr>
        <p:spPr/>
        <p:txBody>
          <a:bodyPr>
            <a:noAutofit/>
          </a:bodyPr>
          <a:lstStyle/>
          <a:p>
            <a:r>
              <a:rPr lang="nl-NL" sz="2800" dirty="0"/>
              <a:t>(a) die aard van die reg;</a:t>
            </a:r>
            <a:endParaRPr lang="en-US" sz="2800" dirty="0"/>
          </a:p>
          <a:p>
            <a:r>
              <a:rPr lang="nl-NL" sz="2800" dirty="0"/>
              <a:t>(b) die </a:t>
            </a:r>
            <a:r>
              <a:rPr lang="nl-NL" sz="2800" dirty="0" err="1"/>
              <a:t>belangrikheid</a:t>
            </a:r>
            <a:r>
              <a:rPr lang="nl-NL" sz="2800" dirty="0"/>
              <a:t> van die doel van die beperking;</a:t>
            </a:r>
            <a:endParaRPr lang="en-US" sz="2800" dirty="0"/>
          </a:p>
          <a:p>
            <a:r>
              <a:rPr lang="nl-NL" sz="2800" dirty="0"/>
              <a:t>(c) die aard en omvang van die beperking;</a:t>
            </a:r>
            <a:endParaRPr lang="en-US" sz="2800" dirty="0"/>
          </a:p>
          <a:p>
            <a:r>
              <a:rPr lang="nl-NL" sz="2800" dirty="0"/>
              <a:t>(d) die verband tussen die beperking en die doel daarvan; en</a:t>
            </a:r>
            <a:endParaRPr lang="en-US" sz="2800" dirty="0"/>
          </a:p>
          <a:p>
            <a:r>
              <a:rPr lang="en-US" sz="2800" dirty="0"/>
              <a:t>(e) </a:t>
            </a:r>
            <a:r>
              <a:rPr lang="en-US" sz="2800" dirty="0" err="1"/>
              <a:t>ʼ</a:t>
            </a:r>
            <a:r>
              <a:rPr lang="nl-NL" sz="2800" dirty="0"/>
              <a:t>n minder beperkende </a:t>
            </a:r>
            <a:r>
              <a:rPr lang="nl-NL" sz="2800" dirty="0" err="1"/>
              <a:t>wyse</a:t>
            </a:r>
            <a:r>
              <a:rPr lang="nl-NL" sz="2800" dirty="0"/>
              <a:t> om die doel te bereik</a:t>
            </a:r>
            <a:r>
              <a:rPr lang="en-US" sz="2800" dirty="0"/>
              <a:t>.</a:t>
            </a:r>
          </a:p>
          <a:p>
            <a:endParaRPr lang="en-US" sz="2800" dirty="0"/>
          </a:p>
        </p:txBody>
      </p:sp>
    </p:spTree>
    <p:extLst>
      <p:ext uri="{BB962C8B-B14F-4D97-AF65-F5344CB8AC3E}">
        <p14:creationId xmlns:p14="http://schemas.microsoft.com/office/powerpoint/2010/main" val="18097728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dirty="0"/>
              <a:t>OU RESTITUSIE-EISE</a:t>
            </a:r>
          </a:p>
          <a:p>
            <a:pPr lvl="1"/>
            <a:r>
              <a:rPr lang="en-US" sz="2800" dirty="0" smtClean="0"/>
              <a:t>± </a:t>
            </a:r>
            <a:r>
              <a:rPr lang="en-US" sz="2800" dirty="0"/>
              <a:t>80 000 </a:t>
            </a:r>
            <a:r>
              <a:rPr lang="en-US" sz="2800" dirty="0" err="1"/>
              <a:t>ingedien</a:t>
            </a:r>
            <a:r>
              <a:rPr lang="en-US" sz="2800" dirty="0"/>
              <a:t>,  ± 73 000 </a:t>
            </a:r>
            <a:r>
              <a:rPr lang="en-US" sz="2800" dirty="0" err="1" smtClean="0"/>
              <a:t>afgehandel</a:t>
            </a:r>
            <a:endParaRPr lang="en-US" sz="2800" dirty="0"/>
          </a:p>
          <a:p>
            <a:r>
              <a:rPr lang="en-US" sz="3200" dirty="0"/>
              <a:t>NUWE RESTITUSIE-EISE</a:t>
            </a:r>
          </a:p>
          <a:p>
            <a:pPr lvl="1"/>
            <a:r>
              <a:rPr lang="en-US" sz="2800" dirty="0"/>
              <a:t>	± 397 000 </a:t>
            </a:r>
            <a:r>
              <a:rPr lang="en-US" sz="2800" dirty="0" err="1"/>
              <a:t>geldige</a:t>
            </a:r>
            <a:r>
              <a:rPr lang="en-US" sz="2800" dirty="0"/>
              <a:t> </a:t>
            </a:r>
            <a:r>
              <a:rPr lang="en-US" sz="2800" dirty="0" err="1"/>
              <a:t>eise</a:t>
            </a:r>
            <a:r>
              <a:rPr lang="en-US" sz="2800" dirty="0"/>
              <a:t> </a:t>
            </a:r>
            <a:r>
              <a:rPr lang="en-US" sz="2800" dirty="0" err="1"/>
              <a:t>verwag</a:t>
            </a:r>
            <a:endParaRPr lang="en-US" sz="2800" dirty="0"/>
          </a:p>
          <a:p>
            <a:pPr lvl="1"/>
            <a:r>
              <a:rPr lang="en-US" sz="2800" dirty="0"/>
              <a:t>	±  77 000  reeds </a:t>
            </a:r>
            <a:r>
              <a:rPr lang="en-US" sz="2800" dirty="0" err="1"/>
              <a:t>ingedien</a:t>
            </a:r>
            <a:endParaRPr lang="en-US" sz="2800" dirty="0"/>
          </a:p>
          <a:p>
            <a:endParaRPr lang="en-US" sz="3200" dirty="0"/>
          </a:p>
        </p:txBody>
      </p:sp>
    </p:spTree>
    <p:extLst>
      <p:ext uri="{BB962C8B-B14F-4D97-AF65-F5344CB8AC3E}">
        <p14:creationId xmlns:p14="http://schemas.microsoft.com/office/powerpoint/2010/main" val="2041935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KONSTITUSIONELE </a:t>
            </a:r>
            <a:r>
              <a:rPr lang="en-US" dirty="0" smtClean="0"/>
              <a:t>HOF</a:t>
            </a:r>
            <a:br>
              <a:rPr lang="en-US" dirty="0" smtClean="0"/>
            </a:br>
            <a:r>
              <a:rPr lang="en-US" sz="2200" dirty="0" smtClean="0"/>
              <a:t>(Tshwane </a:t>
            </a:r>
            <a:r>
              <a:rPr lang="en-US" sz="2200" dirty="0"/>
              <a:t>City v Link Africa,  2015 per Cameron &amp; </a:t>
            </a:r>
            <a:r>
              <a:rPr lang="en-US" sz="2200" dirty="0" err="1"/>
              <a:t>Froneman</a:t>
            </a:r>
            <a:r>
              <a:rPr lang="en-US" sz="2200" dirty="0"/>
              <a:t>)</a:t>
            </a:r>
            <a:endParaRPr lang="en-US" dirty="0"/>
          </a:p>
        </p:txBody>
      </p:sp>
      <p:sp>
        <p:nvSpPr>
          <p:cNvPr id="3" name="Content Placeholder 2"/>
          <p:cNvSpPr>
            <a:spLocks noGrp="1"/>
          </p:cNvSpPr>
          <p:nvPr>
            <p:ph idx="1"/>
          </p:nvPr>
        </p:nvSpPr>
        <p:spPr/>
        <p:txBody>
          <a:bodyPr>
            <a:normAutofit/>
          </a:bodyPr>
          <a:lstStyle/>
          <a:p>
            <a:r>
              <a:rPr lang="en-US" sz="2800" dirty="0"/>
              <a:t>"This court has </a:t>
            </a:r>
            <a:r>
              <a:rPr lang="en-US" sz="2800" dirty="0" err="1"/>
              <a:t>recognised</a:t>
            </a:r>
            <a:r>
              <a:rPr lang="en-US" sz="2800" dirty="0"/>
              <a:t> that property as an individual right is not absolute. It is subject to societal imperatives. Indeed, pre-constitutional property concepts </a:t>
            </a:r>
            <a:r>
              <a:rPr lang="en-US" sz="2800" dirty="0" err="1"/>
              <a:t>recognised</a:t>
            </a:r>
            <a:r>
              <a:rPr lang="en-US" sz="2800" dirty="0"/>
              <a:t> that property should also serve the public good. This is a widely </a:t>
            </a:r>
            <a:r>
              <a:rPr lang="en-US" sz="2800" dirty="0" err="1"/>
              <a:t>recognised</a:t>
            </a:r>
            <a:r>
              <a:rPr lang="en-US" sz="2800" dirty="0"/>
              <a:t> general principle of the common law."</a:t>
            </a:r>
          </a:p>
          <a:p>
            <a:endParaRPr lang="en-US" sz="2800" dirty="0"/>
          </a:p>
        </p:txBody>
      </p:sp>
    </p:spTree>
    <p:extLst>
      <p:ext uri="{BB962C8B-B14F-4D97-AF65-F5344CB8AC3E}">
        <p14:creationId xmlns:p14="http://schemas.microsoft.com/office/powerpoint/2010/main" val="11604638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 AMNON </a:t>
            </a:r>
            <a:r>
              <a:rPr lang="en-US" dirty="0" smtClean="0"/>
              <a:t>LEHAVI</a:t>
            </a:r>
            <a:endParaRPr lang="en-US" dirty="0"/>
          </a:p>
        </p:txBody>
      </p:sp>
      <p:sp>
        <p:nvSpPr>
          <p:cNvPr id="3" name="Content Placeholder 2"/>
          <p:cNvSpPr>
            <a:spLocks noGrp="1"/>
          </p:cNvSpPr>
          <p:nvPr>
            <p:ph idx="1"/>
          </p:nvPr>
        </p:nvSpPr>
        <p:spPr/>
        <p:txBody>
          <a:bodyPr>
            <a:normAutofit/>
          </a:bodyPr>
          <a:lstStyle/>
          <a:p>
            <a:r>
              <a:rPr lang="en-US" sz="2800" dirty="0"/>
              <a:t>“For many centuries, land was considered not only the most essential source of independent economic livelihood, but moreover a chief indicator of a person’s social and political status.”</a:t>
            </a:r>
          </a:p>
          <a:p>
            <a:endParaRPr lang="en-US" sz="2800" dirty="0"/>
          </a:p>
        </p:txBody>
      </p:sp>
    </p:spTree>
    <p:extLst>
      <p:ext uri="{BB962C8B-B14F-4D97-AF65-F5344CB8AC3E}">
        <p14:creationId xmlns:p14="http://schemas.microsoft.com/office/powerpoint/2010/main" val="5924977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IN RE SOUTHERN </a:t>
            </a:r>
            <a:r>
              <a:rPr lang="en-US" i="1" dirty="0" smtClean="0"/>
              <a:t>RHODESIA</a:t>
            </a:r>
            <a:br>
              <a:rPr lang="en-US" i="1" dirty="0" smtClean="0"/>
            </a:br>
            <a:r>
              <a:rPr lang="en-US" i="1" dirty="0" smtClean="0"/>
              <a:t>(Privy </a:t>
            </a:r>
            <a:r>
              <a:rPr lang="en-US" i="1" dirty="0"/>
              <a:t>Council, 1919)</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2800" dirty="0"/>
              <a:t>"Some tribes are so low in the scale of social organization that their usages and conceptions of rights and duties are not to be reconciled with the institutions or the legal ideas of civilized society. … It would be idle to impute to such people some shadow of the rights known to our law and then to transmute it into the substance of transferable rights of property as we know it.”</a:t>
            </a:r>
          </a:p>
          <a:p>
            <a:endParaRPr lang="en-US" sz="2800" dirty="0"/>
          </a:p>
        </p:txBody>
      </p:sp>
    </p:spTree>
    <p:extLst>
      <p:ext uri="{BB962C8B-B14F-4D97-AF65-F5344CB8AC3E}">
        <p14:creationId xmlns:p14="http://schemas.microsoft.com/office/powerpoint/2010/main" val="7107367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ECONOMIC TRANSFORMATION  DISCUSSION  </a:t>
            </a:r>
            <a:r>
              <a:rPr lang="en-US" i="1" dirty="0" smtClean="0"/>
              <a:t>DOCUMENT</a:t>
            </a:r>
            <a:br>
              <a:rPr lang="en-US" i="1" dirty="0" smtClean="0"/>
            </a:br>
            <a:r>
              <a:rPr lang="en-US" i="1" dirty="0" smtClean="0"/>
              <a:t>(ANC </a:t>
            </a:r>
            <a:r>
              <a:rPr lang="en-US" i="1" dirty="0"/>
              <a:t>JULY 2017)</a:t>
            </a:r>
            <a:r>
              <a:rPr lang="en-US" dirty="0"/>
              <a:t/>
            </a:r>
            <a:br>
              <a:rPr lang="en-US" dirty="0"/>
            </a:br>
            <a:endParaRPr lang="en-US" dirty="0"/>
          </a:p>
        </p:txBody>
      </p:sp>
      <p:sp>
        <p:nvSpPr>
          <p:cNvPr id="3" name="Content Placeholder 2"/>
          <p:cNvSpPr>
            <a:spLocks noGrp="1"/>
          </p:cNvSpPr>
          <p:nvPr>
            <p:ph idx="1"/>
          </p:nvPr>
        </p:nvSpPr>
        <p:spPr>
          <a:xfrm>
            <a:off x="2589212" y="2757545"/>
            <a:ext cx="8915400" cy="3777622"/>
          </a:xfrm>
        </p:spPr>
        <p:txBody>
          <a:bodyPr>
            <a:normAutofit/>
          </a:bodyPr>
          <a:lstStyle/>
          <a:p>
            <a:r>
              <a:rPr lang="en-US" sz="2800" dirty="0"/>
              <a:t>"South Africa currently has a significant leakage of state resources, which has the effect of reducing the finances available for economic transformation. More must be done to stamp out corruption and wastage."</a:t>
            </a:r>
          </a:p>
          <a:p>
            <a:endParaRPr lang="en-US" sz="2800" dirty="0"/>
          </a:p>
        </p:txBody>
      </p:sp>
    </p:spTree>
    <p:extLst>
      <p:ext uri="{BB962C8B-B14F-4D97-AF65-F5344CB8AC3E}">
        <p14:creationId xmlns:p14="http://schemas.microsoft.com/office/powerpoint/2010/main" val="13862456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 JG ZUMA, 24 FEBR 2017</a:t>
            </a:r>
            <a:br>
              <a:rPr lang="en-US" dirty="0"/>
            </a:br>
            <a:endParaRPr lang="en-US" dirty="0"/>
          </a:p>
        </p:txBody>
      </p:sp>
      <p:sp>
        <p:nvSpPr>
          <p:cNvPr id="3" name="Content Placeholder 2"/>
          <p:cNvSpPr>
            <a:spLocks noGrp="1"/>
          </p:cNvSpPr>
          <p:nvPr>
            <p:ph idx="1"/>
          </p:nvPr>
        </p:nvSpPr>
        <p:spPr/>
        <p:txBody>
          <a:bodyPr>
            <a:normAutofit/>
          </a:bodyPr>
          <a:lstStyle/>
          <a:p>
            <a:r>
              <a:rPr lang="en-US" sz="2800" dirty="0"/>
              <a:t>“How are we going to achieve all the goals mentioned in the State of the Nation Address and all the laws and policies that we are busy amending to enable faster land reform, including land expropriation without compensation as provided for in the Constitution.”</a:t>
            </a:r>
          </a:p>
          <a:p>
            <a:endParaRPr lang="en-US" sz="2800" dirty="0"/>
          </a:p>
        </p:txBody>
      </p:sp>
    </p:spTree>
    <p:extLst>
      <p:ext uri="{BB962C8B-B14F-4D97-AF65-F5344CB8AC3E}">
        <p14:creationId xmlns:p14="http://schemas.microsoft.com/office/powerpoint/2010/main" val="19920314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KONSTITUSIE VAN ZIMBABWE (Art 72(7)(c))</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sz="2800" dirty="0"/>
              <a:t>“(</a:t>
            </a:r>
            <a:r>
              <a:rPr lang="en-US" sz="2800" dirty="0" err="1"/>
              <a:t>i</a:t>
            </a:r>
            <a:r>
              <a:rPr lang="en-US" sz="2800" dirty="0"/>
              <a:t>) the former colonial power has an obligation to pay compensation for agricultural land compulsorily acquired for resettlement through an adequate fund established for the purpose; and</a:t>
            </a:r>
          </a:p>
          <a:p>
            <a:r>
              <a:rPr lang="en-US" sz="2800" dirty="0"/>
              <a:t>(ii) if the former colonial power fails to pay compensation through such a fund, the Government of Zimbabwe has no obligation to pay compensation for agricultural land compulsorily acquired for resettlement.”</a:t>
            </a:r>
          </a:p>
          <a:p>
            <a:endParaRPr lang="en-US" dirty="0"/>
          </a:p>
        </p:txBody>
      </p:sp>
    </p:spTree>
    <p:extLst>
      <p:ext uri="{BB962C8B-B14F-4D97-AF65-F5344CB8AC3E}">
        <p14:creationId xmlns:p14="http://schemas.microsoft.com/office/powerpoint/2010/main" val="8024898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 </a:t>
            </a:r>
            <a:r>
              <a:rPr lang="en-US" dirty="0" err="1"/>
              <a:t>ANDRé</a:t>
            </a:r>
            <a:r>
              <a:rPr lang="en-US" dirty="0"/>
              <a:t> VAN DER </a:t>
            </a:r>
            <a:r>
              <a:rPr lang="en-US" dirty="0" smtClean="0"/>
              <a:t>WALT</a:t>
            </a:r>
            <a:endParaRPr lang="en-US" dirty="0"/>
          </a:p>
        </p:txBody>
      </p:sp>
      <p:sp>
        <p:nvSpPr>
          <p:cNvPr id="3" name="Content Placeholder 2"/>
          <p:cNvSpPr>
            <a:spLocks noGrp="1"/>
          </p:cNvSpPr>
          <p:nvPr>
            <p:ph idx="1"/>
          </p:nvPr>
        </p:nvSpPr>
        <p:spPr>
          <a:xfrm>
            <a:off x="1506070" y="1775011"/>
            <a:ext cx="10299756" cy="4146968"/>
          </a:xfrm>
        </p:spPr>
        <p:txBody>
          <a:bodyPr>
            <a:noAutofit/>
          </a:bodyPr>
          <a:lstStyle/>
          <a:p>
            <a:r>
              <a:rPr lang="en-US" sz="2800" dirty="0"/>
              <a:t>“In short, the Indian Supreme Court </a:t>
            </a:r>
            <a:r>
              <a:rPr lang="en-US" sz="2800" dirty="0" err="1"/>
              <a:t>realised</a:t>
            </a:r>
            <a:r>
              <a:rPr lang="en-US" sz="2800" dirty="0"/>
              <a:t> that private property was not insulated against state interference by the mere existence of the constitutional property clause…. [T]his realization eventually dawned upon the Court as a political and not as a constitutional reality: the Court acknowledged as a matter of practical politics that it could only retain its power of constitutional review if it was willing to compromise and sacrifice its jurisdiction over the matter of adequate compensation for compulsory acquisitions of property.”</a:t>
            </a:r>
          </a:p>
          <a:p>
            <a:endParaRPr lang="en-US" sz="2800" dirty="0"/>
          </a:p>
        </p:txBody>
      </p:sp>
    </p:spTree>
    <p:extLst>
      <p:ext uri="{BB962C8B-B14F-4D97-AF65-F5344CB8AC3E}">
        <p14:creationId xmlns:p14="http://schemas.microsoft.com/office/powerpoint/2010/main" val="20171473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WYLE REGTER KEITH </a:t>
            </a:r>
            <a:r>
              <a:rPr lang="en-US" dirty="0" err="1" smtClean="0"/>
              <a:t>McCALL</a:t>
            </a:r>
            <a:r>
              <a:rPr lang="en-US" dirty="0"/>
              <a:t/>
            </a:r>
            <a:br>
              <a:rPr lang="en-US" dirty="0"/>
            </a:br>
            <a:r>
              <a:rPr lang="en-US" dirty="0" smtClean="0"/>
              <a:t>(Oxford</a:t>
            </a:r>
            <a:r>
              <a:rPr lang="en-US" dirty="0"/>
              <a:t>, 1990)</a:t>
            </a:r>
          </a:p>
        </p:txBody>
      </p:sp>
      <p:sp>
        <p:nvSpPr>
          <p:cNvPr id="3" name="Content Placeholder 2"/>
          <p:cNvSpPr>
            <a:spLocks noGrp="1"/>
          </p:cNvSpPr>
          <p:nvPr>
            <p:ph idx="1"/>
          </p:nvPr>
        </p:nvSpPr>
        <p:spPr>
          <a:xfrm>
            <a:off x="1925619" y="2198146"/>
            <a:ext cx="9955511" cy="3777622"/>
          </a:xfrm>
        </p:spPr>
        <p:txBody>
          <a:bodyPr>
            <a:noAutofit/>
          </a:bodyPr>
          <a:lstStyle/>
          <a:p>
            <a:r>
              <a:rPr lang="en-US" sz="2800" dirty="0"/>
              <a:t>“Whatever course South Africa decides in the future, it should not ignore the unfairness of taking property without market-related compensation. The State's power to expropriate should not be unleashed as a disguised form of taxation. Taxes spread throughout a society are a proper means of financing public acquisitions. The burden should not be placed unjustly and disproportionately onto the shoulders of a few, regardless of the historical reasons which may have led to their acquisition of land.”</a:t>
            </a:r>
          </a:p>
          <a:p>
            <a:endParaRPr lang="en-US" sz="2800" dirty="0"/>
          </a:p>
        </p:txBody>
      </p:sp>
    </p:spTree>
    <p:extLst>
      <p:ext uri="{BB962C8B-B14F-4D97-AF65-F5344CB8AC3E}">
        <p14:creationId xmlns:p14="http://schemas.microsoft.com/office/powerpoint/2010/main" val="20107322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DEURVAART TUSSEN DIE ROTS VAN SCYLLA EN DIE MAALKOLK VAN CHARYBDIS</a:t>
            </a:r>
            <a:r>
              <a:rPr lang="en-US" dirty="0"/>
              <a:t> </a:t>
            </a:r>
          </a:p>
        </p:txBody>
      </p:sp>
      <p:pic>
        <p:nvPicPr>
          <p:cNvPr id="4" name="officeArt object"/>
          <p:cNvPicPr/>
          <p:nvPr/>
        </p:nvPicPr>
        <p:blipFill>
          <a:blip r:embed="rId2">
            <a:extLst/>
          </a:blip>
          <a:stretch>
            <a:fillRect/>
          </a:stretch>
        </p:blipFill>
        <p:spPr>
          <a:xfrm>
            <a:off x="3421380" y="1905000"/>
            <a:ext cx="6873688" cy="4166571"/>
          </a:xfrm>
          <a:prstGeom prst="rect">
            <a:avLst/>
          </a:prstGeom>
          <a:ln w="12700" cap="flat">
            <a:noFill/>
            <a:miter lim="400000"/>
          </a:ln>
          <a:effectLst/>
        </p:spPr>
      </p:pic>
    </p:spTree>
    <p:extLst>
      <p:ext uri="{BB962C8B-B14F-4D97-AF65-F5344CB8AC3E}">
        <p14:creationId xmlns:p14="http://schemas.microsoft.com/office/powerpoint/2010/main" val="8470428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ARTIKEL 14(3) DUITSE GRONDWET  </a:t>
            </a:r>
            <a:r>
              <a:rPr lang="en-US" sz="2700" dirty="0"/>
              <a:t>(</a:t>
            </a:r>
            <a:r>
              <a:rPr lang="en-US" sz="2700" i="1" dirty="0" err="1"/>
              <a:t>Grundgesetz</a:t>
            </a:r>
            <a:r>
              <a:rPr lang="en-US" sz="2700" i="1" dirty="0"/>
              <a:t> </a:t>
            </a:r>
            <a:r>
              <a:rPr lang="en-US" sz="2700" i="1" dirty="0" err="1"/>
              <a:t>für</a:t>
            </a:r>
            <a:r>
              <a:rPr lang="en-US" sz="2700" i="1" dirty="0"/>
              <a:t> die </a:t>
            </a:r>
            <a:r>
              <a:rPr lang="en-US" sz="2700" i="1" dirty="0" err="1"/>
              <a:t>Bundesrepublik</a:t>
            </a:r>
            <a:r>
              <a:rPr lang="en-US" sz="2700" i="1" dirty="0"/>
              <a:t> Deutschland</a:t>
            </a:r>
            <a:r>
              <a:rPr lang="en-US" sz="2700" dirty="0"/>
              <a:t>)</a:t>
            </a:r>
            <a:r>
              <a:rPr lang="en-US" sz="2700" dirty="0"/>
              <a:t> </a:t>
            </a:r>
            <a:endParaRPr lang="en-US" dirty="0"/>
          </a:p>
        </p:txBody>
      </p:sp>
      <p:sp>
        <p:nvSpPr>
          <p:cNvPr id="3" name="Content Placeholder 2"/>
          <p:cNvSpPr>
            <a:spLocks noGrp="1"/>
          </p:cNvSpPr>
          <p:nvPr>
            <p:ph idx="1"/>
          </p:nvPr>
        </p:nvSpPr>
        <p:spPr/>
        <p:txBody>
          <a:bodyPr>
            <a:normAutofit/>
          </a:bodyPr>
          <a:lstStyle/>
          <a:p>
            <a:r>
              <a:rPr lang="en-US" sz="2800" dirty="0"/>
              <a:t>“Property entails obligations. Its use should also serve the public interest.”</a:t>
            </a:r>
          </a:p>
          <a:p>
            <a:endParaRPr lang="en-US" sz="2800" dirty="0"/>
          </a:p>
        </p:txBody>
      </p:sp>
    </p:spTree>
    <p:extLst>
      <p:ext uri="{BB962C8B-B14F-4D97-AF65-F5344CB8AC3E}">
        <p14:creationId xmlns:p14="http://schemas.microsoft.com/office/powerpoint/2010/main" val="7038122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 25(1) VAN DIE KONSTITUSIE</a:t>
            </a:r>
            <a:r>
              <a:rPr lang="en-US" dirty="0"/>
              <a:t> </a:t>
            </a:r>
          </a:p>
        </p:txBody>
      </p:sp>
      <p:sp>
        <p:nvSpPr>
          <p:cNvPr id="3" name="Content Placeholder 2"/>
          <p:cNvSpPr>
            <a:spLocks noGrp="1"/>
          </p:cNvSpPr>
          <p:nvPr>
            <p:ph idx="1"/>
          </p:nvPr>
        </p:nvSpPr>
        <p:spPr/>
        <p:txBody>
          <a:bodyPr>
            <a:normAutofit/>
          </a:bodyPr>
          <a:lstStyle/>
          <a:p>
            <a:r>
              <a:rPr lang="nl-NL" sz="2800" dirty="0"/>
              <a:t>Niemand mag </a:t>
            </a:r>
            <a:r>
              <a:rPr lang="nl-NL" sz="2800" dirty="0" err="1"/>
              <a:t>eiendom</a:t>
            </a:r>
            <a:r>
              <a:rPr lang="nl-NL" sz="2800" dirty="0"/>
              <a:t> ontneem word </a:t>
            </a:r>
            <a:r>
              <a:rPr lang="nl-NL" sz="2800" dirty="0" err="1"/>
              <a:t>nie</a:t>
            </a:r>
            <a:r>
              <a:rPr lang="nl-NL" sz="2800" dirty="0"/>
              <a:t> </a:t>
            </a:r>
            <a:r>
              <a:rPr lang="nl-NL" sz="2800" dirty="0" err="1"/>
              <a:t>behalwe</a:t>
            </a:r>
            <a:r>
              <a:rPr lang="nl-NL" sz="2800" dirty="0"/>
              <a:t> ingevolge </a:t>
            </a:r>
            <a:r>
              <a:rPr lang="en-US" sz="2800" dirty="0" err="1"/>
              <a:t>ʼ</a:t>
            </a:r>
            <a:r>
              <a:rPr lang="nl-NL" sz="2800" dirty="0"/>
              <a:t>n algemeen geldende </a:t>
            </a:r>
            <a:r>
              <a:rPr lang="nl-NL" sz="2800" dirty="0" err="1"/>
              <a:t>regsvoorskrif</a:t>
            </a:r>
            <a:r>
              <a:rPr lang="nl-NL" sz="2800" dirty="0"/>
              <a:t>, en geen </a:t>
            </a:r>
            <a:r>
              <a:rPr lang="nl-NL" sz="2800" dirty="0" err="1"/>
              <a:t>regsvoorskrif</a:t>
            </a:r>
            <a:r>
              <a:rPr lang="nl-NL" sz="2800" dirty="0"/>
              <a:t> mag </a:t>
            </a:r>
            <a:r>
              <a:rPr lang="nl-NL" sz="2800" dirty="0" err="1"/>
              <a:t>arbitre</a:t>
            </a:r>
            <a:r>
              <a:rPr lang="en-US" sz="2800" dirty="0"/>
              <a:t>̂</a:t>
            </a:r>
            <a:r>
              <a:rPr lang="nl-NL" sz="2800" dirty="0"/>
              <a:t>re ontneming van </a:t>
            </a:r>
            <a:r>
              <a:rPr lang="nl-NL" sz="2800" dirty="0" err="1"/>
              <a:t>eiendom</a:t>
            </a:r>
            <a:r>
              <a:rPr lang="nl-NL" sz="2800" dirty="0"/>
              <a:t> veroorloof </a:t>
            </a:r>
            <a:r>
              <a:rPr lang="nl-NL" sz="2800" dirty="0" err="1"/>
              <a:t>nie</a:t>
            </a:r>
            <a:r>
              <a:rPr lang="nl-NL" sz="2800" dirty="0"/>
              <a:t>.</a:t>
            </a:r>
            <a:endParaRPr lang="en-US" sz="2800" dirty="0"/>
          </a:p>
          <a:p>
            <a:endParaRPr lang="en-US" sz="2800" dirty="0"/>
          </a:p>
        </p:txBody>
      </p:sp>
    </p:spTree>
    <p:extLst>
      <p:ext uri="{BB962C8B-B14F-4D97-AF65-F5344CB8AC3E}">
        <p14:creationId xmlns:p14="http://schemas.microsoft.com/office/powerpoint/2010/main" val="1019183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ARTIKEL 1(1) VAN </a:t>
            </a:r>
            <a:r>
              <a:rPr lang="en-US" dirty="0" smtClean="0"/>
              <a:t>DIE</a:t>
            </a:r>
            <a:br>
              <a:rPr lang="en-US" dirty="0" smtClean="0"/>
            </a:br>
            <a:r>
              <a:rPr lang="en-US" dirty="0" smtClean="0"/>
              <a:t>ONTEIENINGS-WETSONTWERP  </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2800" b="1" dirty="0"/>
              <a:t>“Expropriation” </a:t>
            </a:r>
            <a:r>
              <a:rPr lang="en-US" sz="2800" dirty="0"/>
              <a:t>means the compulsory acquisition of property by an expropriating authority or an organ of state upon request to an expropriating authority, and “</a:t>
            </a:r>
            <a:r>
              <a:rPr lang="en-US" sz="2800" b="1" dirty="0"/>
              <a:t>expropriate</a:t>
            </a:r>
            <a:r>
              <a:rPr lang="en-US" sz="2800" dirty="0"/>
              <a:t>” has a corresponding meaning.</a:t>
            </a:r>
          </a:p>
          <a:p>
            <a:endParaRPr lang="en-US" sz="2800" dirty="0"/>
          </a:p>
        </p:txBody>
      </p:sp>
    </p:spTree>
    <p:extLst>
      <p:ext uri="{BB962C8B-B14F-4D97-AF65-F5344CB8AC3E}">
        <p14:creationId xmlns:p14="http://schemas.microsoft.com/office/powerpoint/2010/main" val="10834823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PROF </a:t>
            </a:r>
            <a:r>
              <a:rPr lang="en-US" dirty="0" err="1"/>
              <a:t>ANDRé</a:t>
            </a:r>
            <a:r>
              <a:rPr lang="en-US" dirty="0"/>
              <a:t> VAN DER </a:t>
            </a:r>
            <a:r>
              <a:rPr lang="en-US" dirty="0" smtClean="0"/>
              <a:t>WALT</a:t>
            </a:r>
            <a:br>
              <a:rPr lang="en-US" dirty="0" smtClean="0"/>
            </a:br>
            <a:r>
              <a:rPr lang="en-US" dirty="0" smtClean="0"/>
              <a:t>&amp; </a:t>
            </a:r>
            <a:r>
              <a:rPr lang="en-US" dirty="0"/>
              <a:t>PROF RACHAEL WALSH</a:t>
            </a:r>
            <a:br>
              <a:rPr lang="en-US" dirty="0"/>
            </a:br>
            <a:endParaRPr lang="en-US" dirty="0"/>
          </a:p>
        </p:txBody>
      </p:sp>
      <p:sp>
        <p:nvSpPr>
          <p:cNvPr id="3" name="Content Placeholder 2"/>
          <p:cNvSpPr>
            <a:spLocks noGrp="1"/>
          </p:cNvSpPr>
          <p:nvPr>
            <p:ph idx="1"/>
          </p:nvPr>
        </p:nvSpPr>
        <p:spPr/>
        <p:txBody>
          <a:bodyPr>
            <a:noAutofit/>
          </a:bodyPr>
          <a:lstStyle/>
          <a:p>
            <a:r>
              <a:rPr lang="en-US" sz="2800" dirty="0"/>
              <a:t>“The validity requirements for regulatory public interest limitations on the use of private property are that (a) the purpose of the regulatory measure must be legitimate; (b) the limitations must be properly authorized  by law and comply with formal procedural requirements; and (c) their effects on property owners or users must be proportionate in the sense of being rational, reasonable and non-excessive.”</a:t>
            </a:r>
            <a:r>
              <a:rPr lang="en-US" sz="2800" dirty="0"/>
              <a:t> </a:t>
            </a:r>
          </a:p>
        </p:txBody>
      </p:sp>
    </p:spTree>
    <p:extLst>
      <p:ext uri="{BB962C8B-B14F-4D97-AF65-F5344CB8AC3E}">
        <p14:creationId xmlns:p14="http://schemas.microsoft.com/office/powerpoint/2010/main" val="14026742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 25(3) VAN DIE KONSTITUSIE</a:t>
            </a:r>
            <a:r>
              <a:rPr lang="en-US" dirty="0"/>
              <a:t> </a:t>
            </a:r>
          </a:p>
        </p:txBody>
      </p:sp>
      <p:sp>
        <p:nvSpPr>
          <p:cNvPr id="3" name="Content Placeholder 2"/>
          <p:cNvSpPr>
            <a:spLocks noGrp="1"/>
          </p:cNvSpPr>
          <p:nvPr>
            <p:ph idx="1"/>
          </p:nvPr>
        </p:nvSpPr>
        <p:spPr/>
        <p:txBody>
          <a:bodyPr/>
          <a:lstStyle/>
          <a:p>
            <a:r>
              <a:rPr lang="nl-NL" sz="2800" dirty="0"/>
              <a:t>Die bedrag van die vergoeding en die </a:t>
            </a:r>
            <a:r>
              <a:rPr lang="nl-NL" sz="2800" dirty="0" err="1"/>
              <a:t>tyd</a:t>
            </a:r>
            <a:r>
              <a:rPr lang="nl-NL" sz="2800" dirty="0"/>
              <a:t> en </a:t>
            </a:r>
            <a:r>
              <a:rPr lang="nl-NL" sz="2800" dirty="0" err="1"/>
              <a:t>wyse</a:t>
            </a:r>
            <a:r>
              <a:rPr lang="nl-NL" sz="2800" dirty="0"/>
              <a:t> van betaling moet </a:t>
            </a:r>
            <a:r>
              <a:rPr lang="nl-NL" sz="2800" dirty="0" err="1"/>
              <a:t>regverdig</a:t>
            </a:r>
            <a:endParaRPr lang="en-US" sz="2800" dirty="0"/>
          </a:p>
          <a:p>
            <a:r>
              <a:rPr lang="nl-NL" sz="2800" dirty="0"/>
              <a:t>en </a:t>
            </a:r>
            <a:r>
              <a:rPr lang="nl-NL" sz="2800" dirty="0" err="1"/>
              <a:t>billik</a:t>
            </a:r>
            <a:r>
              <a:rPr lang="nl-NL" sz="2800" dirty="0"/>
              <a:t> wees, en moet </a:t>
            </a:r>
            <a:r>
              <a:rPr lang="en-US" sz="2800" dirty="0" err="1"/>
              <a:t>ʼ</a:t>
            </a:r>
            <a:r>
              <a:rPr lang="nl-NL" sz="2800" dirty="0"/>
              <a:t>n </a:t>
            </a:r>
            <a:r>
              <a:rPr lang="nl-NL" sz="2800" dirty="0" err="1"/>
              <a:t>billike</a:t>
            </a:r>
            <a:r>
              <a:rPr lang="nl-NL" sz="2800" dirty="0"/>
              <a:t> </a:t>
            </a:r>
            <a:r>
              <a:rPr lang="nl-NL" sz="2800" dirty="0" err="1"/>
              <a:t>ewewig</a:t>
            </a:r>
            <a:r>
              <a:rPr lang="nl-NL" sz="2800" dirty="0"/>
              <a:t> toon tussen die openbare belang en die </a:t>
            </a:r>
            <a:r>
              <a:rPr lang="nl-NL" sz="2800" dirty="0" err="1"/>
              <a:t>belange</a:t>
            </a:r>
            <a:r>
              <a:rPr lang="nl-NL" sz="2800" dirty="0"/>
              <a:t> van diegene wat geraak word, met </a:t>
            </a:r>
            <a:r>
              <a:rPr lang="nl-NL" sz="2800" dirty="0" err="1"/>
              <a:t>inagneming</a:t>
            </a:r>
            <a:r>
              <a:rPr lang="nl-NL" sz="2800" dirty="0"/>
              <a:t> van alle </a:t>
            </a:r>
            <a:r>
              <a:rPr lang="nl-NL" sz="2800" dirty="0" err="1"/>
              <a:t>tersaaklike</a:t>
            </a:r>
            <a:r>
              <a:rPr lang="nl-NL" sz="2800" dirty="0"/>
              <a:t> </a:t>
            </a:r>
            <a:r>
              <a:rPr lang="nl-NL" sz="2800" dirty="0" err="1"/>
              <a:t>omstandighede</a:t>
            </a:r>
            <a:r>
              <a:rPr lang="nl-NL" sz="2800" dirty="0"/>
              <a:t>, met inbegrip van</a:t>
            </a:r>
            <a:r>
              <a:rPr lang="en-US" sz="2800" dirty="0"/>
              <a:t>–</a:t>
            </a:r>
            <a:endParaRPr lang="en-US" dirty="0"/>
          </a:p>
          <a:p>
            <a:endParaRPr lang="en-US" dirty="0"/>
          </a:p>
        </p:txBody>
      </p:sp>
    </p:spTree>
    <p:extLst>
      <p:ext uri="{BB962C8B-B14F-4D97-AF65-F5344CB8AC3E}">
        <p14:creationId xmlns:p14="http://schemas.microsoft.com/office/powerpoint/2010/main" val="684894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ART 25(3) VAN DIE </a:t>
            </a:r>
            <a:r>
              <a:rPr lang="en-US" dirty="0" smtClean="0"/>
              <a:t>KONSTITUSIE</a:t>
            </a:r>
            <a:br>
              <a:rPr lang="en-US" dirty="0" smtClean="0"/>
            </a:br>
            <a:r>
              <a:rPr lang="en-US" dirty="0" smtClean="0"/>
              <a:t>(VERVOLG)</a:t>
            </a:r>
            <a:r>
              <a:rPr lang="en-US" dirty="0"/>
              <a:t/>
            </a:r>
            <a:br>
              <a:rPr lang="en-US" dirty="0"/>
            </a:br>
            <a:endParaRPr lang="en-US" dirty="0"/>
          </a:p>
        </p:txBody>
      </p:sp>
      <p:sp>
        <p:nvSpPr>
          <p:cNvPr id="3" name="Content Placeholder 2"/>
          <p:cNvSpPr>
            <a:spLocks noGrp="1"/>
          </p:cNvSpPr>
          <p:nvPr>
            <p:ph idx="1"/>
          </p:nvPr>
        </p:nvSpPr>
        <p:spPr>
          <a:xfrm>
            <a:off x="1731980" y="2036781"/>
            <a:ext cx="10348857" cy="3777622"/>
          </a:xfrm>
        </p:spPr>
        <p:txBody>
          <a:bodyPr>
            <a:noAutofit/>
          </a:bodyPr>
          <a:lstStyle/>
          <a:p>
            <a:r>
              <a:rPr lang="nl-NL" sz="2800" dirty="0"/>
              <a:t>(a) die huidige gebruik van die </a:t>
            </a:r>
            <a:r>
              <a:rPr lang="nl-NL" sz="2800" dirty="0" err="1"/>
              <a:t>eiendom</a:t>
            </a:r>
            <a:r>
              <a:rPr lang="nl-NL" sz="2800" dirty="0"/>
              <a:t>;</a:t>
            </a:r>
            <a:endParaRPr lang="en-US" sz="2800" dirty="0"/>
          </a:p>
          <a:p>
            <a:r>
              <a:rPr lang="nl-NL" sz="2800" dirty="0"/>
              <a:t>(b) die </a:t>
            </a:r>
            <a:r>
              <a:rPr lang="nl-NL" sz="2800" dirty="0" err="1"/>
              <a:t>geskiedenis</a:t>
            </a:r>
            <a:r>
              <a:rPr lang="nl-NL" sz="2800" dirty="0"/>
              <a:t> van die </a:t>
            </a:r>
            <a:r>
              <a:rPr lang="nl-NL" sz="2800" dirty="0" err="1"/>
              <a:t>verkryging</a:t>
            </a:r>
            <a:r>
              <a:rPr lang="nl-NL" sz="2800" dirty="0"/>
              <a:t> en gebruik van die </a:t>
            </a:r>
            <a:r>
              <a:rPr lang="nl-NL" sz="2800" dirty="0" err="1"/>
              <a:t>eiendom</a:t>
            </a:r>
            <a:r>
              <a:rPr lang="nl-NL" sz="2800" dirty="0"/>
              <a:t>;</a:t>
            </a:r>
            <a:endParaRPr lang="en-US" sz="2800" dirty="0"/>
          </a:p>
          <a:p>
            <a:r>
              <a:rPr lang="nl-NL" sz="2800" dirty="0"/>
              <a:t>(c) die markwaarde van die </a:t>
            </a:r>
            <a:r>
              <a:rPr lang="nl-NL" sz="2800" dirty="0" err="1"/>
              <a:t>eiendom</a:t>
            </a:r>
            <a:r>
              <a:rPr lang="nl-NL" sz="2800" dirty="0"/>
              <a:t>;</a:t>
            </a:r>
            <a:endParaRPr lang="en-US" sz="2800" dirty="0"/>
          </a:p>
          <a:p>
            <a:r>
              <a:rPr lang="nl-NL" sz="2800" dirty="0"/>
              <a:t>(d) die omvang van </a:t>
            </a:r>
            <a:r>
              <a:rPr lang="nl-NL" sz="2800" dirty="0" err="1"/>
              <a:t>regstreekse</a:t>
            </a:r>
            <a:r>
              <a:rPr lang="nl-NL" sz="2800" dirty="0"/>
              <a:t> belegging en subsidie deur die staat ten </a:t>
            </a:r>
            <a:r>
              <a:rPr lang="nl-NL" sz="2800" dirty="0" err="1" smtClean="0"/>
              <a:t>opsigte</a:t>
            </a:r>
            <a:r>
              <a:rPr lang="en-US" sz="2800" dirty="0"/>
              <a:t> </a:t>
            </a:r>
            <a:r>
              <a:rPr lang="nl-NL" sz="2800" dirty="0" smtClean="0"/>
              <a:t>van </a:t>
            </a:r>
            <a:r>
              <a:rPr lang="nl-NL" sz="2800" dirty="0"/>
              <a:t>die </a:t>
            </a:r>
            <a:r>
              <a:rPr lang="nl-NL" sz="2800" dirty="0" err="1"/>
              <a:t>verkryging</a:t>
            </a:r>
            <a:r>
              <a:rPr lang="nl-NL" sz="2800" dirty="0"/>
              <a:t> en voordelige kapitale verbetering van die </a:t>
            </a:r>
            <a:r>
              <a:rPr lang="nl-NL" sz="2800" dirty="0" err="1"/>
              <a:t>eiendom</a:t>
            </a:r>
            <a:r>
              <a:rPr lang="nl-NL" sz="2800" dirty="0"/>
              <a:t>; en</a:t>
            </a:r>
            <a:endParaRPr lang="en-US" sz="2800" dirty="0"/>
          </a:p>
          <a:p>
            <a:r>
              <a:rPr lang="nl-NL" sz="2800" dirty="0"/>
              <a:t>(e) die doel van die </a:t>
            </a:r>
            <a:r>
              <a:rPr lang="nl-NL" sz="2800" dirty="0" err="1"/>
              <a:t>onteiening</a:t>
            </a:r>
            <a:r>
              <a:rPr lang="en-US" sz="2800" dirty="0"/>
              <a:t>.</a:t>
            </a:r>
          </a:p>
          <a:p>
            <a:endParaRPr lang="en-US" sz="2800" dirty="0"/>
          </a:p>
        </p:txBody>
      </p:sp>
    </p:spTree>
    <p:extLst>
      <p:ext uri="{BB962C8B-B14F-4D97-AF65-F5344CB8AC3E}">
        <p14:creationId xmlns:p14="http://schemas.microsoft.com/office/powerpoint/2010/main" val="50858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ARTIKEL 14(3) DUITSE GRONDWET  </a:t>
            </a:r>
            <a:r>
              <a:rPr lang="en-US" dirty="0" smtClean="0"/>
              <a:t/>
            </a:r>
            <a:br>
              <a:rPr lang="en-US" dirty="0" smtClean="0"/>
            </a:br>
            <a:r>
              <a:rPr lang="en-US" sz="2800" dirty="0" smtClean="0"/>
              <a:t>(</a:t>
            </a:r>
            <a:r>
              <a:rPr lang="en-US" sz="2800" i="1" dirty="0" err="1"/>
              <a:t>Grundgesetz</a:t>
            </a:r>
            <a:r>
              <a:rPr lang="en-US" sz="2800" i="1" dirty="0"/>
              <a:t> </a:t>
            </a:r>
            <a:r>
              <a:rPr lang="en-US" sz="2800" i="1" dirty="0" err="1"/>
              <a:t>für</a:t>
            </a:r>
            <a:r>
              <a:rPr lang="en-US" sz="2800" i="1" dirty="0"/>
              <a:t> die </a:t>
            </a:r>
            <a:r>
              <a:rPr lang="en-US" sz="2800" i="1" dirty="0" err="1"/>
              <a:t>Bundesrepublik</a:t>
            </a:r>
            <a:r>
              <a:rPr lang="en-US" sz="2800" i="1" dirty="0"/>
              <a:t> Deutschland</a:t>
            </a:r>
            <a:r>
              <a:rPr lang="en-US" sz="2800" dirty="0"/>
              <a:t>)</a:t>
            </a:r>
            <a:r>
              <a:rPr lang="en-US" sz="2800" dirty="0"/>
              <a:t> </a:t>
            </a:r>
          </a:p>
        </p:txBody>
      </p:sp>
      <p:sp>
        <p:nvSpPr>
          <p:cNvPr id="3" name="Content Placeholder 2"/>
          <p:cNvSpPr>
            <a:spLocks noGrp="1"/>
          </p:cNvSpPr>
          <p:nvPr>
            <p:ph idx="1"/>
          </p:nvPr>
        </p:nvSpPr>
        <p:spPr/>
        <p:txBody>
          <a:bodyPr>
            <a:normAutofit/>
          </a:bodyPr>
          <a:lstStyle/>
          <a:p>
            <a:r>
              <a:rPr lang="en-US" sz="2800" dirty="0"/>
              <a:t>“Expropriation (</a:t>
            </a:r>
            <a:r>
              <a:rPr lang="en-US" sz="2800" i="1" dirty="0" err="1"/>
              <a:t>Enteignung</a:t>
            </a:r>
            <a:r>
              <a:rPr lang="en-US" sz="2800" dirty="0"/>
              <a:t>) shall only be permissible in the public interest. It may only be ordered by or pursuant to a law which determines the nature and extent of compensation. Compensation shall reflect a fair balance between the public interest and the interests of those affected.”</a:t>
            </a:r>
          </a:p>
          <a:p>
            <a:endParaRPr lang="en-US" sz="2800" dirty="0"/>
          </a:p>
        </p:txBody>
      </p:sp>
    </p:spTree>
    <p:extLst>
      <p:ext uri="{BB962C8B-B14F-4D97-AF65-F5344CB8AC3E}">
        <p14:creationId xmlns:p14="http://schemas.microsoft.com/office/powerpoint/2010/main" val="1159343737"/>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TotalTime>
  <Words>1349</Words>
  <Application>Microsoft Macintosh PowerPoint</Application>
  <PresentationFormat>Widescreen</PresentationFormat>
  <Paragraphs>68</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Century Gothic</vt:lpstr>
      <vt:lpstr>Wingdings 3</vt:lpstr>
      <vt:lpstr>Arial</vt:lpstr>
      <vt:lpstr>Wisp</vt:lpstr>
      <vt:lpstr>Grondhervorming</vt:lpstr>
      <vt:lpstr>KONSTITUSIONELE HOF (Tshwane City v Link Africa,  2015 per Cameron &amp; Froneman)</vt:lpstr>
      <vt:lpstr>ARTIKEL 14(3) DUITSE GRONDWET  (Grundgesetz für die Bundesrepublik Deutschland) </vt:lpstr>
      <vt:lpstr>ART 25(1) VAN DIE KONSTITUSIE </vt:lpstr>
      <vt:lpstr>ARTIKEL 1(1) VAN DIE ONTEIENINGS-WETSONTWERP   </vt:lpstr>
      <vt:lpstr>PROF ANDRé VAN DER WALT &amp; PROF RACHAEL WALSH </vt:lpstr>
      <vt:lpstr>ART 25(3) VAN DIE KONSTITUSIE </vt:lpstr>
      <vt:lpstr>ART 25(3) VAN DIE KONSTITUSIE (VERVOLG) </vt:lpstr>
      <vt:lpstr>ARTIKEL 14(3) DUITSE GRONDWET   (Grundgesetz für die Bundesrepublik Deutschland) </vt:lpstr>
      <vt:lpstr>PROF DUARD KLEYN </vt:lpstr>
      <vt:lpstr>PowerPoint Presentation</vt:lpstr>
      <vt:lpstr>PROF SLUYSMANS &amp; PROF WARING </vt:lpstr>
      <vt:lpstr>KONSTITUSIONELE HOF (du Toit v Minister of Transport, 2006, per Mokgoro J) </vt:lpstr>
      <vt:lpstr>PROF WJ du PLESSIS</vt:lpstr>
      <vt:lpstr>MSIZA v DIRECTOR GENERAL,RURAL DEVELOPMENT and LAND REFORM (2016, per Ngcukaitobi AJ) </vt:lpstr>
      <vt:lpstr>ARTIKEL 25(8) VAN DIE KONSTITUSIE </vt:lpstr>
      <vt:lpstr>ARTIKEL 36(1) VAN DIE GRONDWET</vt:lpstr>
      <vt:lpstr>ARTIKEL 36(1) VAN DIE GRONDWET</vt:lpstr>
      <vt:lpstr>PowerPoint Presentation</vt:lpstr>
      <vt:lpstr>PROF AMNON LEHAVI</vt:lpstr>
      <vt:lpstr>IN RE SOUTHERN RHODESIA (Privy Council, 1919) </vt:lpstr>
      <vt:lpstr>ECONOMIC TRANSFORMATION  DISCUSSION  DOCUMENT (ANC JULY 2017) </vt:lpstr>
      <vt:lpstr>PRES JG ZUMA, 24 FEBR 2017 </vt:lpstr>
      <vt:lpstr>KONSTITUSIE VAN ZIMBABWE (Art 72(7)(c)) </vt:lpstr>
      <vt:lpstr>PROF ANDRé VAN DER WALT</vt:lpstr>
      <vt:lpstr>WYLE REGTER KEITH McCALL (Oxford, 1990)</vt:lpstr>
      <vt:lpstr>DEURVAART TUSSEN DIE ROTS VAN SCYLLA EN DIE MAALKOLK VAN CHARYBDIS </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Hans Gildenhuys</dc:creator>
  <cp:lastModifiedBy>Hans Gildenhuys</cp:lastModifiedBy>
  <cp:revision>5</cp:revision>
  <dcterms:created xsi:type="dcterms:W3CDTF">2017-08-30T06:02:00Z</dcterms:created>
  <dcterms:modified xsi:type="dcterms:W3CDTF">2017-08-30T06:21:43Z</dcterms:modified>
</cp:coreProperties>
</file>