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notesSlides/notesSlide3.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5.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9.xml" ContentType="application/vnd.openxmlformats-officedocument.drawingml.chart+xml"/>
  <Override PartName="/ppt/drawings/drawing2.xml" ContentType="application/vnd.openxmlformats-officedocument.drawingml.chartshapes+xml"/>
  <Override PartName="/ppt/notesSlides/notesSlide8.xml" ContentType="application/vnd.openxmlformats-officedocument.presentationml.notesSlide+xml"/>
  <Override PartName="/ppt/charts/chart10.xml" ContentType="application/vnd.openxmlformats-officedocument.drawingml.chart+xml"/>
  <Override PartName="/ppt/notesSlides/notesSlide9.xml" ContentType="application/vnd.openxmlformats-officedocument.presentationml.notesSlide+xml"/>
  <Override PartName="/ppt/charts/chart11.xml" ContentType="application/vnd.openxmlformats-officedocument.drawingml.chart+xml"/>
  <Override PartName="/ppt/drawings/drawing3.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notesSlides/notesSlide11.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notesSlides/notesSlide15.xml" ContentType="application/vnd.openxmlformats-officedocument.presentationml.notesSlide+xml"/>
  <Override PartName="/ppt/charts/chart19.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56" r:id="rId2"/>
    <p:sldId id="1167" r:id="rId3"/>
    <p:sldId id="1180" r:id="rId4"/>
    <p:sldId id="1178" r:id="rId5"/>
    <p:sldId id="1200" r:id="rId6"/>
    <p:sldId id="1191" r:id="rId7"/>
    <p:sldId id="1168" r:id="rId8"/>
    <p:sldId id="1204" r:id="rId9"/>
    <p:sldId id="1186" r:id="rId10"/>
    <p:sldId id="1187" r:id="rId11"/>
    <p:sldId id="1188" r:id="rId12"/>
    <p:sldId id="1190" r:id="rId13"/>
    <p:sldId id="1185" r:id="rId14"/>
    <p:sldId id="1169" r:id="rId15"/>
    <p:sldId id="1192" r:id="rId16"/>
    <p:sldId id="1193" r:id="rId17"/>
    <p:sldId id="1194" r:id="rId18"/>
    <p:sldId id="1195" r:id="rId19"/>
    <p:sldId id="1201" r:id="rId20"/>
    <p:sldId id="1202" r:id="rId21"/>
    <p:sldId id="1203" r:id="rId22"/>
    <p:sldId id="1196" r:id="rId23"/>
    <p:sldId id="1197" r:id="rId24"/>
    <p:sldId id="1176" r:id="rId25"/>
    <p:sldId id="1139" r:id="rId26"/>
    <p:sldId id="1140" r:id="rId27"/>
    <p:sldId id="1141" r:id="rId28"/>
    <p:sldId id="1142" r:id="rId29"/>
    <p:sldId id="1179" r:id="rId30"/>
    <p:sldId id="1144" r:id="rId31"/>
    <p:sldId id="1145" r:id="rId32"/>
    <p:sldId id="919" r:id="rId3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3" clrIdx="0"/>
  <p:cmAuthor id="2" name="Jan Greyling" initials="JG"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217"/>
    <a:srgbClr val="F46F0C"/>
    <a:srgbClr val="639B44"/>
    <a:srgbClr val="D5E3CF"/>
    <a:srgbClr val="F7F9F4"/>
    <a:srgbClr val="896954"/>
    <a:srgbClr val="EBF1E9"/>
    <a:srgbClr val="DBDBDB"/>
    <a:srgbClr val="D6E3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323" autoAdjust="0"/>
  </p:normalViewPr>
  <p:slideViewPr>
    <p:cSldViewPr snapToGrid="0">
      <p:cViewPr varScale="1">
        <p:scale>
          <a:sx n="60" d="100"/>
          <a:sy n="60" d="100"/>
        </p:scale>
        <p:origin x="966" y="60"/>
      </p:cViewPr>
      <p:guideLst>
        <p:guide orient="horz" pos="2160"/>
        <p:guide pos="2880"/>
      </p:guideLst>
    </p:cSldViewPr>
  </p:slideViewPr>
  <p:outlineViewPr>
    <p:cViewPr>
      <p:scale>
        <a:sx n="33" d="100"/>
        <a:sy n="33" d="100"/>
      </p:scale>
      <p:origin x="0" y="6084"/>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02523248\Documents\BFAP\ReNAPRI\Outlook\General\African%20S&amp;D%20commodity%20prices%20FM.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u02523248\Dropbox\BFAP%20Sector%20Model%20(1)\SA%20MODEL%20VI_BASELINE_March%202017.xlsm"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User\Dropbox\BFAP%20Baseline%202016\Graphics\Fig%208.1-9.3%20Livestock%20and%20dairy.xlsx"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16.xml.rels><?xml version="1.0" encoding="UTF-8" standalone="yes"?>
<Relationships xmlns="http://schemas.openxmlformats.org/package/2006/relationships"><Relationship Id="rId3" Type="http://schemas.openxmlformats.org/officeDocument/2006/relationships/oleObject" Target="file:///C:\BFAP\FAPRI\Review%202016\BaselineSummary%20International%20crops.xlsx" TargetMode="External"/><Relationship Id="rId2" Type="http://schemas.microsoft.com/office/2011/relationships/chartColorStyle" Target="colors3.xml"/><Relationship Id="rId1" Type="http://schemas.microsoft.com/office/2011/relationships/chartStyle" Target="style3.xml"/></Relationships>
</file>

<file path=ppt/charts/_rels/chart17.xml.rels><?xml version="1.0" encoding="UTF-8" standalone="yes"?>
<Relationships xmlns="http://schemas.openxmlformats.org/package/2006/relationships"><Relationship Id="rId1" Type="http://schemas.openxmlformats.org/officeDocument/2006/relationships/oleObject" Target="file:///C:\Users\User\Dropbox\BFAP%20shared%20folders\ReNAPRI%20Model\Africa%20Baseline_July%202016%20CIMMYT.xlsm"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User\AppData\Local\Temp\XPgrpwise\Gross%20Value%20Ag%20production%20per%20subsector.xlsx" TargetMode="External"/></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User\Downloads\Baseline%202016_Trade%20and%20Beef%20box%20data_11%20Au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02523248\Dropbox\BFAP%20Sector%20Model%20(1)\SA%20MODEL%20VI_BASELINE_March%202017.xlsm"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u02523248\Dropbox\BFAP%20Sector%20Model%20(1)\SA%20MODEL%20VI_BASELINE_March%202017.xlsm"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oleObject" Target="file:///C:\Users\u02523248\Dropbox\BFAP%20Sector%20Model%20(1)\SA%20MODEL%20VI_BASELINE_March%202017.xlsm"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C:\Users\u04384784\Desktop\My%20Documents\John%20Deere\2017\Scenario%20Sessions\March%202017\BFAP%20Farming%20Systems%20Update_March%202017.xlsx"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ropbox\BFAP%20Baseline%202016\Graphics\Fig%208.16%20Beef%20and%20Sheep%20nr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User\Dropbox\BFAP%20Baseline%202016\Graphics\Fig%208.16%20Beef%20and%20Sheep%20nrs.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er\Dropbox\BFAP%20Baseline%202016\Graphics\Baseline%202016_Trade%20and%20Beef%20box%20data_4%20July.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User\Dropbox\BFAP%20Baseline%202016\Graphics\Fig%208.1-9.3%20Livestock%20and%20dair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Maize production</a:t>
            </a:r>
          </a:p>
        </c:rich>
      </c:tx>
      <c:layout/>
      <c:overlay val="0"/>
    </c:title>
    <c:autoTitleDeleted val="0"/>
    <c:plotArea>
      <c:layout>
        <c:manualLayout>
          <c:layoutTarget val="inner"/>
          <c:xMode val="edge"/>
          <c:yMode val="edge"/>
          <c:x val="0.13074290444877187"/>
          <c:y val="0.1240575852116383"/>
          <c:w val="0.73959284659310054"/>
          <c:h val="0.68672147552317897"/>
        </c:manualLayout>
      </c:layout>
      <c:barChart>
        <c:barDir val="col"/>
        <c:grouping val="clustered"/>
        <c:varyColors val="0"/>
        <c:ser>
          <c:idx val="2"/>
          <c:order val="0"/>
          <c:tx>
            <c:strRef>
              <c:f>'S&amp;D graphs'!$P$2</c:f>
              <c:strCache>
                <c:ptCount val="1"/>
                <c:pt idx="0">
                  <c:v>2014</c:v>
                </c:pt>
              </c:strCache>
            </c:strRef>
          </c:tx>
          <c:spPr>
            <a:solidFill>
              <a:schemeClr val="bg1">
                <a:lumMod val="65000"/>
              </a:schemeClr>
            </a:solidFill>
          </c:spPr>
          <c:invertIfNegative val="0"/>
          <c:cat>
            <c:strRef>
              <c:f>'S&amp;D graphs'!$M$3:$M$9</c:f>
              <c:strCache>
                <c:ptCount val="7"/>
                <c:pt idx="0">
                  <c:v>SA</c:v>
                </c:pt>
                <c:pt idx="1">
                  <c:v>ZAM</c:v>
                </c:pt>
                <c:pt idx="2">
                  <c:v>MOZ</c:v>
                </c:pt>
                <c:pt idx="3">
                  <c:v>TAN</c:v>
                </c:pt>
                <c:pt idx="4">
                  <c:v>MAL</c:v>
                </c:pt>
                <c:pt idx="5">
                  <c:v>ZIM</c:v>
                </c:pt>
                <c:pt idx="6">
                  <c:v>KEN</c:v>
                </c:pt>
              </c:strCache>
            </c:strRef>
          </c:cat>
          <c:val>
            <c:numRef>
              <c:f>'S&amp;D graphs'!$P$3:$P$9</c:f>
              <c:numCache>
                <c:formatCode>0.00</c:formatCode>
                <c:ptCount val="7"/>
                <c:pt idx="0">
                  <c:v>14.3</c:v>
                </c:pt>
                <c:pt idx="1">
                  <c:v>3.2</c:v>
                </c:pt>
                <c:pt idx="2">
                  <c:v>2.2999999999999998</c:v>
                </c:pt>
                <c:pt idx="3">
                  <c:v>5.0999999999999996</c:v>
                </c:pt>
                <c:pt idx="4">
                  <c:v>2.6</c:v>
                </c:pt>
                <c:pt idx="5">
                  <c:v>1.6</c:v>
                </c:pt>
                <c:pt idx="6">
                  <c:v>3.2</c:v>
                </c:pt>
              </c:numCache>
            </c:numRef>
          </c:val>
          <c:extLst>
            <c:ext xmlns:c16="http://schemas.microsoft.com/office/drawing/2014/chart" uri="{C3380CC4-5D6E-409C-BE32-E72D297353CC}">
              <c16:uniqueId val="{00000000-1ACD-4AC1-89DF-76C889E21528}"/>
            </c:ext>
          </c:extLst>
        </c:ser>
        <c:ser>
          <c:idx val="3"/>
          <c:order val="1"/>
          <c:tx>
            <c:strRef>
              <c:f>'S&amp;D graphs'!$Q$2</c:f>
              <c:strCache>
                <c:ptCount val="1"/>
                <c:pt idx="0">
                  <c:v>2015</c:v>
                </c:pt>
              </c:strCache>
            </c:strRef>
          </c:tx>
          <c:spPr>
            <a:solidFill>
              <a:schemeClr val="tx2">
                <a:lumMod val="60000"/>
                <a:lumOff val="40000"/>
              </a:schemeClr>
            </a:solidFill>
          </c:spPr>
          <c:invertIfNegative val="0"/>
          <c:cat>
            <c:strRef>
              <c:f>'S&amp;D graphs'!$M$3:$M$9</c:f>
              <c:strCache>
                <c:ptCount val="7"/>
                <c:pt idx="0">
                  <c:v>SA</c:v>
                </c:pt>
                <c:pt idx="1">
                  <c:v>ZAM</c:v>
                </c:pt>
                <c:pt idx="2">
                  <c:v>MOZ</c:v>
                </c:pt>
                <c:pt idx="3">
                  <c:v>TAN</c:v>
                </c:pt>
                <c:pt idx="4">
                  <c:v>MAL</c:v>
                </c:pt>
                <c:pt idx="5">
                  <c:v>ZIM</c:v>
                </c:pt>
                <c:pt idx="6">
                  <c:v>KEN</c:v>
                </c:pt>
              </c:strCache>
            </c:strRef>
          </c:cat>
          <c:val>
            <c:numRef>
              <c:f>'S&amp;D graphs'!$Q$3:$Q$9</c:f>
              <c:numCache>
                <c:formatCode>_ * #,##0.00_ ;_ * \-#,##0.00_ ;_ * "-"??_ ;_ @_ </c:formatCode>
                <c:ptCount val="7"/>
                <c:pt idx="0">
                  <c:v>9.7550000000000008</c:v>
                </c:pt>
                <c:pt idx="1">
                  <c:v>2.6</c:v>
                </c:pt>
                <c:pt idx="2">
                  <c:v>1.6</c:v>
                </c:pt>
                <c:pt idx="3">
                  <c:v>5.9</c:v>
                </c:pt>
                <c:pt idx="4">
                  <c:v>2.2999999999999998</c:v>
                </c:pt>
                <c:pt idx="5">
                  <c:v>0.5</c:v>
                </c:pt>
                <c:pt idx="6">
                  <c:v>3.6</c:v>
                </c:pt>
              </c:numCache>
            </c:numRef>
          </c:val>
          <c:extLst>
            <c:ext xmlns:c16="http://schemas.microsoft.com/office/drawing/2014/chart" uri="{C3380CC4-5D6E-409C-BE32-E72D297353CC}">
              <c16:uniqueId val="{00000001-1ACD-4AC1-89DF-76C889E21528}"/>
            </c:ext>
          </c:extLst>
        </c:ser>
        <c:ser>
          <c:idx val="0"/>
          <c:order val="2"/>
          <c:tx>
            <c:strRef>
              <c:f>'S&amp;D graphs'!$R$2</c:f>
              <c:strCache>
                <c:ptCount val="1"/>
                <c:pt idx="0">
                  <c:v>2016</c:v>
                </c:pt>
              </c:strCache>
            </c:strRef>
          </c:tx>
          <c:spPr>
            <a:solidFill>
              <a:srgbClr val="FFC000"/>
            </a:solidFill>
          </c:spPr>
          <c:invertIfNegative val="0"/>
          <c:cat>
            <c:strRef>
              <c:f>'S&amp;D graphs'!$M$3:$M$9</c:f>
              <c:strCache>
                <c:ptCount val="7"/>
                <c:pt idx="0">
                  <c:v>SA</c:v>
                </c:pt>
                <c:pt idx="1">
                  <c:v>ZAM</c:v>
                </c:pt>
                <c:pt idx="2">
                  <c:v>MOZ</c:v>
                </c:pt>
                <c:pt idx="3">
                  <c:v>TAN</c:v>
                </c:pt>
                <c:pt idx="4">
                  <c:v>MAL</c:v>
                </c:pt>
                <c:pt idx="5">
                  <c:v>ZIM</c:v>
                </c:pt>
                <c:pt idx="6">
                  <c:v>KEN</c:v>
                </c:pt>
              </c:strCache>
            </c:strRef>
          </c:cat>
          <c:val>
            <c:numRef>
              <c:f>'S&amp;D graphs'!$R$3:$R$9</c:f>
              <c:numCache>
                <c:formatCode>General</c:formatCode>
                <c:ptCount val="7"/>
                <c:pt idx="0">
                  <c:v>7.2</c:v>
                </c:pt>
                <c:pt idx="1">
                  <c:v>2.85</c:v>
                </c:pt>
                <c:pt idx="2">
                  <c:v>1.2</c:v>
                </c:pt>
                <c:pt idx="3">
                  <c:v>6.1</c:v>
                </c:pt>
                <c:pt idx="4">
                  <c:v>1.7</c:v>
                </c:pt>
                <c:pt idx="5">
                  <c:v>0.6</c:v>
                </c:pt>
                <c:pt idx="6">
                  <c:v>3.85</c:v>
                </c:pt>
              </c:numCache>
            </c:numRef>
          </c:val>
          <c:extLst>
            <c:ext xmlns:c16="http://schemas.microsoft.com/office/drawing/2014/chart" uri="{C3380CC4-5D6E-409C-BE32-E72D297353CC}">
              <c16:uniqueId val="{00000002-1ACD-4AC1-89DF-76C889E21528}"/>
            </c:ext>
          </c:extLst>
        </c:ser>
        <c:ser>
          <c:idx val="1"/>
          <c:order val="3"/>
          <c:tx>
            <c:strRef>
              <c:f>'S&amp;D graphs'!$S$2</c:f>
              <c:strCache>
                <c:ptCount val="1"/>
                <c:pt idx="0">
                  <c:v>2017</c:v>
                </c:pt>
              </c:strCache>
            </c:strRef>
          </c:tx>
          <c:spPr>
            <a:solidFill>
              <a:srgbClr val="00B050"/>
            </a:solidFill>
          </c:spPr>
          <c:invertIfNegative val="0"/>
          <c:val>
            <c:numRef>
              <c:f>'S&amp;D graphs'!$S$3:$S$9</c:f>
              <c:numCache>
                <c:formatCode>General</c:formatCode>
                <c:ptCount val="7"/>
                <c:pt idx="0">
                  <c:v>13.9</c:v>
                </c:pt>
                <c:pt idx="1">
                  <c:v>3.2</c:v>
                </c:pt>
                <c:pt idx="2">
                  <c:v>1.4</c:v>
                </c:pt>
                <c:pt idx="3" formatCode="0.00">
                  <c:v>5</c:v>
                </c:pt>
                <c:pt idx="4" formatCode="0.00">
                  <c:v>2.8</c:v>
                </c:pt>
                <c:pt idx="5" formatCode="0.00">
                  <c:v>1.2</c:v>
                </c:pt>
                <c:pt idx="6" formatCode="0.00">
                  <c:v>3.3</c:v>
                </c:pt>
              </c:numCache>
            </c:numRef>
          </c:val>
          <c:extLst>
            <c:ext xmlns:c16="http://schemas.microsoft.com/office/drawing/2014/chart" uri="{C3380CC4-5D6E-409C-BE32-E72D297353CC}">
              <c16:uniqueId val="{00000003-1ACD-4AC1-89DF-76C889E21528}"/>
            </c:ext>
          </c:extLst>
        </c:ser>
        <c:dLbls>
          <c:showLegendKey val="0"/>
          <c:showVal val="0"/>
          <c:showCatName val="0"/>
          <c:showSerName val="0"/>
          <c:showPercent val="0"/>
          <c:showBubbleSize val="0"/>
        </c:dLbls>
        <c:gapWidth val="150"/>
        <c:axId val="204124928"/>
        <c:axId val="204126464"/>
      </c:barChart>
      <c:scatterChart>
        <c:scatterStyle val="lineMarker"/>
        <c:varyColors val="0"/>
        <c:ser>
          <c:idx val="4"/>
          <c:order val="4"/>
          <c:tx>
            <c:v>Maize price</c:v>
          </c:tx>
          <c:spPr>
            <a:ln w="28575">
              <a:noFill/>
            </a:ln>
          </c:spPr>
          <c:marker>
            <c:symbol val="diamond"/>
            <c:size val="11"/>
            <c:spPr>
              <a:solidFill>
                <a:srgbClr val="FF0000"/>
              </a:solidFill>
              <a:ln>
                <a:solidFill>
                  <a:srgbClr val="FF0000"/>
                </a:solidFill>
              </a:ln>
            </c:spPr>
          </c:marker>
          <c:yVal>
            <c:numRef>
              <c:f>'S&amp;D graphs'!$T$3:$T$9</c:f>
              <c:numCache>
                <c:formatCode>General</c:formatCode>
                <c:ptCount val="7"/>
                <c:pt idx="0">
                  <c:v>214</c:v>
                </c:pt>
                <c:pt idx="1">
                  <c:v>263</c:v>
                </c:pt>
                <c:pt idx="2">
                  <c:v>250</c:v>
                </c:pt>
                <c:pt idx="3" formatCode="0.00">
                  <c:v>425</c:v>
                </c:pt>
                <c:pt idx="4" formatCode="0.00">
                  <c:v>258</c:v>
                </c:pt>
                <c:pt idx="5" formatCode="0.00">
                  <c:v>340</c:v>
                </c:pt>
                <c:pt idx="6" formatCode="0.00">
                  <c:v>378</c:v>
                </c:pt>
              </c:numCache>
            </c:numRef>
          </c:yVal>
          <c:smooth val="0"/>
          <c:extLst>
            <c:ext xmlns:c16="http://schemas.microsoft.com/office/drawing/2014/chart" uri="{C3380CC4-5D6E-409C-BE32-E72D297353CC}">
              <c16:uniqueId val="{00000004-1ACD-4AC1-89DF-76C889E21528}"/>
            </c:ext>
          </c:extLst>
        </c:ser>
        <c:dLbls>
          <c:showLegendKey val="0"/>
          <c:showVal val="0"/>
          <c:showCatName val="0"/>
          <c:showSerName val="0"/>
          <c:showPercent val="0"/>
          <c:showBubbleSize val="0"/>
        </c:dLbls>
        <c:axId val="415292504"/>
        <c:axId val="415287912"/>
      </c:scatterChart>
      <c:catAx>
        <c:axId val="204124928"/>
        <c:scaling>
          <c:orientation val="minMax"/>
        </c:scaling>
        <c:delete val="0"/>
        <c:axPos val="b"/>
        <c:numFmt formatCode="General" sourceLinked="0"/>
        <c:majorTickMark val="out"/>
        <c:minorTickMark val="none"/>
        <c:tickLblPos val="nextTo"/>
        <c:crossAx val="204126464"/>
        <c:crosses val="autoZero"/>
        <c:auto val="1"/>
        <c:lblAlgn val="ctr"/>
        <c:lblOffset val="100"/>
        <c:noMultiLvlLbl val="0"/>
      </c:catAx>
      <c:valAx>
        <c:axId val="204126464"/>
        <c:scaling>
          <c:orientation val="minMax"/>
        </c:scaling>
        <c:delete val="0"/>
        <c:axPos val="l"/>
        <c:majorGridlines/>
        <c:title>
          <c:tx>
            <c:rich>
              <a:bodyPr rot="-5400000" vert="horz"/>
              <a:lstStyle/>
              <a:p>
                <a:pPr>
                  <a:defRPr/>
                </a:pPr>
                <a:r>
                  <a:rPr lang="en-US"/>
                  <a:t>Million tons</a:t>
                </a:r>
              </a:p>
            </c:rich>
          </c:tx>
          <c:layout/>
          <c:overlay val="0"/>
        </c:title>
        <c:numFmt formatCode="0.0" sourceLinked="0"/>
        <c:majorTickMark val="out"/>
        <c:minorTickMark val="none"/>
        <c:tickLblPos val="nextTo"/>
        <c:crossAx val="204124928"/>
        <c:crosses val="autoZero"/>
        <c:crossBetween val="between"/>
      </c:valAx>
      <c:valAx>
        <c:axId val="415287912"/>
        <c:scaling>
          <c:orientation val="minMax"/>
        </c:scaling>
        <c:delete val="0"/>
        <c:axPos val="r"/>
        <c:title>
          <c:tx>
            <c:rich>
              <a:bodyPr/>
              <a:lstStyle/>
              <a:p>
                <a:pPr>
                  <a:defRPr/>
                </a:pPr>
                <a:r>
                  <a:rPr lang="en-ZA"/>
                  <a:t>$/ton</a:t>
                </a:r>
              </a:p>
            </c:rich>
          </c:tx>
          <c:layout>
            <c:manualLayout>
              <c:xMode val="edge"/>
              <c:yMode val="edge"/>
              <c:x val="0.93959698586063833"/>
              <c:y val="0.43132160823692284"/>
            </c:manualLayout>
          </c:layout>
          <c:overlay val="0"/>
        </c:title>
        <c:numFmt formatCode="General" sourceLinked="1"/>
        <c:majorTickMark val="out"/>
        <c:minorTickMark val="none"/>
        <c:tickLblPos val="nextTo"/>
        <c:crossAx val="415292504"/>
        <c:crosses val="max"/>
        <c:crossBetween val="midCat"/>
      </c:valAx>
      <c:valAx>
        <c:axId val="415292504"/>
        <c:scaling>
          <c:orientation val="minMax"/>
        </c:scaling>
        <c:delete val="1"/>
        <c:axPos val="b"/>
        <c:majorTickMark val="out"/>
        <c:minorTickMark val="none"/>
        <c:tickLblPos val="nextTo"/>
        <c:crossAx val="415287912"/>
        <c:crosses val="autoZero"/>
        <c:crossBetween val="midCat"/>
      </c:valAx>
    </c:plotArea>
    <c:legend>
      <c:legendPos val="b"/>
      <c:layout/>
      <c:overlay val="0"/>
    </c:legend>
    <c:plotVisOnly val="1"/>
    <c:dispBlanksAs val="gap"/>
    <c:showDLblsOverMax val="0"/>
  </c:chart>
  <c:spPr>
    <a:ln>
      <a:noFill/>
    </a:ln>
  </c:spPr>
  <c:txPr>
    <a:bodyPr/>
    <a:lstStyle/>
    <a:p>
      <a:pPr>
        <a:defRPr sz="16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Meat</a:t>
            </a:r>
          </a:p>
        </c:rich>
      </c:tx>
      <c:layout>
        <c:manualLayout>
          <c:xMode val="edge"/>
          <c:yMode val="edge"/>
          <c:x val="0.47284586840438048"/>
          <c:y val="3.3375052148518984E-2"/>
        </c:manualLayout>
      </c:layout>
      <c:overlay val="1"/>
    </c:title>
    <c:autoTitleDeleted val="0"/>
    <c:plotArea>
      <c:layout>
        <c:manualLayout>
          <c:layoutTarget val="inner"/>
          <c:xMode val="edge"/>
          <c:yMode val="edge"/>
          <c:x val="0.12125240594925635"/>
          <c:y val="4.6318396683518441E-2"/>
          <c:w val="0.84819203849518809"/>
          <c:h val="0.666341785499591"/>
        </c:manualLayout>
      </c:layout>
      <c:lineChart>
        <c:grouping val="standard"/>
        <c:varyColors val="0"/>
        <c:ser>
          <c:idx val="0"/>
          <c:order val="0"/>
          <c:tx>
            <c:strRef>
              <c:f>PSDM!$A$98</c:f>
              <c:strCache>
                <c:ptCount val="1"/>
                <c:pt idx="0">
                  <c:v>Chicken, U.S. 12-city wholesale</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PSDM!$AG$98:$BB$98</c:f>
              <c:numCache>
                <c:formatCode>0.00</c:formatCode>
                <c:ptCount val="22"/>
                <c:pt idx="0">
                  <c:v>1366.0803900000001</c:v>
                </c:pt>
                <c:pt idx="1">
                  <c:v>1634.04952</c:v>
                </c:pt>
                <c:pt idx="2">
                  <c:v>1561.5181799999998</c:v>
                </c:pt>
                <c:pt idx="3">
                  <c:v>1418.8805599999998</c:v>
                </c:pt>
                <c:pt idx="4">
                  <c:v>1684.75532</c:v>
                </c:pt>
                <c:pt idx="5">
                  <c:v>1756.62528</c:v>
                </c:pt>
                <c:pt idx="6">
                  <c:v>1710.7866719999997</c:v>
                </c:pt>
                <c:pt idx="7">
                  <c:v>1828.05432</c:v>
                </c:pt>
                <c:pt idx="8">
                  <c:v>1742.29538</c:v>
                </c:pt>
                <c:pt idx="9">
                  <c:v>1917.5610799999999</c:v>
                </c:pt>
                <c:pt idx="10">
                  <c:v>2197.9861999999998</c:v>
                </c:pt>
                <c:pt idx="11">
                  <c:v>2312.1844799999999</c:v>
                </c:pt>
                <c:pt idx="12">
                  <c:v>1995.6039199999998</c:v>
                </c:pt>
                <c:pt idx="13">
                  <c:v>1838.6390561758024</c:v>
                </c:pt>
                <c:pt idx="14">
                  <c:v>1791.0237625728491</c:v>
                </c:pt>
                <c:pt idx="15">
                  <c:v>1849.4703984342946</c:v>
                </c:pt>
                <c:pt idx="16">
                  <c:v>1901.8754410678582</c:v>
                </c:pt>
                <c:pt idx="17">
                  <c:v>1944.1307930256476</c:v>
                </c:pt>
                <c:pt idx="18">
                  <c:v>1979.5036028877532</c:v>
                </c:pt>
                <c:pt idx="19">
                  <c:v>2009.7030656541908</c:v>
                </c:pt>
                <c:pt idx="20">
                  <c:v>2029.7366850228289</c:v>
                </c:pt>
                <c:pt idx="21">
                  <c:v>2051.4795062388471</c:v>
                </c:pt>
              </c:numCache>
            </c:numRef>
          </c:val>
          <c:smooth val="0"/>
          <c:extLst>
            <c:ext xmlns:c16="http://schemas.microsoft.com/office/drawing/2014/chart" uri="{C3380CC4-5D6E-409C-BE32-E72D297353CC}">
              <c16:uniqueId val="{00000000-B4E2-4AAF-B9A6-CF391D32DE41}"/>
            </c:ext>
          </c:extLst>
        </c:ser>
        <c:ser>
          <c:idx val="1"/>
          <c:order val="1"/>
          <c:tx>
            <c:strRef>
              <c:f>PSDM!$A$97</c:f>
              <c:strCache>
                <c:ptCount val="1"/>
                <c:pt idx="0">
                  <c:v>Nebraska, direct fed-steer</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PSDM!$AG$97:$BB$97</c:f>
              <c:numCache>
                <c:formatCode>0.00</c:formatCode>
                <c:ptCount val="22"/>
                <c:pt idx="0">
                  <c:v>1867.0943717999999</c:v>
                </c:pt>
                <c:pt idx="1">
                  <c:v>1868.1214375941472</c:v>
                </c:pt>
                <c:pt idx="2">
                  <c:v>1933.438277636131</c:v>
                </c:pt>
                <c:pt idx="3">
                  <c:v>1894.6761381270803</c:v>
                </c:pt>
                <c:pt idx="4">
                  <c:v>2041.6377581624104</c:v>
                </c:pt>
                <c:pt idx="5">
                  <c:v>2045.3663945896924</c:v>
                </c:pt>
                <c:pt idx="6">
                  <c:v>1835.3335962327337</c:v>
                </c:pt>
                <c:pt idx="7">
                  <c:v>2102.74748</c:v>
                </c:pt>
                <c:pt idx="8">
                  <c:v>2529.3375799999999</c:v>
                </c:pt>
                <c:pt idx="9">
                  <c:v>2708.5715599999999</c:v>
                </c:pt>
                <c:pt idx="10">
                  <c:v>2775.3709399999998</c:v>
                </c:pt>
                <c:pt idx="11">
                  <c:v>3407.42976</c:v>
                </c:pt>
                <c:pt idx="12">
                  <c:v>3303.5930999999996</c:v>
                </c:pt>
                <c:pt idx="13">
                  <c:v>3073.2296664611818</c:v>
                </c:pt>
                <c:pt idx="14">
                  <c:v>2860.9764256632225</c:v>
                </c:pt>
                <c:pt idx="15">
                  <c:v>2757.3816350823627</c:v>
                </c:pt>
                <c:pt idx="16">
                  <c:v>2718.6511229021962</c:v>
                </c:pt>
                <c:pt idx="17">
                  <c:v>2707.0996586358574</c:v>
                </c:pt>
                <c:pt idx="18">
                  <c:v>2767.9628464641391</c:v>
                </c:pt>
                <c:pt idx="19">
                  <c:v>2851.1916673614483</c:v>
                </c:pt>
                <c:pt idx="20">
                  <c:v>2926.8512901553581</c:v>
                </c:pt>
                <c:pt idx="21">
                  <c:v>2984.8379975444041</c:v>
                </c:pt>
              </c:numCache>
            </c:numRef>
          </c:val>
          <c:smooth val="0"/>
          <c:extLst>
            <c:ext xmlns:c16="http://schemas.microsoft.com/office/drawing/2014/chart" uri="{C3380CC4-5D6E-409C-BE32-E72D297353CC}">
              <c16:uniqueId val="{00000001-B4E2-4AAF-B9A6-CF391D32DE41}"/>
            </c:ext>
          </c:extLst>
        </c:ser>
        <c:ser>
          <c:idx val="2"/>
          <c:order val="2"/>
          <c:tx>
            <c:strRef>
              <c:f>PSDM!$A$113</c:f>
              <c:strCache>
                <c:ptCount val="1"/>
                <c:pt idx="0">
                  <c:v>Hogs, U.S. 51-52% lean equivalent</c:v>
                </c:pt>
              </c:strCache>
            </c:strRef>
          </c:tx>
          <c:marker>
            <c:symbol val="none"/>
          </c:marker>
          <c:val>
            <c:numRef>
              <c:f>PSDM!$AG$113:$BB$113</c:f>
              <c:numCache>
                <c:formatCode>0.00</c:formatCode>
                <c:ptCount val="22"/>
                <c:pt idx="0">
                  <c:v>869.71470000000011</c:v>
                </c:pt>
                <c:pt idx="1">
                  <c:v>1157.4947331068199</c:v>
                </c:pt>
                <c:pt idx="2">
                  <c:v>1103.4022999999997</c:v>
                </c:pt>
                <c:pt idx="3">
                  <c:v>1041.8939599999999</c:v>
                </c:pt>
                <c:pt idx="4">
                  <c:v>1038.1461400000001</c:v>
                </c:pt>
                <c:pt idx="5">
                  <c:v>1054.68064</c:v>
                </c:pt>
                <c:pt idx="6">
                  <c:v>909.17704000000003</c:v>
                </c:pt>
                <c:pt idx="7">
                  <c:v>1213.85276</c:v>
                </c:pt>
                <c:pt idx="8">
                  <c:v>1457.4610600000001</c:v>
                </c:pt>
                <c:pt idx="9">
                  <c:v>1342.16048</c:v>
                </c:pt>
                <c:pt idx="10">
                  <c:v>1412.0462999999997</c:v>
                </c:pt>
                <c:pt idx="11">
                  <c:v>1676.1573799999999</c:v>
                </c:pt>
                <c:pt idx="12">
                  <c:v>1107.3705799999998</c:v>
                </c:pt>
                <c:pt idx="13">
                  <c:v>1027.2206759132</c:v>
                </c:pt>
                <c:pt idx="14">
                  <c:v>1008.6682566351719</c:v>
                </c:pt>
                <c:pt idx="15">
                  <c:v>1076.2086510861418</c:v>
                </c:pt>
                <c:pt idx="16">
                  <c:v>1142.601610254254</c:v>
                </c:pt>
                <c:pt idx="17">
                  <c:v>1196.3689122379278</c:v>
                </c:pt>
                <c:pt idx="18">
                  <c:v>1220.7927555260721</c:v>
                </c:pt>
                <c:pt idx="19">
                  <c:v>1216.68811005921</c:v>
                </c:pt>
                <c:pt idx="20">
                  <c:v>1193.4741881560701</c:v>
                </c:pt>
                <c:pt idx="21">
                  <c:v>1168.7130842339939</c:v>
                </c:pt>
              </c:numCache>
            </c:numRef>
          </c:val>
          <c:smooth val="0"/>
          <c:extLst>
            <c:ext xmlns:c16="http://schemas.microsoft.com/office/drawing/2014/chart" uri="{C3380CC4-5D6E-409C-BE32-E72D297353CC}">
              <c16:uniqueId val="{00000002-B4E2-4AAF-B9A6-CF391D32DE41}"/>
            </c:ext>
          </c:extLst>
        </c:ser>
        <c:dLbls>
          <c:showLegendKey val="0"/>
          <c:showVal val="0"/>
          <c:showCatName val="0"/>
          <c:showSerName val="0"/>
          <c:showPercent val="0"/>
          <c:showBubbleSize val="0"/>
        </c:dLbls>
        <c:smooth val="0"/>
        <c:axId val="363867520"/>
        <c:axId val="363869312"/>
      </c:lineChart>
      <c:catAx>
        <c:axId val="363867520"/>
        <c:scaling>
          <c:orientation val="minMax"/>
        </c:scaling>
        <c:delete val="0"/>
        <c:axPos val="b"/>
        <c:numFmt formatCode="0" sourceLinked="1"/>
        <c:majorTickMark val="out"/>
        <c:minorTickMark val="none"/>
        <c:tickLblPos val="nextTo"/>
        <c:crossAx val="363869312"/>
        <c:crosses val="autoZero"/>
        <c:auto val="1"/>
        <c:lblAlgn val="ctr"/>
        <c:lblOffset val="100"/>
        <c:noMultiLvlLbl val="0"/>
      </c:catAx>
      <c:valAx>
        <c:axId val="363869312"/>
        <c:scaling>
          <c:orientation val="minMax"/>
        </c:scaling>
        <c:delete val="0"/>
        <c:axPos val="l"/>
        <c:majorGridlines/>
        <c:numFmt formatCode="0.00" sourceLinked="1"/>
        <c:majorTickMark val="out"/>
        <c:minorTickMark val="none"/>
        <c:tickLblPos val="nextTo"/>
        <c:crossAx val="363867520"/>
        <c:crosses val="autoZero"/>
        <c:crossBetween val="between"/>
      </c:valAx>
    </c:plotArea>
    <c:legend>
      <c:legendPos val="b"/>
      <c:layout>
        <c:manualLayout>
          <c:xMode val="edge"/>
          <c:yMode val="edge"/>
          <c:x val="2.7560865236673001E-3"/>
          <c:y val="0.8507264658250635"/>
          <c:w val="0.99724391347633268"/>
          <c:h val="0.13210607747873818"/>
        </c:manualLayout>
      </c:layout>
      <c:overlay val="0"/>
    </c:legend>
    <c:plotVisOnly val="1"/>
    <c:dispBlanksAs val="gap"/>
    <c:showDLblsOverMax val="0"/>
  </c:chart>
  <c:txPr>
    <a:bodyPr/>
    <a:lstStyle/>
    <a:p>
      <a:pPr>
        <a:defRPr sz="16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96464648387279"/>
          <c:y val="3.0953960943561301E-2"/>
          <c:w val="0.8548114238041794"/>
          <c:h val="0.67225884403049163"/>
        </c:manualLayout>
      </c:layout>
      <c:lineChart>
        <c:grouping val="standard"/>
        <c:varyColors val="0"/>
        <c:ser>
          <c:idx val="0"/>
          <c:order val="0"/>
          <c:tx>
            <c:strRef>
              <c:f>Data!$B$205</c:f>
              <c:strCache>
                <c:ptCount val="1"/>
                <c:pt idx="0">
                  <c:v>Beef to maize ratio domestic</c:v>
                </c:pt>
              </c:strCache>
            </c:strRef>
          </c:tx>
          <c:spPr>
            <a:ln w="44450">
              <a:solidFill>
                <a:schemeClr val="tx2">
                  <a:lumMod val="60000"/>
                  <a:lumOff val="40000"/>
                </a:schemeClr>
              </a:solidFill>
            </a:ln>
          </c:spPr>
          <c:marker>
            <c:symbol val="none"/>
          </c:marker>
          <c:cat>
            <c:numRef>
              <c:f>Data!$C$204:$W$204</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Data!$C$205:$W$205</c:f>
              <c:numCache>
                <c:formatCode>General</c:formatCode>
                <c:ptCount val="21"/>
                <c:pt idx="0">
                  <c:v>20.138539042821158</c:v>
                </c:pt>
                <c:pt idx="1">
                  <c:v>13.594429323813227</c:v>
                </c:pt>
                <c:pt idx="2">
                  <c:v>11.28467066579557</c:v>
                </c:pt>
                <c:pt idx="3">
                  <c:v>12.171304027852472</c:v>
                </c:pt>
                <c:pt idx="4">
                  <c:v>16.350677120456165</c:v>
                </c:pt>
                <c:pt idx="5">
                  <c:v>17.121102248005801</c:v>
                </c:pt>
                <c:pt idx="6">
                  <c:v>16.854934601664688</c:v>
                </c:pt>
                <c:pt idx="7">
                  <c:v>12.679836979836979</c:v>
                </c:pt>
                <c:pt idx="8">
                  <c:v>11.557232608029423</c:v>
                </c:pt>
                <c:pt idx="9">
                  <c:v>14.523350838765298</c:v>
                </c:pt>
                <c:pt idx="10">
                  <c:v>12.919460694732656</c:v>
                </c:pt>
                <c:pt idx="11">
                  <c:v>11.776295663948277</c:v>
                </c:pt>
                <c:pt idx="12">
                  <c:v>15.557005717489908</c:v>
                </c:pt>
                <c:pt idx="13">
                  <c:v>14.189458009828531</c:v>
                </c:pt>
                <c:pt idx="14">
                  <c:v>14.264945740893568</c:v>
                </c:pt>
                <c:pt idx="15">
                  <c:v>13.523959910861073</c:v>
                </c:pt>
                <c:pt idx="16">
                  <c:v>14.108873690970663</c:v>
                </c:pt>
                <c:pt idx="17">
                  <c:v>14.381256842313761</c:v>
                </c:pt>
                <c:pt idx="18">
                  <c:v>14.474699556959393</c:v>
                </c:pt>
                <c:pt idx="19">
                  <c:v>14.691064518436226</c:v>
                </c:pt>
                <c:pt idx="20">
                  <c:v>14.796506543313841</c:v>
                </c:pt>
              </c:numCache>
            </c:numRef>
          </c:val>
          <c:smooth val="0"/>
          <c:extLst>
            <c:ext xmlns:c16="http://schemas.microsoft.com/office/drawing/2014/chart" uri="{C3380CC4-5D6E-409C-BE32-E72D297353CC}">
              <c16:uniqueId val="{00000000-E8DE-4E45-A69B-FDFC45FF8F6A}"/>
            </c:ext>
          </c:extLst>
        </c:ser>
        <c:ser>
          <c:idx val="1"/>
          <c:order val="1"/>
          <c:tx>
            <c:strRef>
              <c:f>Data!$B$206</c:f>
              <c:strCache>
                <c:ptCount val="1"/>
                <c:pt idx="0">
                  <c:v>Beef to maize ratio international </c:v>
                </c:pt>
              </c:strCache>
            </c:strRef>
          </c:tx>
          <c:spPr>
            <a:ln w="44450">
              <a:solidFill>
                <a:schemeClr val="tx2">
                  <a:lumMod val="60000"/>
                  <a:lumOff val="40000"/>
                </a:schemeClr>
              </a:solidFill>
              <a:prstDash val="sysDash"/>
            </a:ln>
          </c:spPr>
          <c:marker>
            <c:symbol val="none"/>
          </c:marker>
          <c:cat>
            <c:numRef>
              <c:f>Data!$C$204:$W$204</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Data!$C$206:$W$206</c:f>
              <c:numCache>
                <c:formatCode>General</c:formatCode>
                <c:ptCount val="21"/>
                <c:pt idx="0">
                  <c:v>19.80306438588854</c:v>
                </c:pt>
                <c:pt idx="1">
                  <c:v>17.891076533631669</c:v>
                </c:pt>
                <c:pt idx="2">
                  <c:v>13.129112246199885</c:v>
                </c:pt>
                <c:pt idx="3">
                  <c:v>9.3781056156087619</c:v>
                </c:pt>
                <c:pt idx="4">
                  <c:v>10.619517339227826</c:v>
                </c:pt>
                <c:pt idx="5">
                  <c:v>12.901525470206025</c:v>
                </c:pt>
                <c:pt idx="6">
                  <c:v>9.1261672079542056</c:v>
                </c:pt>
                <c:pt idx="7">
                  <c:v>9.5292728996257203</c:v>
                </c:pt>
                <c:pt idx="8">
                  <c:v>9.2962372270233793</c:v>
                </c:pt>
                <c:pt idx="9">
                  <c:v>16.766120274236894</c:v>
                </c:pt>
                <c:pt idx="10">
                  <c:v>19.31925789473684</c:v>
                </c:pt>
                <c:pt idx="11">
                  <c:v>18.293033728935605</c:v>
                </c:pt>
                <c:pt idx="12">
                  <c:v>16.348436718075558</c:v>
                </c:pt>
                <c:pt idx="13">
                  <c:v>15.40436667643778</c:v>
                </c:pt>
                <c:pt idx="14">
                  <c:v>14.856017065039323</c:v>
                </c:pt>
                <c:pt idx="15">
                  <c:v>14.712498144760094</c:v>
                </c:pt>
                <c:pt idx="16">
                  <c:v>14.961961332238589</c:v>
                </c:pt>
                <c:pt idx="17">
                  <c:v>15.328987458932518</c:v>
                </c:pt>
                <c:pt idx="18">
                  <c:v>15.735759624491173</c:v>
                </c:pt>
                <c:pt idx="19">
                  <c:v>16.221945638828284</c:v>
                </c:pt>
                <c:pt idx="20">
                  <c:v>16.531415577947438</c:v>
                </c:pt>
              </c:numCache>
            </c:numRef>
          </c:val>
          <c:smooth val="0"/>
          <c:extLst>
            <c:ext xmlns:c16="http://schemas.microsoft.com/office/drawing/2014/chart" uri="{C3380CC4-5D6E-409C-BE32-E72D297353CC}">
              <c16:uniqueId val="{00000001-E8DE-4E45-A69B-FDFC45FF8F6A}"/>
            </c:ext>
          </c:extLst>
        </c:ser>
        <c:ser>
          <c:idx val="2"/>
          <c:order val="2"/>
          <c:tx>
            <c:strRef>
              <c:f>Data!$B$207</c:f>
              <c:strCache>
                <c:ptCount val="1"/>
                <c:pt idx="0">
                  <c:v>Chicken to maize ratio domestic</c:v>
                </c:pt>
              </c:strCache>
            </c:strRef>
          </c:tx>
          <c:spPr>
            <a:ln w="44450">
              <a:solidFill>
                <a:srgbClr val="FFC000"/>
              </a:solidFill>
            </a:ln>
          </c:spPr>
          <c:marker>
            <c:symbol val="none"/>
          </c:marker>
          <c:cat>
            <c:numRef>
              <c:f>Data!$C$204:$W$204</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Data!$C$207:$W$207</c:f>
              <c:numCache>
                <c:formatCode>General</c:formatCode>
                <c:ptCount val="21"/>
                <c:pt idx="0">
                  <c:v>14.1183879093199</c:v>
                </c:pt>
                <c:pt idx="1">
                  <c:v>8.8508713018274374</c:v>
                </c:pt>
                <c:pt idx="2">
                  <c:v>7.7372885474091158</c:v>
                </c:pt>
                <c:pt idx="3">
                  <c:v>8.1915706643267576</c:v>
                </c:pt>
                <c:pt idx="4">
                  <c:v>10.059871703492517</c:v>
                </c:pt>
                <c:pt idx="5">
                  <c:v>9.550398839738941</c:v>
                </c:pt>
                <c:pt idx="6">
                  <c:v>9.0784780023781213</c:v>
                </c:pt>
                <c:pt idx="7">
                  <c:v>6.773916773916774</c:v>
                </c:pt>
                <c:pt idx="8">
                  <c:v>6.8884462151394423</c:v>
                </c:pt>
                <c:pt idx="9">
                  <c:v>8.3711591410902635</c:v>
                </c:pt>
                <c:pt idx="10">
                  <c:v>7.735645856708107</c:v>
                </c:pt>
                <c:pt idx="11">
                  <c:v>6.6067220078057831</c:v>
                </c:pt>
                <c:pt idx="12">
                  <c:v>8.2443866170478568</c:v>
                </c:pt>
                <c:pt idx="13">
                  <c:v>7.4653481429840873</c:v>
                </c:pt>
                <c:pt idx="14">
                  <c:v>7.651796962171022</c:v>
                </c:pt>
                <c:pt idx="15">
                  <c:v>7.4859897477654345</c:v>
                </c:pt>
                <c:pt idx="16">
                  <c:v>7.6935838401056236</c:v>
                </c:pt>
                <c:pt idx="17">
                  <c:v>7.813794225017535</c:v>
                </c:pt>
                <c:pt idx="18">
                  <c:v>7.8702689611279544</c:v>
                </c:pt>
                <c:pt idx="19">
                  <c:v>7.954055740031162</c:v>
                </c:pt>
                <c:pt idx="20">
                  <c:v>7.9786316227133343</c:v>
                </c:pt>
              </c:numCache>
            </c:numRef>
          </c:val>
          <c:smooth val="0"/>
          <c:extLst>
            <c:ext xmlns:c16="http://schemas.microsoft.com/office/drawing/2014/chart" uri="{C3380CC4-5D6E-409C-BE32-E72D297353CC}">
              <c16:uniqueId val="{00000002-E8DE-4E45-A69B-FDFC45FF8F6A}"/>
            </c:ext>
          </c:extLst>
        </c:ser>
        <c:ser>
          <c:idx val="3"/>
          <c:order val="3"/>
          <c:tx>
            <c:strRef>
              <c:f>Data!$B$208</c:f>
              <c:strCache>
                <c:ptCount val="1"/>
                <c:pt idx="0">
                  <c:v>Chicken to maize ratio international</c:v>
                </c:pt>
              </c:strCache>
            </c:strRef>
          </c:tx>
          <c:spPr>
            <a:ln w="44450">
              <a:solidFill>
                <a:srgbClr val="FFC000"/>
              </a:solidFill>
              <a:prstDash val="sysDash"/>
            </a:ln>
          </c:spPr>
          <c:marker>
            <c:symbol val="none"/>
          </c:marker>
          <c:cat>
            <c:numRef>
              <c:f>Data!$C$204:$W$204</c:f>
              <c:numCache>
                <c:formatCode>General</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Data!$C$208:$W$208</c:f>
              <c:numCache>
                <c:formatCode>General</c:formatCode>
                <c:ptCount val="21"/>
                <c:pt idx="0">
                  <c:v>15.993706867168532</c:v>
                </c:pt>
                <c:pt idx="1">
                  <c:v>13.398226842153592</c:v>
                </c:pt>
                <c:pt idx="2">
                  <c:v>10.834116686581593</c:v>
                </c:pt>
                <c:pt idx="3">
                  <c:v>8.054213390062575</c:v>
                </c:pt>
                <c:pt idx="4">
                  <c:v>9.8988700279423547</c:v>
                </c:pt>
                <c:pt idx="5">
                  <c:v>11.216130131992909</c:v>
                </c:pt>
                <c:pt idx="6">
                  <c:v>6.2864202426969484</c:v>
                </c:pt>
                <c:pt idx="7">
                  <c:v>6.7463467101533867</c:v>
                </c:pt>
                <c:pt idx="8">
                  <c:v>7.3622595244596942</c:v>
                </c:pt>
                <c:pt idx="9">
                  <c:v>11.37701018608932</c:v>
                </c:pt>
                <c:pt idx="10">
                  <c:v>11.667619883040937</c:v>
                </c:pt>
                <c:pt idx="11">
                  <c:v>11.092956648155274</c:v>
                </c:pt>
                <c:pt idx="12">
                  <c:v>10.611024996000378</c:v>
                </c:pt>
                <c:pt idx="13">
                  <c:v>10.498128235033731</c:v>
                </c:pt>
                <c:pt idx="14">
                  <c:v>10.541888223998001</c:v>
                </c:pt>
                <c:pt idx="15">
                  <c:v>10.725036423132282</c:v>
                </c:pt>
                <c:pt idx="16">
                  <c:v>10.830241434520641</c:v>
                </c:pt>
                <c:pt idx="17">
                  <c:v>10.942023842270904</c:v>
                </c:pt>
                <c:pt idx="18">
                  <c:v>11.073100550893905</c:v>
                </c:pt>
                <c:pt idx="19">
                  <c:v>11.243597559611461</c:v>
                </c:pt>
                <c:pt idx="20">
                  <c:v>11.370266057312353</c:v>
                </c:pt>
              </c:numCache>
            </c:numRef>
          </c:val>
          <c:smooth val="0"/>
          <c:extLst>
            <c:ext xmlns:c16="http://schemas.microsoft.com/office/drawing/2014/chart" uri="{C3380CC4-5D6E-409C-BE32-E72D297353CC}">
              <c16:uniqueId val="{00000003-E8DE-4E45-A69B-FDFC45FF8F6A}"/>
            </c:ext>
          </c:extLst>
        </c:ser>
        <c:dLbls>
          <c:showLegendKey val="0"/>
          <c:showVal val="0"/>
          <c:showCatName val="0"/>
          <c:showSerName val="0"/>
          <c:showPercent val="0"/>
          <c:showBubbleSize val="0"/>
        </c:dLbls>
        <c:smooth val="0"/>
        <c:axId val="386198336"/>
        <c:axId val="386198728"/>
      </c:lineChart>
      <c:catAx>
        <c:axId val="386198336"/>
        <c:scaling>
          <c:orientation val="minMax"/>
        </c:scaling>
        <c:delete val="0"/>
        <c:axPos val="b"/>
        <c:numFmt formatCode="General" sourceLinked="1"/>
        <c:majorTickMark val="out"/>
        <c:minorTickMark val="none"/>
        <c:tickLblPos val="nextTo"/>
        <c:spPr>
          <a:ln>
            <a:solidFill>
              <a:schemeClr val="tx1"/>
            </a:solidFill>
          </a:ln>
        </c:spPr>
        <c:crossAx val="386198728"/>
        <c:crosses val="autoZero"/>
        <c:auto val="1"/>
        <c:lblAlgn val="ctr"/>
        <c:lblOffset val="100"/>
        <c:tickLblSkip val="2"/>
        <c:noMultiLvlLbl val="0"/>
      </c:catAx>
      <c:valAx>
        <c:axId val="386198728"/>
        <c:scaling>
          <c:orientation val="minMax"/>
          <c:max val="21"/>
          <c:min val="5"/>
        </c:scaling>
        <c:delete val="0"/>
        <c:axPos val="l"/>
        <c:majorGridlines>
          <c:spPr>
            <a:ln>
              <a:solidFill>
                <a:schemeClr val="bg1">
                  <a:lumMod val="85000"/>
                </a:schemeClr>
              </a:solidFill>
            </a:ln>
          </c:spPr>
        </c:majorGridlines>
        <c:title>
          <c:tx>
            <c:rich>
              <a:bodyPr rot="-5400000" vert="horz"/>
              <a:lstStyle/>
              <a:p>
                <a:pPr>
                  <a:defRPr/>
                </a:pPr>
                <a:r>
                  <a:rPr lang="en-US"/>
                  <a:t>Ratio</a:t>
                </a:r>
              </a:p>
            </c:rich>
          </c:tx>
          <c:layout>
            <c:manualLayout>
              <c:xMode val="edge"/>
              <c:yMode val="edge"/>
              <c:x val="8.190818994831723E-3"/>
              <c:y val="1.4779573106299793E-2"/>
            </c:manualLayout>
          </c:layout>
          <c:overlay val="0"/>
        </c:title>
        <c:numFmt formatCode="General" sourceLinked="1"/>
        <c:majorTickMark val="out"/>
        <c:minorTickMark val="none"/>
        <c:tickLblPos val="nextTo"/>
        <c:spPr>
          <a:ln>
            <a:solidFill>
              <a:schemeClr val="tx1"/>
            </a:solidFill>
          </a:ln>
        </c:spPr>
        <c:crossAx val="386198336"/>
        <c:crosses val="autoZero"/>
        <c:crossBetween val="midCat"/>
      </c:valAx>
      <c:spPr>
        <a:noFill/>
        <a:ln w="25400">
          <a:noFill/>
        </a:ln>
      </c:spPr>
    </c:plotArea>
    <c:legend>
      <c:legendPos val="b"/>
      <c:layout>
        <c:manualLayout>
          <c:xMode val="edge"/>
          <c:yMode val="edge"/>
          <c:x val="8.803771650810141E-2"/>
          <c:y val="0.82167351675390099"/>
          <c:w val="0.88519831932714954"/>
          <c:h val="0.15856432732730089"/>
        </c:manualLayout>
      </c:layout>
      <c:overlay val="0"/>
      <c:spPr>
        <a:solidFill>
          <a:schemeClr val="bg1"/>
        </a:solidFill>
      </c:spPr>
    </c:legend>
    <c:plotVisOnly val="1"/>
    <c:dispBlanksAs val="gap"/>
    <c:showDLblsOverMax val="0"/>
  </c:chart>
  <c:spPr>
    <a:noFill/>
    <a:ln>
      <a:noFill/>
    </a:ln>
  </c:spPr>
  <c:txPr>
    <a:bodyPr/>
    <a:lstStyle/>
    <a:p>
      <a:pPr>
        <a:defRPr sz="1800"/>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64684916519895"/>
          <c:y val="4.0169548530051835E-2"/>
          <c:w val="0.77270630166960208"/>
          <c:h val="0.70811696276658886"/>
        </c:manualLayout>
      </c:layout>
      <c:lineChart>
        <c:grouping val="standard"/>
        <c:varyColors val="0"/>
        <c:ser>
          <c:idx val="0"/>
          <c:order val="0"/>
          <c:tx>
            <c:strRef>
              <c:f>Sheet1!$B$1</c:f>
              <c:strCache>
                <c:ptCount val="1"/>
                <c:pt idx="0">
                  <c:v>Wheat</c:v>
                </c:pt>
              </c:strCache>
            </c:strRef>
          </c:tx>
          <c:spPr>
            <a:ln w="50800" cap="rnd">
              <a:solidFill>
                <a:schemeClr val="bg1">
                  <a:lumMod val="50000"/>
                </a:schemeClr>
              </a:solidFill>
              <a:round/>
            </a:ln>
            <a:effectLst/>
          </c:spPr>
          <c:marker>
            <c:symbol val="none"/>
          </c:marker>
          <c:trendline>
            <c:spPr>
              <a:ln w="19050" cap="rnd">
                <a:solidFill>
                  <a:schemeClr val="tx1"/>
                </a:solidFill>
                <a:prstDash val="sysDot"/>
              </a:ln>
              <a:effectLst/>
            </c:spPr>
            <c:trendlineType val="linear"/>
            <c:dispRSqr val="0"/>
            <c:dispEq val="0"/>
          </c:trendline>
          <c:cat>
            <c:numRef>
              <c:f>Sheet1!$A$2:$A$127</c:f>
              <c:numCache>
                <c:formatCode>General</c:formatCode>
                <c:ptCount val="126"/>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pt idx="120">
                  <c:v>2020</c:v>
                </c:pt>
                <c:pt idx="121">
                  <c:v>2021</c:v>
                </c:pt>
                <c:pt idx="122">
                  <c:v>2022</c:v>
                </c:pt>
                <c:pt idx="123">
                  <c:v>2023</c:v>
                </c:pt>
                <c:pt idx="124">
                  <c:v>2024</c:v>
                </c:pt>
                <c:pt idx="125">
                  <c:v>2025</c:v>
                </c:pt>
              </c:numCache>
            </c:numRef>
          </c:cat>
          <c:val>
            <c:numRef>
              <c:f>Sheet1!$B$2:$B$127</c:f>
              <c:numCache>
                <c:formatCode>General</c:formatCode>
                <c:ptCount val="126"/>
                <c:pt idx="0">
                  <c:v>255.414483959335</c:v>
                </c:pt>
                <c:pt idx="1">
                  <c:v>257.99235645967099</c:v>
                </c:pt>
                <c:pt idx="2">
                  <c:v>303.59974000641802</c:v>
                </c:pt>
                <c:pt idx="3">
                  <c:v>303.59974000641802</c:v>
                </c:pt>
                <c:pt idx="4">
                  <c:v>343.98980861289499</c:v>
                </c:pt>
                <c:pt idx="5">
                  <c:v>336.51406634308597</c:v>
                </c:pt>
                <c:pt idx="6">
                  <c:v>269.59930443924299</c:v>
                </c:pt>
                <c:pt idx="7">
                  <c:v>296.94015987284899</c:v>
                </c:pt>
                <c:pt idx="8">
                  <c:v>378.63875933255503</c:v>
                </c:pt>
                <c:pt idx="9">
                  <c:v>396.849841945744</c:v>
                </c:pt>
                <c:pt idx="10">
                  <c:v>349.52160464593101</c:v>
                </c:pt>
                <c:pt idx="11">
                  <c:v>345.88196031010301</c:v>
                </c:pt>
                <c:pt idx="12">
                  <c:v>347.64087859902099</c:v>
                </c:pt>
                <c:pt idx="13">
                  <c:v>283.784124919151</c:v>
                </c:pt>
                <c:pt idx="14">
                  <c:v>373.90598571734103</c:v>
                </c:pt>
                <c:pt idx="15">
                  <c:v>462.389161858747</c:v>
                </c:pt>
                <c:pt idx="16">
                  <c:v>406.22048448841701</c:v>
                </c:pt>
                <c:pt idx="17">
                  <c:v>543.50780669012397</c:v>
                </c:pt>
                <c:pt idx="18">
                  <c:v>443.53439222332702</c:v>
                </c:pt>
                <c:pt idx="19">
                  <c:v>418.895420201131</c:v>
                </c:pt>
                <c:pt idx="20">
                  <c:v>418.63824025692998</c:v>
                </c:pt>
                <c:pt idx="21">
                  <c:v>310.745308439089</c:v>
                </c:pt>
                <c:pt idx="22">
                  <c:v>291.00687859976898</c:v>
                </c:pt>
                <c:pt idx="23">
                  <c:v>252.84577157894</c:v>
                </c:pt>
                <c:pt idx="24">
                  <c:v>300.545048868609</c:v>
                </c:pt>
                <c:pt idx="25">
                  <c:v>384.57030976836398</c:v>
                </c:pt>
                <c:pt idx="26">
                  <c:v>370.576677959047</c:v>
                </c:pt>
                <c:pt idx="27">
                  <c:v>386.33215971408998</c:v>
                </c:pt>
                <c:pt idx="28">
                  <c:v>352.39888650245501</c:v>
                </c:pt>
                <c:pt idx="29">
                  <c:v>363.50549598901699</c:v>
                </c:pt>
                <c:pt idx="30">
                  <c:v>262.86068559477701</c:v>
                </c:pt>
                <c:pt idx="31">
                  <c:v>192.334072724322</c:v>
                </c:pt>
                <c:pt idx="32">
                  <c:v>195.312095198191</c:v>
                </c:pt>
                <c:pt idx="33">
                  <c:v>203.88438747661499</c:v>
                </c:pt>
                <c:pt idx="34">
                  <c:v>233.655929746293</c:v>
                </c:pt>
                <c:pt idx="35">
                  <c:v>267.274400172642</c:v>
                </c:pt>
                <c:pt idx="36">
                  <c:v>295.57574130383398</c:v>
                </c:pt>
                <c:pt idx="37">
                  <c:v>411.96858187292099</c:v>
                </c:pt>
                <c:pt idx="38">
                  <c:v>294.35829972566597</c:v>
                </c:pt>
                <c:pt idx="39">
                  <c:v>199.48228180723899</c:v>
                </c:pt>
                <c:pt idx="40">
                  <c:v>194.27710170173299</c:v>
                </c:pt>
                <c:pt idx="41">
                  <c:v>182.61653341462099</c:v>
                </c:pt>
                <c:pt idx="42">
                  <c:v>176.51513159181599</c:v>
                </c:pt>
                <c:pt idx="43">
                  <c:v>257.53719472726499</c:v>
                </c:pt>
                <c:pt idx="44">
                  <c:v>241.180638208505</c:v>
                </c:pt>
                <c:pt idx="45">
                  <c:v>253.03887741136501</c:v>
                </c:pt>
                <c:pt idx="46">
                  <c:v>409.65744720108501</c:v>
                </c:pt>
                <c:pt idx="47">
                  <c:v>394.224647676205</c:v>
                </c:pt>
                <c:pt idx="48">
                  <c:v>346.59757563082798</c:v>
                </c:pt>
                <c:pt idx="49">
                  <c:v>307.65867399410899</c:v>
                </c:pt>
                <c:pt idx="50">
                  <c:v>299.53069190820901</c:v>
                </c:pt>
                <c:pt idx="51">
                  <c:v>292.446553148009</c:v>
                </c:pt>
                <c:pt idx="52">
                  <c:v>300.62140968810002</c:v>
                </c:pt>
                <c:pt idx="53">
                  <c:v>283.91866099153401</c:v>
                </c:pt>
                <c:pt idx="54">
                  <c:v>252.417311383835</c:v>
                </c:pt>
                <c:pt idx="55">
                  <c:v>241.130809305247</c:v>
                </c:pt>
                <c:pt idx="56">
                  <c:v>231.18159149218499</c:v>
                </c:pt>
                <c:pt idx="57">
                  <c:v>222.108670207161</c:v>
                </c:pt>
                <c:pt idx="58">
                  <c:v>220.46539820656599</c:v>
                </c:pt>
                <c:pt idx="59">
                  <c:v>228.32494758388901</c:v>
                </c:pt>
                <c:pt idx="60">
                  <c:v>219.86236498513</c:v>
                </c:pt>
                <c:pt idx="61">
                  <c:v>220.43784221483</c:v>
                </c:pt>
                <c:pt idx="62">
                  <c:v>229.102682684987</c:v>
                </c:pt>
                <c:pt idx="63">
                  <c:v>231.87855938383001</c:v>
                </c:pt>
                <c:pt idx="64">
                  <c:v>238.54389372074201</c:v>
                </c:pt>
                <c:pt idx="65">
                  <c:v>219.29079955200501</c:v>
                </c:pt>
                <c:pt idx="66">
                  <c:v>229.542917579842</c:v>
                </c:pt>
                <c:pt idx="67">
                  <c:v>226.92876460280499</c:v>
                </c:pt>
                <c:pt idx="68">
                  <c:v>219.51292350103401</c:v>
                </c:pt>
                <c:pt idx="69">
                  <c:v>206.35931174376501</c:v>
                </c:pt>
                <c:pt idx="70">
                  <c:v>192.14642830810399</c:v>
                </c:pt>
                <c:pt idx="71">
                  <c:v>183.04085232628699</c:v>
                </c:pt>
                <c:pt idx="72">
                  <c:v>190.09678864546001</c:v>
                </c:pt>
                <c:pt idx="73">
                  <c:v>324.97820304463897</c:v>
                </c:pt>
                <c:pt idx="74">
                  <c:v>380.70401974225001</c:v>
                </c:pt>
                <c:pt idx="75">
                  <c:v>297.81177669170398</c:v>
                </c:pt>
                <c:pt idx="76">
                  <c:v>246.07527649852</c:v>
                </c:pt>
                <c:pt idx="77">
                  <c:v>173.74925590045001</c:v>
                </c:pt>
                <c:pt idx="78">
                  <c:v>176.97606530483199</c:v>
                </c:pt>
                <c:pt idx="79">
                  <c:v>195.270143725585</c:v>
                </c:pt>
                <c:pt idx="80">
                  <c:v>197.406085813684</c:v>
                </c:pt>
                <c:pt idx="81">
                  <c:v>214.065472176112</c:v>
                </c:pt>
                <c:pt idx="82">
                  <c:v>186.69027436081799</c:v>
                </c:pt>
                <c:pt idx="83">
                  <c:v>199.15545031182299</c:v>
                </c:pt>
                <c:pt idx="84">
                  <c:v>197.698633440821</c:v>
                </c:pt>
                <c:pt idx="85">
                  <c:v>205.30053016779399</c:v>
                </c:pt>
                <c:pt idx="86">
                  <c:v>159.409190965074</c:v>
                </c:pt>
                <c:pt idx="87">
                  <c:v>121.27565825589799</c:v>
                </c:pt>
                <c:pt idx="88">
                  <c:v>152.00055162810301</c:v>
                </c:pt>
                <c:pt idx="89">
                  <c:v>170.79366436199999</c:v>
                </c:pt>
                <c:pt idx="90">
                  <c:v>121.660988244853</c:v>
                </c:pt>
                <c:pt idx="91">
                  <c:v>140.69194031219001</c:v>
                </c:pt>
                <c:pt idx="92">
                  <c:v>140.37588710328299</c:v>
                </c:pt>
                <c:pt idx="93">
                  <c:v>131.98794881433599</c:v>
                </c:pt>
                <c:pt idx="94">
                  <c:v>153.91831882897401</c:v>
                </c:pt>
                <c:pt idx="95">
                  <c:v>234.99872333854199</c:v>
                </c:pt>
                <c:pt idx="96">
                  <c:v>214.78461710545901</c:v>
                </c:pt>
                <c:pt idx="97">
                  <c:v>165.957681131919</c:v>
                </c:pt>
                <c:pt idx="98">
                  <c:v>138.689290465764</c:v>
                </c:pt>
                <c:pt idx="99">
                  <c:v>127.796658950104</c:v>
                </c:pt>
                <c:pt idx="100">
                  <c:v>153.10547665359701</c:v>
                </c:pt>
                <c:pt idx="101">
                  <c:v>156.01083630764899</c:v>
                </c:pt>
                <c:pt idx="102">
                  <c:v>201.935892585625</c:v>
                </c:pt>
                <c:pt idx="103">
                  <c:v>182.577084020066</c:v>
                </c:pt>
                <c:pt idx="104">
                  <c:v>170.105305980568</c:v>
                </c:pt>
                <c:pt idx="105">
                  <c:v>186.959917695012</c:v>
                </c:pt>
                <c:pt idx="106">
                  <c:v>226.05573203101301</c:v>
                </c:pt>
                <c:pt idx="107">
                  <c:v>360.52133472476999</c:v>
                </c:pt>
                <c:pt idx="108">
                  <c:v>269.35273418821902</c:v>
                </c:pt>
                <c:pt idx="109">
                  <c:v>222.334951083287</c:v>
                </c:pt>
                <c:pt idx="110">
                  <c:v>301.27</c:v>
                </c:pt>
                <c:pt idx="111">
                  <c:v>281.67102458629802</c:v>
                </c:pt>
                <c:pt idx="112">
                  <c:v>269.76333103767502</c:v>
                </c:pt>
                <c:pt idx="113">
                  <c:v>284.276853535687</c:v>
                </c:pt>
                <c:pt idx="114">
                  <c:v>238.78867611039701</c:v>
                </c:pt>
                <c:pt idx="115">
                  <c:v>193.52866540749801</c:v>
                </c:pt>
                <c:pt idx="116">
                  <c:v>185.335017473954</c:v>
                </c:pt>
                <c:pt idx="117">
                  <c:v>177.83402832812101</c:v>
                </c:pt>
                <c:pt idx="118">
                  <c:v>173.52213761763801</c:v>
                </c:pt>
                <c:pt idx="119">
                  <c:v>171.689995880385</c:v>
                </c:pt>
                <c:pt idx="120">
                  <c:v>170.85434534213499</c:v>
                </c:pt>
                <c:pt idx="121">
                  <c:v>173.47654021193901</c:v>
                </c:pt>
                <c:pt idx="122">
                  <c:v>174.10173702736199</c:v>
                </c:pt>
                <c:pt idx="123">
                  <c:v>174.008517669957</c:v>
                </c:pt>
                <c:pt idx="124">
                  <c:v>172.50967569402599</c:v>
                </c:pt>
                <c:pt idx="125">
                  <c:v>170.409043480218</c:v>
                </c:pt>
              </c:numCache>
            </c:numRef>
          </c:val>
          <c:smooth val="0"/>
          <c:extLst>
            <c:ext xmlns:c16="http://schemas.microsoft.com/office/drawing/2014/chart" uri="{C3380CC4-5D6E-409C-BE32-E72D297353CC}">
              <c16:uniqueId val="{00000000-FA66-44C2-AC66-0D928D07F4B1}"/>
            </c:ext>
          </c:extLst>
        </c:ser>
        <c:ser>
          <c:idx val="1"/>
          <c:order val="1"/>
          <c:tx>
            <c:strRef>
              <c:f>Sheet1!$C$1</c:f>
              <c:strCache>
                <c:ptCount val="1"/>
                <c:pt idx="0">
                  <c:v>Rice</c:v>
                </c:pt>
              </c:strCache>
            </c:strRef>
          </c:tx>
          <c:spPr>
            <a:ln w="50800" cap="rnd">
              <a:solidFill>
                <a:srgbClr val="00FF99"/>
              </a:solidFill>
              <a:round/>
            </a:ln>
            <a:effectLst/>
          </c:spPr>
          <c:marker>
            <c:symbol val="none"/>
          </c:marker>
          <c:trendline>
            <c:spPr>
              <a:ln w="19050" cap="rnd">
                <a:solidFill>
                  <a:schemeClr val="accent2"/>
                </a:solidFill>
                <a:prstDash val="sysDot"/>
              </a:ln>
              <a:effectLst/>
            </c:spPr>
            <c:trendlineType val="linear"/>
            <c:dispRSqr val="0"/>
            <c:dispEq val="0"/>
          </c:trendline>
          <c:cat>
            <c:numRef>
              <c:f>Sheet1!$A$2:$A$127</c:f>
              <c:numCache>
                <c:formatCode>General</c:formatCode>
                <c:ptCount val="126"/>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pt idx="120">
                  <c:v>2020</c:v>
                </c:pt>
                <c:pt idx="121">
                  <c:v>2021</c:v>
                </c:pt>
                <c:pt idx="122">
                  <c:v>2022</c:v>
                </c:pt>
                <c:pt idx="123">
                  <c:v>2023</c:v>
                </c:pt>
                <c:pt idx="124">
                  <c:v>2024</c:v>
                </c:pt>
                <c:pt idx="125">
                  <c:v>2025</c:v>
                </c:pt>
              </c:numCache>
            </c:numRef>
          </c:cat>
          <c:val>
            <c:numRef>
              <c:f>Sheet1!$C$2:$C$127</c:f>
              <c:numCache>
                <c:formatCode>General</c:formatCode>
                <c:ptCount val="126"/>
                <c:pt idx="0">
                  <c:v>957.97713199279599</c:v>
                </c:pt>
                <c:pt idx="1">
                  <c:v>907.58581733907897</c:v>
                </c:pt>
                <c:pt idx="2">
                  <c:v>902.33718209674498</c:v>
                </c:pt>
                <c:pt idx="3">
                  <c:v>1141.02491937529</c:v>
                </c:pt>
                <c:pt idx="4">
                  <c:v>925.76680063458002</c:v>
                </c:pt>
                <c:pt idx="5">
                  <c:v>1041.5486235237299</c:v>
                </c:pt>
                <c:pt idx="6">
                  <c:v>1161.4699688225001</c:v>
                </c:pt>
                <c:pt idx="7">
                  <c:v>1186.01506285441</c:v>
                </c:pt>
                <c:pt idx="8">
                  <c:v>1327.5679398002801</c:v>
                </c:pt>
                <c:pt idx="9">
                  <c:v>1044.7052072942099</c:v>
                </c:pt>
                <c:pt idx="10">
                  <c:v>1042.8917078643101</c:v>
                </c:pt>
                <c:pt idx="11">
                  <c:v>1364.83103522888</c:v>
                </c:pt>
                <c:pt idx="12">
                  <c:v>1534.21062094389</c:v>
                </c:pt>
                <c:pt idx="13">
                  <c:v>1201.1840969943501</c:v>
                </c:pt>
                <c:pt idx="14">
                  <c:v>1193.1602866635401</c:v>
                </c:pt>
                <c:pt idx="15">
                  <c:v>1176.74523721385</c:v>
                </c:pt>
                <c:pt idx="16">
                  <c:v>878.12114633575095</c:v>
                </c:pt>
                <c:pt idx="17">
                  <c:v>635.99340271602898</c:v>
                </c:pt>
                <c:pt idx="18">
                  <c:v>596.44461840562701</c:v>
                </c:pt>
                <c:pt idx="19">
                  <c:v>605.10554591915798</c:v>
                </c:pt>
                <c:pt idx="20">
                  <c:v>665.70036931775098</c:v>
                </c:pt>
                <c:pt idx="21">
                  <c:v>902.83170910332296</c:v>
                </c:pt>
                <c:pt idx="22">
                  <c:v>1119.1042596302</c:v>
                </c:pt>
                <c:pt idx="23">
                  <c:v>1062.4984046372799</c:v>
                </c:pt>
                <c:pt idx="24">
                  <c:v>1155.51192348622</c:v>
                </c:pt>
                <c:pt idx="25">
                  <c:v>1144.93707656793</c:v>
                </c:pt>
                <c:pt idx="26">
                  <c:v>1297.0374508147599</c:v>
                </c:pt>
                <c:pt idx="27">
                  <c:v>1269.4347222711599</c:v>
                </c:pt>
                <c:pt idx="28">
                  <c:v>1148.48163216231</c:v>
                </c:pt>
                <c:pt idx="29">
                  <c:v>1191.23237917959</c:v>
                </c:pt>
                <c:pt idx="30">
                  <c:v>957.23192574900202</c:v>
                </c:pt>
                <c:pt idx="31">
                  <c:v>654.93546980717701</c:v>
                </c:pt>
                <c:pt idx="32">
                  <c:v>694.52898160069299</c:v>
                </c:pt>
                <c:pt idx="33">
                  <c:v>528.16011967856002</c:v>
                </c:pt>
                <c:pt idx="34">
                  <c:v>580.17077545347695</c:v>
                </c:pt>
                <c:pt idx="35">
                  <c:v>775.09197994649605</c:v>
                </c:pt>
                <c:pt idx="36">
                  <c:v>760.92142654838904</c:v>
                </c:pt>
                <c:pt idx="37">
                  <c:v>788.76535855863801</c:v>
                </c:pt>
                <c:pt idx="38">
                  <c:v>692.959559305266</c:v>
                </c:pt>
                <c:pt idx="39">
                  <c:v>732.91816562133101</c:v>
                </c:pt>
                <c:pt idx="40">
                  <c:v>805.99749648564102</c:v>
                </c:pt>
                <c:pt idx="41">
                  <c:v>847.07363241866005</c:v>
                </c:pt>
                <c:pt idx="42">
                  <c:v>802.07186737348604</c:v>
                </c:pt>
                <c:pt idx="43">
                  <c:v>747.87088314125299</c:v>
                </c:pt>
                <c:pt idx="44">
                  <c:v>656.93366949572101</c:v>
                </c:pt>
                <c:pt idx="45">
                  <c:v>639.64715605936601</c:v>
                </c:pt>
                <c:pt idx="46">
                  <c:v>728.26226824278604</c:v>
                </c:pt>
                <c:pt idx="47">
                  <c:v>965.39773773915601</c:v>
                </c:pt>
                <c:pt idx="48">
                  <c:v>1001.57622086555</c:v>
                </c:pt>
                <c:pt idx="49">
                  <c:v>923.29679844894804</c:v>
                </c:pt>
                <c:pt idx="50">
                  <c:v>855.52742316675005</c:v>
                </c:pt>
                <c:pt idx="51">
                  <c:v>762.51069224301295</c:v>
                </c:pt>
                <c:pt idx="52">
                  <c:v>808.49600307551304</c:v>
                </c:pt>
                <c:pt idx="53">
                  <c:v>942.12826734261205</c:v>
                </c:pt>
                <c:pt idx="54">
                  <c:v>870.04740193285795</c:v>
                </c:pt>
                <c:pt idx="55">
                  <c:v>771.30902060491803</c:v>
                </c:pt>
                <c:pt idx="56">
                  <c:v>715.44826603918602</c:v>
                </c:pt>
                <c:pt idx="57">
                  <c:v>709.69842771521803</c:v>
                </c:pt>
                <c:pt idx="58">
                  <c:v>743.66226957970605</c:v>
                </c:pt>
                <c:pt idx="59">
                  <c:v>690.870959597715</c:v>
                </c:pt>
                <c:pt idx="60">
                  <c:v>638.51521151571399</c:v>
                </c:pt>
                <c:pt idx="61">
                  <c:v>691.96153493754002</c:v>
                </c:pt>
                <c:pt idx="62">
                  <c:v>774.59066471121901</c:v>
                </c:pt>
                <c:pt idx="63">
                  <c:v>726.43409285145697</c:v>
                </c:pt>
                <c:pt idx="64">
                  <c:v>684.36263186075405</c:v>
                </c:pt>
                <c:pt idx="65">
                  <c:v>664.37152574829099</c:v>
                </c:pt>
                <c:pt idx="66">
                  <c:v>780.48332601336494</c:v>
                </c:pt>
                <c:pt idx="67">
                  <c:v>984.21823412863102</c:v>
                </c:pt>
                <c:pt idx="68">
                  <c:v>973.29554298360404</c:v>
                </c:pt>
                <c:pt idx="69">
                  <c:v>877.26972830579598</c:v>
                </c:pt>
                <c:pt idx="70">
                  <c:v>640.32301572497897</c:v>
                </c:pt>
                <c:pt idx="71">
                  <c:v>540.45189402934295</c:v>
                </c:pt>
                <c:pt idx="72">
                  <c:v>573.61168464973798</c:v>
                </c:pt>
                <c:pt idx="73">
                  <c:v>1130.1490422756699</c:v>
                </c:pt>
                <c:pt idx="74">
                  <c:v>1446.11593763528</c:v>
                </c:pt>
                <c:pt idx="75">
                  <c:v>872.32737916405995</c:v>
                </c:pt>
                <c:pt idx="76">
                  <c:v>614.34534682593699</c:v>
                </c:pt>
                <c:pt idx="77">
                  <c:v>597.34254515170801</c:v>
                </c:pt>
                <c:pt idx="78">
                  <c:v>705.65442479415196</c:v>
                </c:pt>
                <c:pt idx="79">
                  <c:v>548.835042442278</c:v>
                </c:pt>
                <c:pt idx="80">
                  <c:v>656.58867120512605</c:v>
                </c:pt>
                <c:pt idx="81">
                  <c:v>769.97822868969104</c:v>
                </c:pt>
                <c:pt idx="82">
                  <c:v>480.71782903431301</c:v>
                </c:pt>
                <c:pt idx="83">
                  <c:v>476.06314852263603</c:v>
                </c:pt>
                <c:pt idx="84">
                  <c:v>440.92927128056402</c:v>
                </c:pt>
                <c:pt idx="85">
                  <c:v>374.23925805083599</c:v>
                </c:pt>
                <c:pt idx="86">
                  <c:v>309.09792484516902</c:v>
                </c:pt>
                <c:pt idx="87">
                  <c:v>301.21665327325502</c:v>
                </c:pt>
                <c:pt idx="88">
                  <c:v>363.026157020239</c:v>
                </c:pt>
                <c:pt idx="89">
                  <c:v>392.36679351151997</c:v>
                </c:pt>
                <c:pt idx="90">
                  <c:v>325.98946971742703</c:v>
                </c:pt>
                <c:pt idx="91">
                  <c:v>356.039135046328</c:v>
                </c:pt>
                <c:pt idx="92">
                  <c:v>317.84575951024499</c:v>
                </c:pt>
                <c:pt idx="93">
                  <c:v>285.77155681477501</c:v>
                </c:pt>
                <c:pt idx="94">
                  <c:v>331.77313355630901</c:v>
                </c:pt>
                <c:pt idx="95">
                  <c:v>382.95576073230501</c:v>
                </c:pt>
                <c:pt idx="96">
                  <c:v>410.30818218057402</c:v>
                </c:pt>
                <c:pt idx="97">
                  <c:v>368.07996821518799</c:v>
                </c:pt>
                <c:pt idx="98">
                  <c:v>369.21496029639002</c:v>
                </c:pt>
                <c:pt idx="99">
                  <c:v>297.95940185560102</c:v>
                </c:pt>
                <c:pt idx="100">
                  <c:v>250.51653719884399</c:v>
                </c:pt>
                <c:pt idx="101">
                  <c:v>221.05999953344099</c:v>
                </c:pt>
                <c:pt idx="102">
                  <c:v>249.06141763093899</c:v>
                </c:pt>
                <c:pt idx="103">
                  <c:v>235.63750980403901</c:v>
                </c:pt>
                <c:pt idx="104">
                  <c:v>268.32413743366101</c:v>
                </c:pt>
                <c:pt idx="105">
                  <c:v>319.31803056721998</c:v>
                </c:pt>
                <c:pt idx="106">
                  <c:v>336.35656282975901</c:v>
                </c:pt>
                <c:pt idx="107">
                  <c:v>345.87508020157497</c:v>
                </c:pt>
                <c:pt idx="108">
                  <c:v>672.60791675722498</c:v>
                </c:pt>
                <c:pt idx="109">
                  <c:v>601.47799599456198</c:v>
                </c:pt>
                <c:pt idx="110">
                  <c:v>518.23749999999995</c:v>
                </c:pt>
                <c:pt idx="111">
                  <c:v>522.21325092366203</c:v>
                </c:pt>
                <c:pt idx="112">
                  <c:v>533.38744137117999</c:v>
                </c:pt>
                <c:pt idx="113">
                  <c:v>476.46730124682898</c:v>
                </c:pt>
                <c:pt idx="114">
                  <c:v>381.88449389573498</c:v>
                </c:pt>
                <c:pt idx="115">
                  <c:v>343.92341419680599</c:v>
                </c:pt>
                <c:pt idx="116">
                  <c:v>342.10880241247798</c:v>
                </c:pt>
                <c:pt idx="117">
                  <c:v>342.42797882172198</c:v>
                </c:pt>
                <c:pt idx="118">
                  <c:v>336.88565213939398</c:v>
                </c:pt>
                <c:pt idx="119">
                  <c:v>327.01309393183402</c:v>
                </c:pt>
                <c:pt idx="120">
                  <c:v>321.047102647624</c:v>
                </c:pt>
                <c:pt idx="121">
                  <c:v>317.23932128972302</c:v>
                </c:pt>
                <c:pt idx="122">
                  <c:v>314.23258724725099</c:v>
                </c:pt>
                <c:pt idx="123">
                  <c:v>310.06770043741602</c:v>
                </c:pt>
                <c:pt idx="124">
                  <c:v>304.347528901141</c:v>
                </c:pt>
                <c:pt idx="125">
                  <c:v>299.42751191158101</c:v>
                </c:pt>
              </c:numCache>
            </c:numRef>
          </c:val>
          <c:smooth val="0"/>
          <c:extLst>
            <c:ext xmlns:c16="http://schemas.microsoft.com/office/drawing/2014/chart" uri="{C3380CC4-5D6E-409C-BE32-E72D297353CC}">
              <c16:uniqueId val="{00000001-FA66-44C2-AC66-0D928D07F4B1}"/>
            </c:ext>
          </c:extLst>
        </c:ser>
        <c:ser>
          <c:idx val="2"/>
          <c:order val="2"/>
          <c:tx>
            <c:strRef>
              <c:f>Sheet1!$D$1</c:f>
              <c:strCache>
                <c:ptCount val="1"/>
                <c:pt idx="0">
                  <c:v>Maize</c:v>
                </c:pt>
              </c:strCache>
            </c:strRef>
          </c:tx>
          <c:spPr>
            <a:ln w="50800" cap="rnd">
              <a:solidFill>
                <a:srgbClr val="FFC000"/>
              </a:solidFill>
              <a:round/>
            </a:ln>
            <a:effectLst/>
          </c:spPr>
          <c:marker>
            <c:symbol val="none"/>
          </c:marker>
          <c:trendline>
            <c:spPr>
              <a:ln w="19050" cap="rnd">
                <a:solidFill>
                  <a:schemeClr val="tx1"/>
                </a:solidFill>
                <a:prstDash val="sysDot"/>
              </a:ln>
              <a:effectLst/>
            </c:spPr>
            <c:trendlineType val="linear"/>
            <c:dispRSqr val="0"/>
            <c:dispEq val="0"/>
          </c:trendline>
          <c:cat>
            <c:numRef>
              <c:f>Sheet1!$A$2:$A$127</c:f>
              <c:numCache>
                <c:formatCode>General</c:formatCode>
                <c:ptCount val="126"/>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pt idx="120">
                  <c:v>2020</c:v>
                </c:pt>
                <c:pt idx="121">
                  <c:v>2021</c:v>
                </c:pt>
                <c:pt idx="122">
                  <c:v>2022</c:v>
                </c:pt>
                <c:pt idx="123">
                  <c:v>2023</c:v>
                </c:pt>
                <c:pt idx="124">
                  <c:v>2024</c:v>
                </c:pt>
                <c:pt idx="125">
                  <c:v>2025</c:v>
                </c:pt>
              </c:numCache>
            </c:numRef>
          </c:cat>
          <c:val>
            <c:numRef>
              <c:f>Sheet1!$D$2:$D$127</c:f>
              <c:numCache>
                <c:formatCode>General</c:formatCode>
                <c:ptCount val="126"/>
                <c:pt idx="0">
                  <c:v>224.534718739754</c:v>
                </c:pt>
                <c:pt idx="1">
                  <c:v>302.929665925341</c:v>
                </c:pt>
                <c:pt idx="2">
                  <c:v>400.75078607946699</c:v>
                </c:pt>
                <c:pt idx="3">
                  <c:v>285.82576515476597</c:v>
                </c:pt>
                <c:pt idx="4">
                  <c:v>298.20190267889399</c:v>
                </c:pt>
                <c:pt idx="5">
                  <c:v>315.36297762719198</c:v>
                </c:pt>
                <c:pt idx="6">
                  <c:v>263.26930080976598</c:v>
                </c:pt>
                <c:pt idx="7">
                  <c:v>283.52903846383799</c:v>
                </c:pt>
                <c:pt idx="8">
                  <c:v>399.25601451730302</c:v>
                </c:pt>
                <c:pt idx="9">
                  <c:v>389.45806799183902</c:v>
                </c:pt>
                <c:pt idx="10">
                  <c:v>327.23492371792202</c:v>
                </c:pt>
                <c:pt idx="11">
                  <c:v>350.280023750466</c:v>
                </c:pt>
                <c:pt idx="12">
                  <c:v>383.79771691562502</c:v>
                </c:pt>
                <c:pt idx="13">
                  <c:v>347.98195229852098</c:v>
                </c:pt>
                <c:pt idx="14">
                  <c:v>415.93026387848403</c:v>
                </c:pt>
                <c:pt idx="15">
                  <c:v>424.84335873948299</c:v>
                </c:pt>
                <c:pt idx="16">
                  <c:v>386.89308177643198</c:v>
                </c:pt>
                <c:pt idx="17">
                  <c:v>657.33767033069398</c:v>
                </c:pt>
                <c:pt idx="18">
                  <c:v>525.695781477335</c:v>
                </c:pt>
                <c:pt idx="19">
                  <c:v>490.94437185629198</c:v>
                </c:pt>
                <c:pt idx="20">
                  <c:v>409.23480667139899</c:v>
                </c:pt>
                <c:pt idx="21">
                  <c:v>192.754420087357</c:v>
                </c:pt>
                <c:pt idx="22">
                  <c:v>236.664268391749</c:v>
                </c:pt>
                <c:pt idx="23">
                  <c:v>312.749395343424</c:v>
                </c:pt>
                <c:pt idx="24">
                  <c:v>366.65990773090698</c:v>
                </c:pt>
                <c:pt idx="25">
                  <c:v>387.51067465788998</c:v>
                </c:pt>
                <c:pt idx="26">
                  <c:v>296.195915994816</c:v>
                </c:pt>
                <c:pt idx="27">
                  <c:v>361.08802678980601</c:v>
                </c:pt>
                <c:pt idx="28">
                  <c:v>408.370665894946</c:v>
                </c:pt>
                <c:pt idx="29">
                  <c:v>405.687623933174</c:v>
                </c:pt>
                <c:pt idx="30">
                  <c:v>363.67164620657502</c:v>
                </c:pt>
                <c:pt idx="31">
                  <c:v>279.61908361663598</c:v>
                </c:pt>
                <c:pt idx="32">
                  <c:v>198.92229462858199</c:v>
                </c:pt>
                <c:pt idx="33">
                  <c:v>232.264925909391</c:v>
                </c:pt>
                <c:pt idx="34">
                  <c:v>319.81840394538898</c:v>
                </c:pt>
                <c:pt idx="35">
                  <c:v>409.75747275083802</c:v>
                </c:pt>
                <c:pt idx="36">
                  <c:v>421.34072286393598</c:v>
                </c:pt>
                <c:pt idx="37">
                  <c:v>507.57145266772898</c:v>
                </c:pt>
                <c:pt idx="38">
                  <c:v>257.13618828457402</c:v>
                </c:pt>
                <c:pt idx="39">
                  <c:v>257.84701059552498</c:v>
                </c:pt>
                <c:pt idx="40">
                  <c:v>271.76841953115201</c:v>
                </c:pt>
                <c:pt idx="41">
                  <c:v>312.665922401248</c:v>
                </c:pt>
                <c:pt idx="42">
                  <c:v>318.484364680569</c:v>
                </c:pt>
                <c:pt idx="43">
                  <c:v>352.41105694724399</c:v>
                </c:pt>
                <c:pt idx="44">
                  <c:v>339.52915865676601</c:v>
                </c:pt>
                <c:pt idx="45">
                  <c:v>340.51643187621198</c:v>
                </c:pt>
                <c:pt idx="46">
                  <c:v>470.004598743359</c:v>
                </c:pt>
                <c:pt idx="47">
                  <c:v>491.442469098711</c:v>
                </c:pt>
                <c:pt idx="48">
                  <c:v>223.920071542101</c:v>
                </c:pt>
                <c:pt idx="49">
                  <c:v>356.56068103925799</c:v>
                </c:pt>
                <c:pt idx="50">
                  <c:v>422.81460770192399</c:v>
                </c:pt>
                <c:pt idx="51">
                  <c:v>377.17989967633702</c:v>
                </c:pt>
                <c:pt idx="52">
                  <c:v>321.24483535105702</c:v>
                </c:pt>
                <c:pt idx="53">
                  <c:v>322.075741539126</c:v>
                </c:pt>
                <c:pt idx="54">
                  <c:v>318.689898909531</c:v>
                </c:pt>
                <c:pt idx="55">
                  <c:v>263.891197416723</c:v>
                </c:pt>
                <c:pt idx="56">
                  <c:v>267.52154699887302</c:v>
                </c:pt>
                <c:pt idx="57">
                  <c:v>244.270546650276</c:v>
                </c:pt>
                <c:pt idx="58">
                  <c:v>246.785195272549</c:v>
                </c:pt>
                <c:pt idx="59">
                  <c:v>239.00637174073799</c:v>
                </c:pt>
                <c:pt idx="60">
                  <c:v>219.95829321859401</c:v>
                </c:pt>
                <c:pt idx="61">
                  <c:v>230.837349395915</c:v>
                </c:pt>
                <c:pt idx="62">
                  <c:v>258.497518598064</c:v>
                </c:pt>
                <c:pt idx="63">
                  <c:v>275.09257574822902</c:v>
                </c:pt>
                <c:pt idx="64">
                  <c:v>275.12055058009202</c:v>
                </c:pt>
                <c:pt idx="65">
                  <c:v>265.96398478294702</c:v>
                </c:pt>
                <c:pt idx="66">
                  <c:v>281.81891386619401</c:v>
                </c:pt>
                <c:pt idx="67">
                  <c:v>236.74818400862799</c:v>
                </c:pt>
                <c:pt idx="68">
                  <c:v>235.165418018716</c:v>
                </c:pt>
                <c:pt idx="69">
                  <c:v>250.989012419586</c:v>
                </c:pt>
                <c:pt idx="70">
                  <c:v>257.62636639420998</c:v>
                </c:pt>
                <c:pt idx="71">
                  <c:v>242.726355221625</c:v>
                </c:pt>
                <c:pt idx="72">
                  <c:v>216.63827734878299</c:v>
                </c:pt>
                <c:pt idx="73">
                  <c:v>313.91779424826501</c:v>
                </c:pt>
                <c:pt idx="74">
                  <c:v>349.39563467896897</c:v>
                </c:pt>
                <c:pt idx="75">
                  <c:v>285.04835834184098</c:v>
                </c:pt>
                <c:pt idx="76">
                  <c:v>269.17182841506201</c:v>
                </c:pt>
                <c:pt idx="77">
                  <c:v>207.475841831217</c:v>
                </c:pt>
                <c:pt idx="78">
                  <c:v>191.82985361090201</c:v>
                </c:pt>
                <c:pt idx="79">
                  <c:v>189.82348296103601</c:v>
                </c:pt>
                <c:pt idx="80">
                  <c:v>188.092242735512</c:v>
                </c:pt>
                <c:pt idx="81">
                  <c:v>206.85538820846301</c:v>
                </c:pt>
                <c:pt idx="82">
                  <c:v>177.91451998623299</c:v>
                </c:pt>
                <c:pt idx="83">
                  <c:v>231.825029665188</c:v>
                </c:pt>
                <c:pt idx="84">
                  <c:v>235.65776734982899</c:v>
                </c:pt>
                <c:pt idx="85">
                  <c:v>192.825876602047</c:v>
                </c:pt>
                <c:pt idx="86">
                  <c:v>128.64667012901799</c:v>
                </c:pt>
                <c:pt idx="87">
                  <c:v>99.774298788121897</c:v>
                </c:pt>
                <c:pt idx="88">
                  <c:v>131.33704149107101</c:v>
                </c:pt>
                <c:pt idx="89">
                  <c:v>137.32458383104699</c:v>
                </c:pt>
                <c:pt idx="90">
                  <c:v>123.530218609876</c:v>
                </c:pt>
                <c:pt idx="91">
                  <c:v>127.602695251523</c:v>
                </c:pt>
                <c:pt idx="92">
                  <c:v>110.37425160581699</c:v>
                </c:pt>
                <c:pt idx="93">
                  <c:v>129.16393987698601</c:v>
                </c:pt>
                <c:pt idx="94">
                  <c:v>125.991492249869</c:v>
                </c:pt>
                <c:pt idx="95">
                  <c:v>192.930602450447</c:v>
                </c:pt>
                <c:pt idx="96">
                  <c:v>140.82984841628999</c:v>
                </c:pt>
                <c:pt idx="97">
                  <c:v>126.875364263188</c:v>
                </c:pt>
                <c:pt idx="98">
                  <c:v>108.287567713174</c:v>
                </c:pt>
                <c:pt idx="99">
                  <c:v>103.96159520320499</c:v>
                </c:pt>
                <c:pt idx="100">
                  <c:v>107.478023541938</c:v>
                </c:pt>
                <c:pt idx="101">
                  <c:v>115.279311358388</c:v>
                </c:pt>
                <c:pt idx="102">
                  <c:v>134.07715537458401</c:v>
                </c:pt>
                <c:pt idx="103">
                  <c:v>136.049564826524</c:v>
                </c:pt>
                <c:pt idx="104">
                  <c:v>106.99109872674001</c:v>
                </c:pt>
                <c:pt idx="105">
                  <c:v>116.17054849434599</c:v>
                </c:pt>
                <c:pt idx="106">
                  <c:v>167.458697127721</c:v>
                </c:pt>
                <c:pt idx="107">
                  <c:v>224.33103809584</c:v>
                </c:pt>
                <c:pt idx="108">
                  <c:v>167.36959574005601</c:v>
                </c:pt>
                <c:pt idx="109">
                  <c:v>166.19763126900801</c:v>
                </c:pt>
                <c:pt idx="110">
                  <c:v>275.14999999999998</c:v>
                </c:pt>
                <c:pt idx="111">
                  <c:v>263.309610260959</c:v>
                </c:pt>
                <c:pt idx="112">
                  <c:v>271.68522742912501</c:v>
                </c:pt>
                <c:pt idx="113">
                  <c:v>181.40431360202601</c:v>
                </c:pt>
                <c:pt idx="114">
                  <c:v>150.61284877792801</c:v>
                </c:pt>
                <c:pt idx="115">
                  <c:v>145.159543586859</c:v>
                </c:pt>
                <c:pt idx="116">
                  <c:v>145.75576304908299</c:v>
                </c:pt>
                <c:pt idx="117">
                  <c:v>136.97183998002501</c:v>
                </c:pt>
                <c:pt idx="118">
                  <c:v>134.151750891712</c:v>
                </c:pt>
                <c:pt idx="119">
                  <c:v>133.712024385028</c:v>
                </c:pt>
                <c:pt idx="120">
                  <c:v>134.074699393473</c:v>
                </c:pt>
                <c:pt idx="121">
                  <c:v>136.18586788086199</c:v>
                </c:pt>
                <c:pt idx="122">
                  <c:v>137.73206355530201</c:v>
                </c:pt>
                <c:pt idx="123">
                  <c:v>135.931395568998</c:v>
                </c:pt>
                <c:pt idx="124">
                  <c:v>134.712597690244</c:v>
                </c:pt>
                <c:pt idx="125">
                  <c:v>134.243707433737</c:v>
                </c:pt>
              </c:numCache>
            </c:numRef>
          </c:val>
          <c:smooth val="0"/>
          <c:extLst>
            <c:ext xmlns:c16="http://schemas.microsoft.com/office/drawing/2014/chart" uri="{C3380CC4-5D6E-409C-BE32-E72D297353CC}">
              <c16:uniqueId val="{00000002-FA66-44C2-AC66-0D928D07F4B1}"/>
            </c:ext>
          </c:extLst>
        </c:ser>
        <c:dLbls>
          <c:showLegendKey val="0"/>
          <c:showVal val="0"/>
          <c:showCatName val="0"/>
          <c:showSerName val="0"/>
          <c:showPercent val="0"/>
          <c:showBubbleSize val="0"/>
        </c:dLbls>
        <c:marker val="1"/>
        <c:smooth val="0"/>
        <c:axId val="111039232"/>
        <c:axId val="111040768"/>
      </c:lineChart>
      <c:lineChart>
        <c:grouping val="standard"/>
        <c:varyColors val="0"/>
        <c:ser>
          <c:idx val="4"/>
          <c:order val="3"/>
          <c:tx>
            <c:strRef>
              <c:f>Sheet1!$F$1</c:f>
              <c:strCache>
                <c:ptCount val="1"/>
                <c:pt idx="0">
                  <c:v>Veg Oil (right axis)</c:v>
                </c:pt>
              </c:strCache>
            </c:strRef>
          </c:tx>
          <c:spPr>
            <a:ln w="50800" cap="rnd">
              <a:solidFill>
                <a:srgbClr val="0000FF"/>
              </a:solidFill>
              <a:round/>
            </a:ln>
            <a:effectLst/>
          </c:spPr>
          <c:marker>
            <c:symbol val="none"/>
          </c:marker>
          <c:trendline>
            <c:spPr>
              <a:ln w="19050" cap="rnd">
                <a:solidFill>
                  <a:schemeClr val="tx1"/>
                </a:solidFill>
                <a:prstDash val="sysDot"/>
              </a:ln>
              <a:effectLst/>
            </c:spPr>
            <c:trendlineType val="linear"/>
            <c:dispRSqr val="0"/>
            <c:dispEq val="0"/>
          </c:trendline>
          <c:cat>
            <c:numRef>
              <c:f>Sheet1!$A$2:$A$127</c:f>
              <c:numCache>
                <c:formatCode>General</c:formatCode>
                <c:ptCount val="126"/>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pt idx="120">
                  <c:v>2020</c:v>
                </c:pt>
                <c:pt idx="121">
                  <c:v>2021</c:v>
                </c:pt>
                <c:pt idx="122">
                  <c:v>2022</c:v>
                </c:pt>
                <c:pt idx="123">
                  <c:v>2023</c:v>
                </c:pt>
                <c:pt idx="124">
                  <c:v>2024</c:v>
                </c:pt>
                <c:pt idx="125">
                  <c:v>2025</c:v>
                </c:pt>
              </c:numCache>
            </c:numRef>
          </c:cat>
          <c:val>
            <c:numRef>
              <c:f>Sheet1!$F$2:$F$127</c:f>
              <c:numCache>
                <c:formatCode>General</c:formatCode>
                <c:ptCount val="126"/>
                <c:pt idx="0">
                  <c:v>1889.46107191856</c:v>
                </c:pt>
                <c:pt idx="1">
                  <c:v>1887.0159234585601</c:v>
                </c:pt>
                <c:pt idx="2">
                  <c:v>2046.9745514732899</c:v>
                </c:pt>
                <c:pt idx="3">
                  <c:v>2082.7996944984702</c:v>
                </c:pt>
                <c:pt idx="4">
                  <c:v>1991.5830478795201</c:v>
                </c:pt>
                <c:pt idx="5">
                  <c:v>1956.72733973919</c:v>
                </c:pt>
                <c:pt idx="6">
                  <c:v>2087.8715888249098</c:v>
                </c:pt>
                <c:pt idx="7">
                  <c:v>2144.3962318191702</c:v>
                </c:pt>
                <c:pt idx="8">
                  <c:v>1939.24661871236</c:v>
                </c:pt>
                <c:pt idx="9">
                  <c:v>2041.0658437141501</c:v>
                </c:pt>
                <c:pt idx="10">
                  <c:v>2483.4528213081599</c:v>
                </c:pt>
                <c:pt idx="11">
                  <c:v>2449.5130796408998</c:v>
                </c:pt>
                <c:pt idx="12">
                  <c:v>2287.4223960582999</c:v>
                </c:pt>
                <c:pt idx="13">
                  <c:v>2452.7644934802602</c:v>
                </c:pt>
                <c:pt idx="14">
                  <c:v>2830.5238851878398</c:v>
                </c:pt>
                <c:pt idx="15">
                  <c:v>2891.90005723491</c:v>
                </c:pt>
                <c:pt idx="16">
                  <c:v>3356.2242346818098</c:v>
                </c:pt>
                <c:pt idx="17">
                  <c:v>4131.8926699633303</c:v>
                </c:pt>
                <c:pt idx="18">
                  <c:v>6368.7088982416899</c:v>
                </c:pt>
                <c:pt idx="19">
                  <c:v>3232.2926457029898</c:v>
                </c:pt>
                <c:pt idx="20">
                  <c:v>2115.5982113366599</c:v>
                </c:pt>
                <c:pt idx="21">
                  <c:v>1392.2944893256199</c:v>
                </c:pt>
                <c:pt idx="22">
                  <c:v>1649.29019731465</c:v>
                </c:pt>
                <c:pt idx="23">
                  <c:v>1693.76199250027</c:v>
                </c:pt>
                <c:pt idx="24">
                  <c:v>1827.9441331465</c:v>
                </c:pt>
                <c:pt idx="25">
                  <c:v>2037.4605078443001</c:v>
                </c:pt>
                <c:pt idx="26">
                  <c:v>1985.34147124896</c:v>
                </c:pt>
                <c:pt idx="27">
                  <c:v>1951.75665478714</c:v>
                </c:pt>
                <c:pt idx="28">
                  <c:v>1976.0906801477699</c:v>
                </c:pt>
                <c:pt idx="29">
                  <c:v>2078.8665726580598</c:v>
                </c:pt>
                <c:pt idx="30">
                  <c:v>1681.00909518821</c:v>
                </c:pt>
                <c:pt idx="31">
                  <c:v>1513.1172197206499</c:v>
                </c:pt>
                <c:pt idx="32">
                  <c:v>1445.3529128274899</c:v>
                </c:pt>
                <c:pt idx="33">
                  <c:v>1293.2211911147599</c:v>
                </c:pt>
                <c:pt idx="34">
                  <c:v>1551.5762826206701</c:v>
                </c:pt>
                <c:pt idx="35">
                  <c:v>2262.0682181256102</c:v>
                </c:pt>
                <c:pt idx="36">
                  <c:v>2291.38009405306</c:v>
                </c:pt>
                <c:pt idx="37">
                  <c:v>2470.6628704150799</c:v>
                </c:pt>
                <c:pt idx="38">
                  <c:v>1870.6668485948501</c:v>
                </c:pt>
                <c:pt idx="39">
                  <c:v>2104.6513096946501</c:v>
                </c:pt>
                <c:pt idx="40">
                  <c:v>1980.4277764840799</c:v>
                </c:pt>
                <c:pt idx="41">
                  <c:v>2508.1723007570199</c:v>
                </c:pt>
                <c:pt idx="42">
                  <c:v>2652.2058542591299</c:v>
                </c:pt>
                <c:pt idx="43">
                  <c:v>1710.4354905720099</c:v>
                </c:pt>
                <c:pt idx="44">
                  <c:v>1502.45542190063</c:v>
                </c:pt>
                <c:pt idx="45">
                  <c:v>1462.91989945108</c:v>
                </c:pt>
                <c:pt idx="46">
                  <c:v>1443.8972231344901</c:v>
                </c:pt>
                <c:pt idx="47">
                  <c:v>2474.2122378456602</c:v>
                </c:pt>
                <c:pt idx="48">
                  <c:v>2966.4841138575198</c:v>
                </c:pt>
                <c:pt idx="49">
                  <c:v>2338.5567868973899</c:v>
                </c:pt>
                <c:pt idx="50">
                  <c:v>2330.1249664012798</c:v>
                </c:pt>
                <c:pt idx="51">
                  <c:v>3110.7362736832902</c:v>
                </c:pt>
                <c:pt idx="52">
                  <c:v>1820.63965449127</c:v>
                </c:pt>
                <c:pt idx="53">
                  <c:v>1678.1121173409001</c:v>
                </c:pt>
                <c:pt idx="54">
                  <c:v>1756.64469957714</c:v>
                </c:pt>
                <c:pt idx="55">
                  <c:v>1807.1217717083</c:v>
                </c:pt>
                <c:pt idx="56">
                  <c:v>1998.92988492567</c:v>
                </c:pt>
                <c:pt idx="57">
                  <c:v>2005.3356513451899</c:v>
                </c:pt>
                <c:pt idx="58">
                  <c:v>1919.15607759148</c:v>
                </c:pt>
                <c:pt idx="59">
                  <c:v>1945.7473467028699</c:v>
                </c:pt>
                <c:pt idx="60">
                  <c:v>1854.33478497482</c:v>
                </c:pt>
                <c:pt idx="61">
                  <c:v>1887.40557780994</c:v>
                </c:pt>
                <c:pt idx="62">
                  <c:v>1797.12675304664</c:v>
                </c:pt>
                <c:pt idx="63">
                  <c:v>1810.0237280128299</c:v>
                </c:pt>
                <c:pt idx="64">
                  <c:v>1799.82407968383</c:v>
                </c:pt>
                <c:pt idx="65">
                  <c:v>1964.05797456869</c:v>
                </c:pt>
                <c:pt idx="66">
                  <c:v>1841.8339885029</c:v>
                </c:pt>
                <c:pt idx="67">
                  <c:v>1804.91339830057</c:v>
                </c:pt>
                <c:pt idx="68">
                  <c:v>1785.2303997942099</c:v>
                </c:pt>
                <c:pt idx="69">
                  <c:v>1496.4203419943501</c:v>
                </c:pt>
                <c:pt idx="70">
                  <c:v>1803.05530999446</c:v>
                </c:pt>
                <c:pt idx="71">
                  <c:v>1613.50477389923</c:v>
                </c:pt>
                <c:pt idx="72">
                  <c:v>1193.22430478095</c:v>
                </c:pt>
                <c:pt idx="73">
                  <c:v>1367.03324119488</c:v>
                </c:pt>
                <c:pt idx="74">
                  <c:v>1823.5918032183299</c:v>
                </c:pt>
                <c:pt idx="75">
                  <c:v>1592.9911277395299</c:v>
                </c:pt>
                <c:pt idx="76">
                  <c:v>1255.8026418481199</c:v>
                </c:pt>
                <c:pt idx="77">
                  <c:v>1701.2959681119401</c:v>
                </c:pt>
                <c:pt idx="78">
                  <c:v>1708.98256491914</c:v>
                </c:pt>
                <c:pt idx="79">
                  <c:v>1601.0957563285499</c:v>
                </c:pt>
                <c:pt idx="80">
                  <c:v>1315.9569368110101</c:v>
                </c:pt>
                <c:pt idx="81">
                  <c:v>1337.5322905119001</c:v>
                </c:pt>
                <c:pt idx="82">
                  <c:v>1058.55442872967</c:v>
                </c:pt>
                <c:pt idx="83">
                  <c:v>1314.67917150427</c:v>
                </c:pt>
                <c:pt idx="84">
                  <c:v>1946.1140046334999</c:v>
                </c:pt>
                <c:pt idx="85">
                  <c:v>1325.4758797290499</c:v>
                </c:pt>
                <c:pt idx="86">
                  <c:v>556.31521836448303</c:v>
                </c:pt>
                <c:pt idx="87">
                  <c:v>679.23345788537802</c:v>
                </c:pt>
                <c:pt idx="88">
                  <c:v>807.03898833429696</c:v>
                </c:pt>
                <c:pt idx="89">
                  <c:v>648.39724104812501</c:v>
                </c:pt>
                <c:pt idx="90">
                  <c:v>492.09948660462697</c:v>
                </c:pt>
                <c:pt idx="91">
                  <c:v>499.217017747689</c:v>
                </c:pt>
                <c:pt idx="92">
                  <c:v>497.68061122014598</c:v>
                </c:pt>
                <c:pt idx="93">
                  <c:v>628.92617842380696</c:v>
                </c:pt>
                <c:pt idx="94">
                  <c:v>748.27066363288202</c:v>
                </c:pt>
                <c:pt idx="95">
                  <c:v>650.29050526241599</c:v>
                </c:pt>
                <c:pt idx="96">
                  <c:v>629.74309563602503</c:v>
                </c:pt>
                <c:pt idx="97">
                  <c:v>754.02400946851299</c:v>
                </c:pt>
                <c:pt idx="98">
                  <c:v>588.14684000308102</c:v>
                </c:pt>
                <c:pt idx="99">
                  <c:v>423.78930076497699</c:v>
                </c:pt>
                <c:pt idx="100">
                  <c:v>400.41246968615502</c:v>
                </c:pt>
                <c:pt idx="101">
                  <c:v>519.78858615774402</c:v>
                </c:pt>
                <c:pt idx="102">
                  <c:v>643.58371225321002</c:v>
                </c:pt>
                <c:pt idx="103">
                  <c:v>690.21475785534994</c:v>
                </c:pt>
                <c:pt idx="104">
                  <c:v>588.75967718024503</c:v>
                </c:pt>
                <c:pt idx="105">
                  <c:v>624.14067243200304</c:v>
                </c:pt>
                <c:pt idx="106">
                  <c:v>820.63101770594903</c:v>
                </c:pt>
                <c:pt idx="107">
                  <c:v>1304.68746250136</c:v>
                </c:pt>
                <c:pt idx="108">
                  <c:v>733.45277390058504</c:v>
                </c:pt>
                <c:pt idx="109">
                  <c:v>905.55978137487295</c:v>
                </c:pt>
                <c:pt idx="110">
                  <c:v>1264.8457350000001</c:v>
                </c:pt>
                <c:pt idx="111">
                  <c:v>1082.5995823497001</c:v>
                </c:pt>
                <c:pt idx="112">
                  <c:v>911.45330339835198</c:v>
                </c:pt>
                <c:pt idx="113">
                  <c:v>816.37379847008799</c:v>
                </c:pt>
                <c:pt idx="114">
                  <c:v>647.44923481304295</c:v>
                </c:pt>
                <c:pt idx="115">
                  <c:v>604.19079136671303</c:v>
                </c:pt>
                <c:pt idx="116">
                  <c:v>630.59621004282496</c:v>
                </c:pt>
                <c:pt idx="117">
                  <c:v>638.38527049742095</c:v>
                </c:pt>
                <c:pt idx="118">
                  <c:v>627.20498359941303</c:v>
                </c:pt>
                <c:pt idx="119">
                  <c:v>626.26411848475902</c:v>
                </c:pt>
                <c:pt idx="120">
                  <c:v>635.75693266011899</c:v>
                </c:pt>
                <c:pt idx="121">
                  <c:v>640.05540731076997</c:v>
                </c:pt>
                <c:pt idx="122">
                  <c:v>628.24292019184202</c:v>
                </c:pt>
                <c:pt idx="123">
                  <c:v>612.72563814221905</c:v>
                </c:pt>
                <c:pt idx="124">
                  <c:v>608.27355924630695</c:v>
                </c:pt>
                <c:pt idx="125">
                  <c:v>600.012576324409</c:v>
                </c:pt>
              </c:numCache>
            </c:numRef>
          </c:val>
          <c:smooth val="0"/>
          <c:extLst>
            <c:ext xmlns:c16="http://schemas.microsoft.com/office/drawing/2014/chart" uri="{C3380CC4-5D6E-409C-BE32-E72D297353CC}">
              <c16:uniqueId val="{00000004-FA66-44C2-AC66-0D928D07F4B1}"/>
            </c:ext>
          </c:extLst>
        </c:ser>
        <c:dLbls>
          <c:showLegendKey val="0"/>
          <c:showVal val="0"/>
          <c:showCatName val="0"/>
          <c:showSerName val="0"/>
          <c:showPercent val="0"/>
          <c:showBubbleSize val="0"/>
        </c:dLbls>
        <c:marker val="1"/>
        <c:smooth val="0"/>
        <c:axId val="111082880"/>
        <c:axId val="111080960"/>
      </c:lineChart>
      <c:catAx>
        <c:axId val="11103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11040768"/>
        <c:crosses val="autoZero"/>
        <c:auto val="1"/>
        <c:lblAlgn val="ctr"/>
        <c:lblOffset val="100"/>
        <c:noMultiLvlLbl val="0"/>
      </c:catAx>
      <c:valAx>
        <c:axId val="111040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a:pPr>
                <a:r>
                  <a:rPr lang="en-CA"/>
                  <a:t>USD/tonne</a:t>
                </a:r>
              </a:p>
            </c:rich>
          </c:tx>
          <c:layout>
            <c:manualLayout>
              <c:xMode val="edge"/>
              <c:yMode val="edge"/>
              <c:x val="5.0133163749025095E-3"/>
              <c:y val="2.0521505163613327E-2"/>
            </c:manualLayout>
          </c:layout>
          <c:overlay val="0"/>
          <c:spPr>
            <a:noFill/>
            <a:ln>
              <a:noFill/>
            </a:ln>
            <a:effectLst/>
          </c:spPr>
        </c:title>
        <c:numFmt formatCode="General" sourceLinked="1"/>
        <c:majorTickMark val="none"/>
        <c:minorTickMark val="none"/>
        <c:tickLblPos val="nextTo"/>
        <c:spPr>
          <a:noFill/>
          <a:ln>
            <a:noFill/>
          </a:ln>
          <a:effectLst/>
        </c:spPr>
        <c:txPr>
          <a:bodyPr rot="-60000000" vert="horz"/>
          <a:lstStyle/>
          <a:p>
            <a:pPr>
              <a:defRPr/>
            </a:pPr>
            <a:endParaRPr lang="en-US"/>
          </a:p>
        </c:txPr>
        <c:crossAx val="111039232"/>
        <c:crosses val="autoZero"/>
        <c:crossBetween val="between"/>
      </c:valAx>
      <c:valAx>
        <c:axId val="111080960"/>
        <c:scaling>
          <c:orientation val="minMax"/>
        </c:scaling>
        <c:delete val="0"/>
        <c:axPos val="r"/>
        <c:title>
          <c:tx>
            <c:rich>
              <a:bodyPr rot="-5400000" vert="horz"/>
              <a:lstStyle/>
              <a:p>
                <a:pPr>
                  <a:defRPr/>
                </a:pPr>
                <a:r>
                  <a:rPr lang="en-CA"/>
                  <a:t>USD/tonne</a:t>
                </a:r>
              </a:p>
            </c:rich>
          </c:tx>
          <c:layout>
            <c:manualLayout>
              <c:xMode val="edge"/>
              <c:yMode val="edge"/>
              <c:x val="0.95491143650955546"/>
              <c:y val="2.3034067977683679E-2"/>
            </c:manualLayout>
          </c:layout>
          <c:overlay val="0"/>
          <c:spPr>
            <a:noFill/>
            <a:ln>
              <a:noFill/>
            </a:ln>
            <a:effectLst/>
          </c:spPr>
        </c:title>
        <c:numFmt formatCode="General" sourceLinked="1"/>
        <c:majorTickMark val="out"/>
        <c:minorTickMark val="none"/>
        <c:tickLblPos val="nextTo"/>
        <c:spPr>
          <a:noFill/>
          <a:ln>
            <a:noFill/>
          </a:ln>
          <a:effectLst/>
        </c:spPr>
        <c:txPr>
          <a:bodyPr rot="-60000000" vert="horz"/>
          <a:lstStyle/>
          <a:p>
            <a:pPr>
              <a:defRPr/>
            </a:pPr>
            <a:endParaRPr lang="en-US"/>
          </a:p>
        </c:txPr>
        <c:crossAx val="111082880"/>
        <c:crosses val="max"/>
        <c:crossBetween val="between"/>
      </c:valAx>
      <c:catAx>
        <c:axId val="111082880"/>
        <c:scaling>
          <c:orientation val="minMax"/>
        </c:scaling>
        <c:delete val="1"/>
        <c:axPos val="b"/>
        <c:numFmt formatCode="General" sourceLinked="1"/>
        <c:majorTickMark val="out"/>
        <c:minorTickMark val="none"/>
        <c:tickLblPos val="nextTo"/>
        <c:crossAx val="111080960"/>
        <c:crosses val="autoZero"/>
        <c:auto val="1"/>
        <c:lblAlgn val="ctr"/>
        <c:lblOffset val="100"/>
        <c:noMultiLvlLbl val="0"/>
      </c:catAx>
      <c:spPr>
        <a:noFill/>
        <a:ln>
          <a:noFill/>
        </a:ln>
        <a:effectLst/>
      </c:spPr>
    </c:plotArea>
    <c:legend>
      <c:legendPos val="b"/>
      <c:legendEntry>
        <c:idx val="4"/>
        <c:delete val="1"/>
      </c:legendEntry>
      <c:legendEntry>
        <c:idx val="5"/>
        <c:delete val="1"/>
      </c:legendEntry>
      <c:legendEntry>
        <c:idx val="6"/>
        <c:delete val="1"/>
      </c:legendEntry>
      <c:legendEntry>
        <c:idx val="7"/>
        <c:delete val="1"/>
      </c:legendEntry>
      <c:layout>
        <c:manualLayout>
          <c:xMode val="edge"/>
          <c:yMode val="edge"/>
          <c:x val="1.0458192444833536E-2"/>
          <c:y val="0.88752364183120325"/>
          <c:w val="0.98911014917280771"/>
          <c:h val="9.7400981284374646E-2"/>
        </c:manualLayout>
      </c:layout>
      <c:overlay val="0"/>
      <c:spPr>
        <a:noFill/>
        <a:ln>
          <a:noFill/>
        </a:ln>
        <a:effectLst/>
      </c:spPr>
      <c:txPr>
        <a:bodyPr rot="0" vert="horz"/>
        <a:lstStyle/>
        <a:p>
          <a:pPr>
            <a:defRPr/>
          </a:pPr>
          <a:endParaRPr lang="en-US"/>
        </a:p>
      </c:txPr>
    </c:legend>
    <c:plotVisOnly val="1"/>
    <c:dispBlanksAs val="gap"/>
    <c:showDLblsOverMax val="0"/>
  </c:chart>
  <c:spPr>
    <a:noFill/>
    <a:ln>
      <a:noFill/>
    </a:ln>
    <a:effectLst/>
  </c:spPr>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World</a:t>
            </a:r>
          </a:p>
        </c:rich>
      </c:tx>
      <c:layout>
        <c:manualLayout>
          <c:xMode val="edge"/>
          <c:yMode val="edge"/>
          <c:x val="0.12468117824382542"/>
          <c:y val="3.4472148617226729E-2"/>
        </c:manualLayout>
      </c:layout>
      <c:overlay val="0"/>
    </c:title>
    <c:autoTitleDeleted val="0"/>
    <c:plotArea>
      <c:layout>
        <c:manualLayout>
          <c:layoutTarget val="inner"/>
          <c:xMode val="edge"/>
          <c:yMode val="edge"/>
          <c:x val="0.1020084549383288"/>
          <c:y val="0.12049915981408306"/>
          <c:w val="0.38522253943619728"/>
          <c:h val="0.77274455548210852"/>
        </c:manualLayout>
      </c:layout>
      <c:lineChart>
        <c:grouping val="standard"/>
        <c:varyColors val="0"/>
        <c:ser>
          <c:idx val="1"/>
          <c:order val="0"/>
          <c:tx>
            <c:strRef>
              <c:f>Sheet1!$B$1</c:f>
              <c:strCache>
                <c:ptCount val="1"/>
                <c:pt idx="0">
                  <c:v>IHS GI, Jan.</c:v>
                </c:pt>
              </c:strCache>
            </c:strRef>
          </c:tx>
          <c:spPr>
            <a:ln w="44450">
              <a:solidFill>
                <a:srgbClr val="002060"/>
              </a:solidFill>
            </a:ln>
          </c:spPr>
          <c:marker>
            <c:spPr>
              <a:solidFill>
                <a:srgbClr val="002060"/>
              </a:solidFill>
            </c:spPr>
          </c:marker>
          <c:cat>
            <c:numRef>
              <c:f>Sheet1!$A$2:$A$37</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Sheet1!$B$2:$B$37</c:f>
              <c:numCache>
                <c:formatCode>General</c:formatCode>
                <c:ptCount val="36"/>
                <c:pt idx="0">
                  <c:v>356.83722041990285</c:v>
                </c:pt>
                <c:pt idx="1">
                  <c:v>356.8512772334218</c:v>
                </c:pt>
                <c:pt idx="2">
                  <c:v>355.49510929194446</c:v>
                </c:pt>
                <c:pt idx="3">
                  <c:v>353.66013897285978</c:v>
                </c:pt>
                <c:pt idx="4">
                  <c:v>361.08850872193904</c:v>
                </c:pt>
                <c:pt idx="5">
                  <c:v>356.48619169959699</c:v>
                </c:pt>
                <c:pt idx="6">
                  <c:v>361.90250074333511</c:v>
                </c:pt>
                <c:pt idx="7">
                  <c:v>365.3751591343094</c:v>
                </c:pt>
                <c:pt idx="8">
                  <c:v>354.58535314006667</c:v>
                </c:pt>
                <c:pt idx="9">
                  <c:v>360.98772647574515</c:v>
                </c:pt>
                <c:pt idx="10">
                  <c:v>361.76043060293938</c:v>
                </c:pt>
                <c:pt idx="11">
                  <c:v>359.47260269127219</c:v>
                </c:pt>
                <c:pt idx="12">
                  <c:v>357.51619827658254</c:v>
                </c:pt>
                <c:pt idx="13">
                  <c:v>353.98611984829915</c:v>
                </c:pt>
                <c:pt idx="14">
                  <c:v>357.06398760421035</c:v>
                </c:pt>
                <c:pt idx="15">
                  <c:v>349.67819184542117</c:v>
                </c:pt>
                <c:pt idx="16">
                  <c:v>356.5862165562379</c:v>
                </c:pt>
                <c:pt idx="17">
                  <c:v>355.97432763858762</c:v>
                </c:pt>
                <c:pt idx="18">
                  <c:v>356.58602311323961</c:v>
                </c:pt>
                <c:pt idx="19">
                  <c:v>356.66437960271622</c:v>
                </c:pt>
                <c:pt idx="20">
                  <c:v>355.19960266538732</c:v>
                </c:pt>
                <c:pt idx="21">
                  <c:v>359.53110505887946</c:v>
                </c:pt>
                <c:pt idx="22">
                  <c:v>356.33151212685135</c:v>
                </c:pt>
                <c:pt idx="23">
                  <c:v>358.48419370710974</c:v>
                </c:pt>
                <c:pt idx="24">
                  <c:v>366.79018715699613</c:v>
                </c:pt>
                <c:pt idx="25">
                  <c:v>369.85684480796903</c:v>
                </c:pt>
                <c:pt idx="26">
                  <c:v>370.64038329091915</c:v>
                </c:pt>
                <c:pt idx="27">
                  <c:v>374.92492361137721</c:v>
                </c:pt>
                <c:pt idx="28">
                  <c:v>378.12372839671781</c:v>
                </c:pt>
                <c:pt idx="29">
                  <c:v>383.5142793082245</c:v>
                </c:pt>
                <c:pt idx="30">
                  <c:v>387.10508026701882</c:v>
                </c:pt>
                <c:pt idx="31">
                  <c:v>393.13162221042001</c:v>
                </c:pt>
                <c:pt idx="32">
                  <c:v>390.63168179194741</c:v>
                </c:pt>
                <c:pt idx="33">
                  <c:v>403.1152954191985</c:v>
                </c:pt>
                <c:pt idx="34">
                  <c:v>408.27191688549624</c:v>
                </c:pt>
                <c:pt idx="35">
                  <c:v>407.24799455384073</c:v>
                </c:pt>
              </c:numCache>
            </c:numRef>
          </c:val>
          <c:smooth val="0"/>
          <c:extLst>
            <c:ext xmlns:c16="http://schemas.microsoft.com/office/drawing/2014/chart" uri="{C3380CC4-5D6E-409C-BE32-E72D297353CC}">
              <c16:uniqueId val="{00000000-ABF3-4E55-91B5-D17A68559B81}"/>
            </c:ext>
          </c:extLst>
        </c:ser>
        <c:dLbls>
          <c:showLegendKey val="0"/>
          <c:showVal val="0"/>
          <c:showCatName val="0"/>
          <c:showSerName val="0"/>
          <c:showPercent val="0"/>
          <c:showBubbleSize val="0"/>
        </c:dLbls>
        <c:marker val="1"/>
        <c:smooth val="0"/>
        <c:axId val="163235328"/>
        <c:axId val="168486784"/>
      </c:lineChart>
      <c:catAx>
        <c:axId val="163235328"/>
        <c:scaling>
          <c:orientation val="minMax"/>
        </c:scaling>
        <c:delete val="0"/>
        <c:axPos val="b"/>
        <c:numFmt formatCode="General" sourceLinked="1"/>
        <c:majorTickMark val="out"/>
        <c:minorTickMark val="none"/>
        <c:tickLblPos val="nextTo"/>
        <c:txPr>
          <a:bodyPr/>
          <a:lstStyle/>
          <a:p>
            <a:pPr>
              <a:defRPr b="1"/>
            </a:pPr>
            <a:endParaRPr lang="en-US"/>
          </a:p>
        </c:txPr>
        <c:crossAx val="168486784"/>
        <c:crosses val="autoZero"/>
        <c:auto val="1"/>
        <c:lblAlgn val="ctr"/>
        <c:lblOffset val="100"/>
        <c:tickLblSkip val="5"/>
        <c:noMultiLvlLbl val="0"/>
      </c:catAx>
      <c:valAx>
        <c:axId val="168486784"/>
        <c:scaling>
          <c:orientation val="minMax"/>
        </c:scaling>
        <c:delete val="0"/>
        <c:axPos val="l"/>
        <c:majorGridlines/>
        <c:title>
          <c:tx>
            <c:rich>
              <a:bodyPr rot="-5400000" vert="horz"/>
              <a:lstStyle/>
              <a:p>
                <a:pPr>
                  <a:defRPr/>
                </a:pPr>
                <a:r>
                  <a:rPr lang="en-US"/>
                  <a:t>Kilograms per person</a:t>
                </a:r>
              </a:p>
            </c:rich>
          </c:tx>
          <c:layout>
            <c:manualLayout>
              <c:xMode val="edge"/>
              <c:yMode val="edge"/>
              <c:x val="5.9109763305346596E-3"/>
              <c:y val="0.1024722424559215"/>
            </c:manualLayout>
          </c:layout>
          <c:overlay val="0"/>
        </c:title>
        <c:numFmt formatCode="#,##0" sourceLinked="0"/>
        <c:majorTickMark val="out"/>
        <c:minorTickMark val="none"/>
        <c:tickLblPos val="nextTo"/>
        <c:txPr>
          <a:bodyPr/>
          <a:lstStyle/>
          <a:p>
            <a:pPr>
              <a:defRPr b="1"/>
            </a:pPr>
            <a:endParaRPr lang="en-US"/>
          </a:p>
        </c:txPr>
        <c:crossAx val="1632353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World less</a:t>
            </a:r>
            <a:r>
              <a:rPr lang="en-US" baseline="0" dirty="0"/>
              <a:t> China, ethanol</a:t>
            </a:r>
            <a:endParaRPr lang="en-US" dirty="0"/>
          </a:p>
        </c:rich>
      </c:tx>
      <c:layout>
        <c:manualLayout>
          <c:xMode val="edge"/>
          <c:yMode val="edge"/>
          <c:x val="0.3844137101623572"/>
          <c:y val="4.6050523023952114E-2"/>
        </c:manualLayout>
      </c:layout>
      <c:overlay val="0"/>
    </c:title>
    <c:autoTitleDeleted val="0"/>
    <c:plotArea>
      <c:layout>
        <c:manualLayout>
          <c:layoutTarget val="inner"/>
          <c:xMode val="edge"/>
          <c:yMode val="edge"/>
          <c:x val="0.19267806497128326"/>
          <c:y val="0.12370326783455574"/>
          <c:w val="0.75292692742932088"/>
          <c:h val="0.76653875526201765"/>
        </c:manualLayout>
      </c:layout>
      <c:lineChart>
        <c:grouping val="standard"/>
        <c:varyColors val="0"/>
        <c:ser>
          <c:idx val="1"/>
          <c:order val="0"/>
          <c:tx>
            <c:strRef>
              <c:f>Sheet1!$B$1</c:f>
              <c:strCache>
                <c:ptCount val="1"/>
                <c:pt idx="0">
                  <c:v>Less China, ethanol</c:v>
                </c:pt>
              </c:strCache>
            </c:strRef>
          </c:tx>
          <c:spPr>
            <a:ln w="44450">
              <a:solidFill>
                <a:srgbClr val="002060"/>
              </a:solidFill>
            </a:ln>
          </c:spPr>
          <c:marker>
            <c:spPr>
              <a:solidFill>
                <a:srgbClr val="002060"/>
              </a:solidFill>
            </c:spPr>
          </c:marker>
          <c:cat>
            <c:numRef>
              <c:f>Sheet1!$A$2:$A$37</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Sheet1!$B$2:$B$37</c:f>
              <c:numCache>
                <c:formatCode>General</c:formatCode>
                <c:ptCount val="36"/>
                <c:pt idx="0">
                  <c:v>379.68248266113216</c:v>
                </c:pt>
                <c:pt idx="1">
                  <c:v>377.39879462363501</c:v>
                </c:pt>
                <c:pt idx="2">
                  <c:v>375.26996126495965</c:v>
                </c:pt>
                <c:pt idx="3">
                  <c:v>371.61231568365002</c:v>
                </c:pt>
                <c:pt idx="4">
                  <c:v>378.3828511914686</c:v>
                </c:pt>
                <c:pt idx="5">
                  <c:v>372.10135820846239</c:v>
                </c:pt>
                <c:pt idx="6">
                  <c:v>379.20568391390043</c:v>
                </c:pt>
                <c:pt idx="7">
                  <c:v>382.32945722027779</c:v>
                </c:pt>
                <c:pt idx="8">
                  <c:v>368.97765837794969</c:v>
                </c:pt>
                <c:pt idx="9">
                  <c:v>377.22988831608757</c:v>
                </c:pt>
                <c:pt idx="10">
                  <c:v>375.78242425665405</c:v>
                </c:pt>
                <c:pt idx="11">
                  <c:v>371.43424132535557</c:v>
                </c:pt>
                <c:pt idx="12">
                  <c:v>368.80830892664568</c:v>
                </c:pt>
                <c:pt idx="13">
                  <c:v>362.11118669916539</c:v>
                </c:pt>
                <c:pt idx="14">
                  <c:v>364.27694669721689</c:v>
                </c:pt>
                <c:pt idx="15">
                  <c:v>355.04440048568858</c:v>
                </c:pt>
                <c:pt idx="16">
                  <c:v>363.15408737557249</c:v>
                </c:pt>
                <c:pt idx="17">
                  <c:v>361.80106650312882</c:v>
                </c:pt>
                <c:pt idx="18">
                  <c:v>360.27345051908691</c:v>
                </c:pt>
                <c:pt idx="19">
                  <c:v>358.91786641455599</c:v>
                </c:pt>
                <c:pt idx="20">
                  <c:v>355.40947591690451</c:v>
                </c:pt>
                <c:pt idx="21">
                  <c:v>360.26387421895214</c:v>
                </c:pt>
                <c:pt idx="22">
                  <c:v>354.57453034962208</c:v>
                </c:pt>
                <c:pt idx="23">
                  <c:v>357.83531050613675</c:v>
                </c:pt>
                <c:pt idx="24">
                  <c:v>366.52210834036367</c:v>
                </c:pt>
                <c:pt idx="25">
                  <c:v>368.43229866002622</c:v>
                </c:pt>
                <c:pt idx="26">
                  <c:v>366.88572188092519</c:v>
                </c:pt>
                <c:pt idx="27">
                  <c:v>367.43670871152739</c:v>
                </c:pt>
                <c:pt idx="28">
                  <c:v>367.17790223752081</c:v>
                </c:pt>
                <c:pt idx="29">
                  <c:v>367.39700372886489</c:v>
                </c:pt>
                <c:pt idx="30">
                  <c:v>366.37698329535391</c:v>
                </c:pt>
                <c:pt idx="31">
                  <c:v>368.47996496696192</c:v>
                </c:pt>
                <c:pt idx="32">
                  <c:v>363.07661412584571</c:v>
                </c:pt>
                <c:pt idx="33">
                  <c:v>375.60515096018838</c:v>
                </c:pt>
                <c:pt idx="34">
                  <c:v>380.45834008175365</c:v>
                </c:pt>
                <c:pt idx="35">
                  <c:v>377.73916846615896</c:v>
                </c:pt>
              </c:numCache>
            </c:numRef>
          </c:val>
          <c:smooth val="0"/>
          <c:extLst>
            <c:ext xmlns:c16="http://schemas.microsoft.com/office/drawing/2014/chart" uri="{C3380CC4-5D6E-409C-BE32-E72D297353CC}">
              <c16:uniqueId val="{00000000-6923-4324-A0EB-53C0FE9FA909}"/>
            </c:ext>
          </c:extLst>
        </c:ser>
        <c:dLbls>
          <c:showLegendKey val="0"/>
          <c:showVal val="0"/>
          <c:showCatName val="0"/>
          <c:showSerName val="0"/>
          <c:showPercent val="0"/>
          <c:showBubbleSize val="0"/>
        </c:dLbls>
        <c:marker val="1"/>
        <c:smooth val="0"/>
        <c:axId val="172965248"/>
        <c:axId val="170249216"/>
      </c:lineChart>
      <c:catAx>
        <c:axId val="172965248"/>
        <c:scaling>
          <c:orientation val="minMax"/>
        </c:scaling>
        <c:delete val="0"/>
        <c:axPos val="b"/>
        <c:numFmt formatCode="General" sourceLinked="1"/>
        <c:majorTickMark val="out"/>
        <c:minorTickMark val="none"/>
        <c:tickLblPos val="nextTo"/>
        <c:txPr>
          <a:bodyPr/>
          <a:lstStyle/>
          <a:p>
            <a:pPr>
              <a:defRPr sz="1800" b="1"/>
            </a:pPr>
            <a:endParaRPr lang="en-US"/>
          </a:p>
        </c:txPr>
        <c:crossAx val="170249216"/>
        <c:crosses val="autoZero"/>
        <c:auto val="1"/>
        <c:lblAlgn val="ctr"/>
        <c:lblOffset val="100"/>
        <c:tickLblSkip val="5"/>
        <c:noMultiLvlLbl val="0"/>
      </c:catAx>
      <c:valAx>
        <c:axId val="170249216"/>
        <c:scaling>
          <c:orientation val="minMax"/>
          <c:max val="420"/>
          <c:min val="320"/>
        </c:scaling>
        <c:delete val="0"/>
        <c:axPos val="l"/>
        <c:majorGridlines/>
        <c:title>
          <c:tx>
            <c:rich>
              <a:bodyPr rot="-5400000" vert="horz"/>
              <a:lstStyle/>
              <a:p>
                <a:pPr>
                  <a:defRPr sz="1800" b="0"/>
                </a:pPr>
                <a:r>
                  <a:rPr lang="en-US" sz="1800" b="0" dirty="0"/>
                  <a:t>Kilograms per person</a:t>
                </a:r>
                <a:endParaRPr lang="en-US" sz="1800" b="0" baseline="0" dirty="0"/>
              </a:p>
            </c:rich>
          </c:tx>
          <c:layout>
            <c:manualLayout>
              <c:xMode val="edge"/>
              <c:yMode val="edge"/>
              <c:x val="1.8424612472630313E-2"/>
              <c:y val="0.12100490057337532"/>
            </c:manualLayout>
          </c:layout>
          <c:overlay val="0"/>
        </c:title>
        <c:numFmt formatCode="#,##0" sourceLinked="0"/>
        <c:majorTickMark val="out"/>
        <c:minorTickMark val="none"/>
        <c:tickLblPos val="nextTo"/>
        <c:txPr>
          <a:bodyPr/>
          <a:lstStyle/>
          <a:p>
            <a:pPr>
              <a:defRPr sz="1800" b="1"/>
            </a:pPr>
            <a:endParaRPr lang="en-US"/>
          </a:p>
        </c:txPr>
        <c:crossAx val="1729652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366121512873988"/>
          <c:y val="0.19680384553257135"/>
          <c:w val="0.88894136948948888"/>
          <c:h val="0.52228194428935737"/>
        </c:manualLayout>
      </c:layout>
      <c:barChart>
        <c:barDir val="col"/>
        <c:grouping val="stacked"/>
        <c:varyColors val="0"/>
        <c:ser>
          <c:idx val="0"/>
          <c:order val="0"/>
          <c:tx>
            <c:strRef>
              <c:f>Data!$D$152</c:f>
              <c:strCache>
                <c:ptCount val="1"/>
                <c:pt idx="0">
                  <c:v>Seed</c:v>
                </c:pt>
              </c:strCache>
            </c:strRef>
          </c:tx>
          <c:spPr>
            <a:solidFill>
              <a:srgbClr val="009900"/>
            </a:solidFill>
          </c:spPr>
          <c:invertIfNegative val="0"/>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Data!$D$153:$D$163</c:f>
              <c:numCache>
                <c:formatCode>0</c:formatCode>
                <c:ptCount val="11"/>
                <c:pt idx="0">
                  <c:v>19.093002075982533</c:v>
                </c:pt>
                <c:pt idx="1">
                  <c:v>25.224346362244894</c:v>
                </c:pt>
                <c:pt idx="2">
                  <c:v>21.053742301357467</c:v>
                </c:pt>
                <c:pt idx="3">
                  <c:v>26.55447979762711</c:v>
                </c:pt>
                <c:pt idx="4">
                  <c:v>27.457127499729925</c:v>
                </c:pt>
                <c:pt idx="5">
                  <c:v>17.920315985650223</c:v>
                </c:pt>
                <c:pt idx="6">
                  <c:v>29.778423206106865</c:v>
                </c:pt>
                <c:pt idx="7">
                  <c:v>25.156517469536769</c:v>
                </c:pt>
                <c:pt idx="8">
                  <c:v>21.611832821538123</c:v>
                </c:pt>
                <c:pt idx="9">
                  <c:v>15.783974961585368</c:v>
                </c:pt>
                <c:pt idx="10">
                  <c:v>16.089949744099378</c:v>
                </c:pt>
              </c:numCache>
            </c:numRef>
          </c:val>
          <c:extLst>
            <c:ext xmlns:c16="http://schemas.microsoft.com/office/drawing/2014/chart" uri="{C3380CC4-5D6E-409C-BE32-E72D297353CC}">
              <c16:uniqueId val="{00000000-1600-4B0F-968A-D6BC34AB0AB4}"/>
            </c:ext>
          </c:extLst>
        </c:ser>
        <c:ser>
          <c:idx val="1"/>
          <c:order val="1"/>
          <c:tx>
            <c:strRef>
              <c:f>Data!$E$152</c:f>
              <c:strCache>
                <c:ptCount val="1"/>
                <c:pt idx="0">
                  <c:v>Fertilizer</c:v>
                </c:pt>
              </c:strCache>
            </c:strRef>
          </c:tx>
          <c:spPr>
            <a:solidFill>
              <a:schemeClr val="tx2">
                <a:lumMod val="60000"/>
                <a:lumOff val="40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Data!$E$153:$E$163</c:f>
              <c:numCache>
                <c:formatCode>0</c:formatCode>
                <c:ptCount val="11"/>
                <c:pt idx="0">
                  <c:v>20.944499832204365</c:v>
                </c:pt>
                <c:pt idx="1">
                  <c:v>18.533217481611427</c:v>
                </c:pt>
                <c:pt idx="2">
                  <c:v>15.167871813119998</c:v>
                </c:pt>
                <c:pt idx="3">
                  <c:v>19.617671512721355</c:v>
                </c:pt>
                <c:pt idx="4">
                  <c:v>41.054051580772445</c:v>
                </c:pt>
                <c:pt idx="5">
                  <c:v>22.615587406092377</c:v>
                </c:pt>
                <c:pt idx="6">
                  <c:v>41.331256289412543</c:v>
                </c:pt>
                <c:pt idx="7">
                  <c:v>30.967799429267572</c:v>
                </c:pt>
                <c:pt idx="8">
                  <c:v>40.478548184366012</c:v>
                </c:pt>
                <c:pt idx="9">
                  <c:v>51.620120663048787</c:v>
                </c:pt>
                <c:pt idx="10">
                  <c:v>52.838629062156883</c:v>
                </c:pt>
              </c:numCache>
            </c:numRef>
          </c:val>
          <c:extLst>
            <c:ext xmlns:c16="http://schemas.microsoft.com/office/drawing/2014/chart" uri="{C3380CC4-5D6E-409C-BE32-E72D297353CC}">
              <c16:uniqueId val="{00000001-1600-4B0F-968A-D6BC34AB0AB4}"/>
            </c:ext>
          </c:extLst>
        </c:ser>
        <c:ser>
          <c:idx val="2"/>
          <c:order val="2"/>
          <c:tx>
            <c:strRef>
              <c:f>Data!$F$152</c:f>
              <c:strCache>
                <c:ptCount val="1"/>
                <c:pt idx="0">
                  <c:v>Plant protection</c:v>
                </c:pt>
              </c:strCache>
            </c:strRef>
          </c:tx>
          <c:spPr>
            <a:solidFill>
              <a:srgbClr val="FFC000"/>
            </a:solidFill>
          </c:spPr>
          <c:invertIfNegative val="0"/>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Data!$F$153:$F$163</c:f>
              <c:numCache>
                <c:formatCode>0</c:formatCode>
                <c:ptCount val="11"/>
                <c:pt idx="0">
                  <c:v>5.5038395633187776</c:v>
                </c:pt>
                <c:pt idx="1">
                  <c:v>6.7826532091836729</c:v>
                </c:pt>
                <c:pt idx="2">
                  <c:v>10.116134823529412</c:v>
                </c:pt>
                <c:pt idx="3">
                  <c:v>12.891637697661013</c:v>
                </c:pt>
                <c:pt idx="4">
                  <c:v>10.516313881879794</c:v>
                </c:pt>
                <c:pt idx="5">
                  <c:v>6.1804080403587438</c:v>
                </c:pt>
                <c:pt idx="6">
                  <c:v>9.3617785330235623</c:v>
                </c:pt>
                <c:pt idx="7">
                  <c:v>5.8399058411424702</c:v>
                </c:pt>
                <c:pt idx="8">
                  <c:v>19.143436079296187</c:v>
                </c:pt>
                <c:pt idx="9">
                  <c:v>12.32496948292683</c:v>
                </c:pt>
                <c:pt idx="10">
                  <c:v>13.666966188819876</c:v>
                </c:pt>
              </c:numCache>
            </c:numRef>
          </c:val>
          <c:extLst>
            <c:ext xmlns:c16="http://schemas.microsoft.com/office/drawing/2014/chart" uri="{C3380CC4-5D6E-409C-BE32-E72D297353CC}">
              <c16:uniqueId val="{00000002-1600-4B0F-968A-D6BC34AB0AB4}"/>
            </c:ext>
          </c:extLst>
        </c:ser>
        <c:ser>
          <c:idx val="3"/>
          <c:order val="3"/>
          <c:tx>
            <c:strRef>
              <c:f>Data!$G$152</c:f>
              <c:strCache>
                <c:ptCount val="1"/>
                <c:pt idx="0">
                  <c:v>Crop Insurance </c:v>
                </c:pt>
              </c:strCache>
            </c:strRef>
          </c:tx>
          <c:spPr>
            <a:solidFill>
              <a:schemeClr val="tx1">
                <a:lumMod val="65000"/>
                <a:lumOff val="35000"/>
              </a:schemeClr>
            </a:solidFill>
          </c:spPr>
          <c:invertIfNegative val="0"/>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Data!$G$153:$G$163</c:f>
              <c:numCache>
                <c:formatCode>0</c:formatCode>
                <c:ptCount val="11"/>
                <c:pt idx="0">
                  <c:v>0</c:v>
                </c:pt>
                <c:pt idx="1">
                  <c:v>0</c:v>
                </c:pt>
                <c:pt idx="2">
                  <c:v>0</c:v>
                </c:pt>
                <c:pt idx="3">
                  <c:v>0</c:v>
                </c:pt>
                <c:pt idx="4">
                  <c:v>0</c:v>
                </c:pt>
                <c:pt idx="5">
                  <c:v>0</c:v>
                </c:pt>
                <c:pt idx="6">
                  <c:v>3.9628209343511442</c:v>
                </c:pt>
                <c:pt idx="7">
                  <c:v>4.4922641163438159</c:v>
                </c:pt>
                <c:pt idx="8">
                  <c:v>0</c:v>
                </c:pt>
                <c:pt idx="9">
                  <c:v>2.2734919317073174</c:v>
                </c:pt>
                <c:pt idx="10">
                  <c:v>2.2994922633540371</c:v>
                </c:pt>
              </c:numCache>
            </c:numRef>
          </c:val>
          <c:extLst>
            <c:ext xmlns:c16="http://schemas.microsoft.com/office/drawing/2014/chart" uri="{C3380CC4-5D6E-409C-BE32-E72D297353CC}">
              <c16:uniqueId val="{00000003-1600-4B0F-968A-D6BC34AB0AB4}"/>
            </c:ext>
          </c:extLst>
        </c:ser>
        <c:ser>
          <c:idx val="4"/>
          <c:order val="4"/>
          <c:tx>
            <c:strRef>
              <c:f>Data!$H$152</c:f>
              <c:strCache>
                <c:ptCount val="1"/>
                <c:pt idx="0">
                  <c:v>Contractor</c:v>
                </c:pt>
              </c:strCache>
            </c:strRef>
          </c:tx>
          <c:spPr>
            <a:solidFill>
              <a:schemeClr val="bg2">
                <a:lumMod val="50000"/>
              </a:schemeClr>
            </a:solidFill>
          </c:spPr>
          <c:invertIfNegative val="0"/>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Data!$H$153:$H$163</c:f>
              <c:numCache>
                <c:formatCode>0</c:formatCode>
                <c:ptCount val="11"/>
                <c:pt idx="0">
                  <c:v>20.966994393013099</c:v>
                </c:pt>
                <c:pt idx="1">
                  <c:v>25.951596183673466</c:v>
                </c:pt>
                <c:pt idx="2">
                  <c:v>22.744334280542986</c:v>
                </c:pt>
                <c:pt idx="3">
                  <c:v>7.8734291610169471</c:v>
                </c:pt>
                <c:pt idx="4">
                  <c:v>9.2784201466807801</c:v>
                </c:pt>
                <c:pt idx="5">
                  <c:v>17.821150546847299</c:v>
                </c:pt>
                <c:pt idx="6">
                  <c:v>0</c:v>
                </c:pt>
                <c:pt idx="7">
                  <c:v>0.44922352624172945</c:v>
                </c:pt>
                <c:pt idx="8">
                  <c:v>7.4172161387744397</c:v>
                </c:pt>
                <c:pt idx="9">
                  <c:v>0</c:v>
                </c:pt>
                <c:pt idx="10">
                  <c:v>0</c:v>
                </c:pt>
              </c:numCache>
            </c:numRef>
          </c:val>
          <c:extLst>
            <c:ext xmlns:c16="http://schemas.microsoft.com/office/drawing/2014/chart" uri="{C3380CC4-5D6E-409C-BE32-E72D297353CC}">
              <c16:uniqueId val="{00000004-1600-4B0F-968A-D6BC34AB0AB4}"/>
            </c:ext>
          </c:extLst>
        </c:ser>
        <c:ser>
          <c:idx val="5"/>
          <c:order val="5"/>
          <c:tx>
            <c:strRef>
              <c:f>Data!$I$152</c:f>
              <c:strCache>
                <c:ptCount val="1"/>
                <c:pt idx="0">
                  <c:v>Diesel</c:v>
                </c:pt>
              </c:strCache>
            </c:strRef>
          </c:tx>
          <c:spPr>
            <a:solidFill>
              <a:schemeClr val="tx2"/>
            </a:solidFill>
          </c:spPr>
          <c:invertIfNegative val="0"/>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Data!$I$153:$I$163</c:f>
              <c:numCache>
                <c:formatCode>0</c:formatCode>
                <c:ptCount val="11"/>
                <c:pt idx="0">
                  <c:v>0</c:v>
                </c:pt>
                <c:pt idx="1">
                  <c:v>0</c:v>
                </c:pt>
                <c:pt idx="2">
                  <c:v>0</c:v>
                </c:pt>
                <c:pt idx="3">
                  <c:v>4.6985037207899234</c:v>
                </c:pt>
                <c:pt idx="4">
                  <c:v>3.6407810179018218</c:v>
                </c:pt>
                <c:pt idx="5">
                  <c:v>11.048389927533476</c:v>
                </c:pt>
                <c:pt idx="6">
                  <c:v>13.046733913043477</c:v>
                </c:pt>
                <c:pt idx="7">
                  <c:v>5.8036048591470735</c:v>
                </c:pt>
                <c:pt idx="8">
                  <c:v>27.034550894432883</c:v>
                </c:pt>
                <c:pt idx="9">
                  <c:v>15.029713918994902</c:v>
                </c:pt>
                <c:pt idx="10">
                  <c:v>14.469927637084444</c:v>
                </c:pt>
              </c:numCache>
            </c:numRef>
          </c:val>
          <c:extLst>
            <c:ext xmlns:c16="http://schemas.microsoft.com/office/drawing/2014/chart" uri="{C3380CC4-5D6E-409C-BE32-E72D297353CC}">
              <c16:uniqueId val="{00000005-1600-4B0F-968A-D6BC34AB0AB4}"/>
            </c:ext>
          </c:extLst>
        </c:ser>
        <c:dLbls>
          <c:showLegendKey val="0"/>
          <c:showVal val="0"/>
          <c:showCatName val="0"/>
          <c:showSerName val="0"/>
          <c:showPercent val="0"/>
          <c:showBubbleSize val="0"/>
        </c:dLbls>
        <c:gapWidth val="150"/>
        <c:overlap val="100"/>
        <c:axId val="4618496"/>
        <c:axId val="4637056"/>
      </c:barChart>
      <c:lineChart>
        <c:grouping val="standard"/>
        <c:varyColors val="0"/>
        <c:ser>
          <c:idx val="6"/>
          <c:order val="6"/>
          <c:tx>
            <c:strRef>
              <c:f>Data!$J$152</c:f>
              <c:strCache>
                <c:ptCount val="1"/>
                <c:pt idx="0">
                  <c:v>Total establishment cost</c:v>
                </c:pt>
              </c:strCache>
            </c:strRef>
          </c:tx>
          <c:spPr>
            <a:ln>
              <a:noFill/>
            </a:ln>
          </c:spPr>
          <c:marker>
            <c:symbol val="diamond"/>
            <c:size val="10"/>
            <c:spPr>
              <a:solidFill>
                <a:schemeClr val="accent6">
                  <a:lumMod val="75000"/>
                </a:schemeClr>
              </a:solidFill>
              <a:ln>
                <a:noFill/>
              </a:ln>
            </c:spPr>
          </c:marker>
          <c:dLbls>
            <c:spPr>
              <a:solidFill>
                <a:schemeClr val="bg1">
                  <a:lumMod val="95000"/>
                </a:schemeClr>
              </a:solidFill>
              <a:ln>
                <a:solidFill>
                  <a:schemeClr val="tx1"/>
                </a:solidFill>
              </a:ln>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Data!$B$153:$C$163</c:f>
              <c:multiLvlStrCache>
                <c:ptCount val="11"/>
                <c:lvl>
                  <c:pt idx="0">
                    <c:v>AR330ZN</c:v>
                  </c:pt>
                  <c:pt idx="1">
                    <c:v>AR700SBA</c:v>
                  </c:pt>
                  <c:pt idx="2">
                    <c:v>AR900WBA</c:v>
                  </c:pt>
                  <c:pt idx="3">
                    <c:v>BR1300MT</c:v>
                  </c:pt>
                  <c:pt idx="4">
                    <c:v>BR195PR</c:v>
                  </c:pt>
                  <c:pt idx="5">
                    <c:v>UA6700PO*</c:v>
                  </c:pt>
                  <c:pt idx="6">
                    <c:v>US1215INC</c:v>
                  </c:pt>
                  <c:pt idx="7">
                    <c:v>US700IA</c:v>
                  </c:pt>
                  <c:pt idx="8">
                    <c:v>ZA1600EFS</c:v>
                  </c:pt>
                  <c:pt idx="9">
                    <c:v>ZA1600NFS</c:v>
                  </c:pt>
                  <c:pt idx="10">
                    <c:v>ZA1700WFS</c:v>
                  </c:pt>
                </c:lvl>
                <c:lvl>
                  <c:pt idx="0">
                    <c:v>Argentina</c:v>
                  </c:pt>
                  <c:pt idx="3">
                    <c:v>Brazil</c:v>
                  </c:pt>
                  <c:pt idx="5">
                    <c:v>Ukraine</c:v>
                  </c:pt>
                  <c:pt idx="6">
                    <c:v>US</c:v>
                  </c:pt>
                  <c:pt idx="8">
                    <c:v>South Africa</c:v>
                  </c:pt>
                </c:lvl>
              </c:multiLvlStrCache>
            </c:multiLvlStrRef>
          </c:cat>
          <c:val>
            <c:numRef>
              <c:f>Data!$J$153:$J$163</c:f>
              <c:numCache>
                <c:formatCode>0</c:formatCode>
                <c:ptCount val="11"/>
                <c:pt idx="0">
                  <c:v>66.50833586451877</c:v>
                </c:pt>
                <c:pt idx="1">
                  <c:v>76.491813236713455</c:v>
                </c:pt>
                <c:pt idx="2">
                  <c:v>69.082083218549855</c:v>
                </c:pt>
                <c:pt idx="3">
                  <c:v>71.635721889816352</c:v>
                </c:pt>
                <c:pt idx="4">
                  <c:v>91.946694126964758</c:v>
                </c:pt>
                <c:pt idx="5">
                  <c:v>75.585851906482119</c:v>
                </c:pt>
                <c:pt idx="6">
                  <c:v>97.481012875937594</c:v>
                </c:pt>
                <c:pt idx="7">
                  <c:v>72.70931524167942</c:v>
                </c:pt>
                <c:pt idx="8">
                  <c:v>115.68558411840763</c:v>
                </c:pt>
                <c:pt idx="9">
                  <c:v>97.032270958263197</c:v>
                </c:pt>
                <c:pt idx="10">
                  <c:v>99.364964895514618</c:v>
                </c:pt>
              </c:numCache>
            </c:numRef>
          </c:val>
          <c:smooth val="0"/>
          <c:extLst>
            <c:ext xmlns:c16="http://schemas.microsoft.com/office/drawing/2014/chart" uri="{C3380CC4-5D6E-409C-BE32-E72D297353CC}">
              <c16:uniqueId val="{00000006-1600-4B0F-968A-D6BC34AB0AB4}"/>
            </c:ext>
          </c:extLst>
        </c:ser>
        <c:ser>
          <c:idx val="7"/>
          <c:order val="7"/>
          <c:tx>
            <c:strRef>
              <c:f>Data!$M$152</c:f>
              <c:strCache>
                <c:ptCount val="1"/>
                <c:pt idx="0">
                  <c:v>Average: South Africa</c:v>
                </c:pt>
              </c:strCache>
            </c:strRef>
          </c:tx>
          <c:spPr>
            <a:ln w="28575">
              <a:solidFill>
                <a:srgbClr val="FFC000"/>
              </a:solidFill>
              <a:prstDash val="dash"/>
            </a:ln>
          </c:spPr>
          <c:marker>
            <c:symbol val="none"/>
          </c:marker>
          <c:val>
            <c:numRef>
              <c:f>Data!$M$153:$M$163</c:f>
              <c:numCache>
                <c:formatCode>0</c:formatCode>
                <c:ptCount val="11"/>
                <c:pt idx="0">
                  <c:v>104.02760665739515</c:v>
                </c:pt>
                <c:pt idx="1">
                  <c:v>104.02760665739515</c:v>
                </c:pt>
                <c:pt idx="2">
                  <c:v>104.02760665739515</c:v>
                </c:pt>
                <c:pt idx="3">
                  <c:v>104.02760665739515</c:v>
                </c:pt>
                <c:pt idx="4">
                  <c:v>104.02760665739515</c:v>
                </c:pt>
                <c:pt idx="5">
                  <c:v>104.02760665739515</c:v>
                </c:pt>
                <c:pt idx="6">
                  <c:v>104.02760665739515</c:v>
                </c:pt>
                <c:pt idx="7">
                  <c:v>104.02760665739515</c:v>
                </c:pt>
                <c:pt idx="8">
                  <c:v>104.02760665739515</c:v>
                </c:pt>
                <c:pt idx="9">
                  <c:v>104.02760665739515</c:v>
                </c:pt>
                <c:pt idx="10">
                  <c:v>104.02760665739515</c:v>
                </c:pt>
              </c:numCache>
            </c:numRef>
          </c:val>
          <c:smooth val="0"/>
          <c:extLst>
            <c:ext xmlns:c16="http://schemas.microsoft.com/office/drawing/2014/chart" uri="{C3380CC4-5D6E-409C-BE32-E72D297353CC}">
              <c16:uniqueId val="{00000007-1600-4B0F-968A-D6BC34AB0AB4}"/>
            </c:ext>
          </c:extLst>
        </c:ser>
        <c:ser>
          <c:idx val="8"/>
          <c:order val="8"/>
          <c:tx>
            <c:strRef>
              <c:f>Data!$N$152</c:f>
              <c:strCache>
                <c:ptCount val="1"/>
                <c:pt idx="0">
                  <c:v>Sample average</c:v>
                </c:pt>
              </c:strCache>
            </c:strRef>
          </c:tx>
          <c:spPr>
            <a:ln w="28575">
              <a:solidFill>
                <a:srgbClr val="009900"/>
              </a:solidFill>
              <a:prstDash val="dash"/>
            </a:ln>
          </c:spPr>
          <c:marker>
            <c:symbol val="none"/>
          </c:marker>
          <c:val>
            <c:numRef>
              <c:f>Data!$N$153:$N$163</c:f>
              <c:numCache>
                <c:formatCode>0</c:formatCode>
                <c:ptCount val="11"/>
                <c:pt idx="0">
                  <c:v>77.680103545082787</c:v>
                </c:pt>
                <c:pt idx="1">
                  <c:v>77.680103545082787</c:v>
                </c:pt>
                <c:pt idx="2">
                  <c:v>77.680103545082787</c:v>
                </c:pt>
                <c:pt idx="3">
                  <c:v>77.680103545082787</c:v>
                </c:pt>
                <c:pt idx="4">
                  <c:v>77.680103545082787</c:v>
                </c:pt>
                <c:pt idx="5">
                  <c:v>77.680103545082787</c:v>
                </c:pt>
                <c:pt idx="6">
                  <c:v>77.680103545082787</c:v>
                </c:pt>
                <c:pt idx="7">
                  <c:v>77.680103545082787</c:v>
                </c:pt>
                <c:pt idx="8">
                  <c:v>77.680103545082787</c:v>
                </c:pt>
                <c:pt idx="9">
                  <c:v>77.680103545082787</c:v>
                </c:pt>
                <c:pt idx="10">
                  <c:v>77.680103545082787</c:v>
                </c:pt>
              </c:numCache>
            </c:numRef>
          </c:val>
          <c:smooth val="0"/>
          <c:extLst>
            <c:ext xmlns:c16="http://schemas.microsoft.com/office/drawing/2014/chart" uri="{C3380CC4-5D6E-409C-BE32-E72D297353CC}">
              <c16:uniqueId val="{00000008-1600-4B0F-968A-D6BC34AB0AB4}"/>
            </c:ext>
          </c:extLst>
        </c:ser>
        <c:ser>
          <c:idx val="9"/>
          <c:order val="9"/>
          <c:tx>
            <c:strRef>
              <c:f>Data!$K$152</c:f>
              <c:strCache>
                <c:ptCount val="1"/>
                <c:pt idx="0">
                  <c:v>Crop revenue </c:v>
                </c:pt>
              </c:strCache>
            </c:strRef>
          </c:tx>
          <c:spPr>
            <a:ln w="28575">
              <a:noFill/>
            </a:ln>
          </c:spPr>
          <c:marker>
            <c:symbol val="triangle"/>
            <c:size val="8"/>
            <c:spPr>
              <a:solidFill>
                <a:schemeClr val="tx1"/>
              </a:solidFill>
              <a:ln>
                <a:noFill/>
              </a:ln>
            </c:spPr>
          </c:marker>
          <c:val>
            <c:numRef>
              <c:f>Data!$K$153:$K$163</c:f>
              <c:numCache>
                <c:formatCode>0</c:formatCode>
                <c:ptCount val="11"/>
                <c:pt idx="0">
                  <c:v>145.98876566200877</c:v>
                </c:pt>
                <c:pt idx="1">
                  <c:v>159.36872897142854</c:v>
                </c:pt>
                <c:pt idx="2">
                  <c:v>122.50062518009048</c:v>
                </c:pt>
                <c:pt idx="3">
                  <c:v>115.17445430961862</c:v>
                </c:pt>
                <c:pt idx="4">
                  <c:v>148.30609190816369</c:v>
                </c:pt>
                <c:pt idx="5">
                  <c:v>141.47484461144393</c:v>
                </c:pt>
                <c:pt idx="6">
                  <c:v>198.08024993345632</c:v>
                </c:pt>
                <c:pt idx="7">
                  <c:v>217.03485409658376</c:v>
                </c:pt>
                <c:pt idx="8">
                  <c:v>241.83438967731374</c:v>
                </c:pt>
                <c:pt idx="9">
                  <c:v>227.92337857536586</c:v>
                </c:pt>
                <c:pt idx="10">
                  <c:v>230.43906516521739</c:v>
                </c:pt>
              </c:numCache>
            </c:numRef>
          </c:val>
          <c:smooth val="0"/>
          <c:extLst>
            <c:ext xmlns:c16="http://schemas.microsoft.com/office/drawing/2014/chart" uri="{C3380CC4-5D6E-409C-BE32-E72D297353CC}">
              <c16:uniqueId val="{00000009-1600-4B0F-968A-D6BC34AB0AB4}"/>
            </c:ext>
          </c:extLst>
        </c:ser>
        <c:dLbls>
          <c:showLegendKey val="0"/>
          <c:showVal val="0"/>
          <c:showCatName val="0"/>
          <c:showSerName val="0"/>
          <c:showPercent val="0"/>
          <c:showBubbleSize val="0"/>
        </c:dLbls>
        <c:marker val="1"/>
        <c:smooth val="0"/>
        <c:axId val="4618496"/>
        <c:axId val="4637056"/>
      </c:lineChart>
      <c:catAx>
        <c:axId val="4618496"/>
        <c:scaling>
          <c:orientation val="minMax"/>
        </c:scaling>
        <c:delete val="0"/>
        <c:axPos val="b"/>
        <c:numFmt formatCode="General" sourceLinked="0"/>
        <c:majorTickMark val="out"/>
        <c:minorTickMark val="none"/>
        <c:tickLblPos val="nextTo"/>
        <c:spPr>
          <a:ln>
            <a:solidFill>
              <a:schemeClr val="tx1"/>
            </a:solidFill>
          </a:ln>
        </c:spPr>
        <c:txPr>
          <a:bodyPr/>
          <a:lstStyle/>
          <a:p>
            <a:pPr>
              <a:defRPr sz="1400"/>
            </a:pPr>
            <a:endParaRPr lang="en-US"/>
          </a:p>
        </c:txPr>
        <c:crossAx val="4637056"/>
        <c:crosses val="autoZero"/>
        <c:auto val="1"/>
        <c:lblAlgn val="ctr"/>
        <c:lblOffset val="100"/>
        <c:noMultiLvlLbl val="0"/>
      </c:catAx>
      <c:valAx>
        <c:axId val="4637056"/>
        <c:scaling>
          <c:orientation val="minMax"/>
          <c:max val="250"/>
        </c:scaling>
        <c:delete val="0"/>
        <c:axPos val="l"/>
        <c:majorGridlines>
          <c:spPr>
            <a:ln>
              <a:solidFill>
                <a:schemeClr val="bg1">
                  <a:lumMod val="75000"/>
                </a:schemeClr>
              </a:solidFill>
            </a:ln>
          </c:spPr>
        </c:majorGridlines>
        <c:title>
          <c:tx>
            <c:rich>
              <a:bodyPr rot="-5400000" vert="horz"/>
              <a:lstStyle/>
              <a:p>
                <a:pPr>
                  <a:defRPr sz="1600" b="0"/>
                </a:pPr>
                <a:r>
                  <a:rPr lang="en-US" sz="1600" b="0"/>
                  <a:t>US$ per ton maize produced</a:t>
                </a:r>
              </a:p>
            </c:rich>
          </c:tx>
          <c:layout>
            <c:manualLayout>
              <c:xMode val="edge"/>
              <c:yMode val="edge"/>
              <c:x val="9.93639551475728E-5"/>
              <c:y val="0.20312073698813593"/>
            </c:manualLayout>
          </c:layout>
          <c:overlay val="0"/>
        </c:title>
        <c:numFmt formatCode="0" sourceLinked="1"/>
        <c:majorTickMark val="out"/>
        <c:minorTickMark val="none"/>
        <c:tickLblPos val="nextTo"/>
        <c:spPr>
          <a:ln>
            <a:solidFill>
              <a:schemeClr val="tx1"/>
            </a:solidFill>
          </a:ln>
        </c:spPr>
        <c:txPr>
          <a:bodyPr/>
          <a:lstStyle/>
          <a:p>
            <a:pPr>
              <a:defRPr sz="1600"/>
            </a:pPr>
            <a:endParaRPr lang="en-US"/>
          </a:p>
        </c:txPr>
        <c:crossAx val="4618496"/>
        <c:crosses val="autoZero"/>
        <c:crossBetween val="between"/>
      </c:valAx>
      <c:spPr>
        <a:noFill/>
        <a:ln w="25400">
          <a:noFill/>
        </a:ln>
      </c:spPr>
    </c:plotArea>
    <c:legend>
      <c:legendPos val="b"/>
      <c:layout>
        <c:manualLayout>
          <c:xMode val="edge"/>
          <c:yMode val="edge"/>
          <c:x val="0.15251558338773313"/>
          <c:y val="1.3788172645679142E-2"/>
          <c:w val="0.84610603058330092"/>
          <c:h val="0.16209653756276979"/>
        </c:manualLayout>
      </c:layout>
      <c:overlay val="0"/>
      <c:txPr>
        <a:bodyPr/>
        <a:lstStyle/>
        <a:p>
          <a:pPr>
            <a:defRPr sz="1400"/>
          </a:pPr>
          <a:endParaRPr lang="en-US"/>
        </a:p>
      </c:txPr>
    </c:legend>
    <c:plotVisOnly val="1"/>
    <c:dispBlanksAs val="gap"/>
    <c:showDLblsOverMax val="0"/>
  </c:chart>
  <c:spPr>
    <a:noFill/>
    <a:ln>
      <a:noFill/>
    </a:ln>
  </c:spPr>
  <c:txPr>
    <a:bodyPr/>
    <a:lstStyle/>
    <a:p>
      <a:pPr>
        <a:defRPr sz="1200">
          <a:solidFill>
            <a:sysClr val="windowText" lastClr="000000"/>
          </a:solidFill>
          <a:latin typeface="+mn-lt"/>
          <a:cs typeface="Arial" pitchFamily="34" charset="0"/>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7900212898177468E-2"/>
          <c:y val="3.5014640129782774E-2"/>
          <c:w val="0.89831316707084063"/>
          <c:h val="0.69490713664122106"/>
        </c:manualLayout>
      </c:layout>
      <c:lineChart>
        <c:grouping val="standard"/>
        <c:varyColors val="0"/>
        <c:ser>
          <c:idx val="0"/>
          <c:order val="0"/>
          <c:tx>
            <c:strRef>
              <c:f>Sheet1!$A$43</c:f>
              <c:strCache>
                <c:ptCount val="1"/>
                <c:pt idx="0">
                  <c:v>Soybean - Maize ratio USA</c:v>
                </c:pt>
              </c:strCache>
            </c:strRef>
          </c:tx>
          <c:spPr>
            <a:ln w="44450" cap="rnd">
              <a:solidFill>
                <a:schemeClr val="accent1"/>
              </a:solidFill>
              <a:round/>
            </a:ln>
            <a:effectLst/>
          </c:spPr>
          <c:marker>
            <c:symbol val="none"/>
          </c:marker>
          <c:cat>
            <c:strRef>
              <c:f>Sheet1!$B$42:$Q$42</c:f>
              <c:strCache>
                <c:ptCount val="16"/>
                <c:pt idx="0">
                  <c:v>05/06</c:v>
                </c:pt>
                <c:pt idx="1">
                  <c:v>06/07</c:v>
                </c:pt>
                <c:pt idx="2">
                  <c:v>07/08</c:v>
                </c:pt>
                <c:pt idx="3">
                  <c:v>08/09</c:v>
                </c:pt>
                <c:pt idx="4">
                  <c:v>09/10</c:v>
                </c:pt>
                <c:pt idx="5">
                  <c:v>10/11</c:v>
                </c:pt>
                <c:pt idx="6">
                  <c:v>11/12</c:v>
                </c:pt>
                <c:pt idx="7">
                  <c:v>12/13</c:v>
                </c:pt>
                <c:pt idx="8">
                  <c:v>13/14</c:v>
                </c:pt>
                <c:pt idx="9">
                  <c:v>14/15</c:v>
                </c:pt>
                <c:pt idx="10">
                  <c:v>15/16</c:v>
                </c:pt>
                <c:pt idx="11">
                  <c:v>16/17</c:v>
                </c:pt>
                <c:pt idx="12">
                  <c:v>17/18</c:v>
                </c:pt>
                <c:pt idx="13">
                  <c:v>18/19</c:v>
                </c:pt>
                <c:pt idx="14">
                  <c:v>19/20</c:v>
                </c:pt>
                <c:pt idx="15">
                  <c:v>20/21</c:v>
                </c:pt>
              </c:strCache>
            </c:strRef>
          </c:cat>
          <c:val>
            <c:numRef>
              <c:f>Sheet1!$B$43:$Q$43</c:f>
              <c:numCache>
                <c:formatCode>General</c:formatCode>
                <c:ptCount val="16"/>
                <c:pt idx="0">
                  <c:v>1.9092356913654343</c:v>
                </c:pt>
                <c:pt idx="1">
                  <c:v>1.7002099900592529</c:v>
                </c:pt>
                <c:pt idx="2">
                  <c:v>2.0752654709893039</c:v>
                </c:pt>
                <c:pt idx="3">
                  <c:v>2.112357592856827</c:v>
                </c:pt>
                <c:pt idx="4">
                  <c:v>2.1930541245757946</c:v>
                </c:pt>
                <c:pt idx="5">
                  <c:v>1.7387142893215759</c:v>
                </c:pt>
                <c:pt idx="6">
                  <c:v>1.7764405624375448</c:v>
                </c:pt>
                <c:pt idx="7">
                  <c:v>1.7995409260511328</c:v>
                </c:pt>
                <c:pt idx="8">
                  <c:v>2.3973746433966747</c:v>
                </c:pt>
                <c:pt idx="9">
                  <c:v>2.0788224055011715</c:v>
                </c:pt>
                <c:pt idx="10">
                  <c:v>2.102599055507643</c:v>
                </c:pt>
                <c:pt idx="11">
                  <c:v>2.3086403468495016</c:v>
                </c:pt>
                <c:pt idx="12">
                  <c:v>2.1167042251977111</c:v>
                </c:pt>
                <c:pt idx="13">
                  <c:v>2.0699344110981248</c:v>
                </c:pt>
                <c:pt idx="14">
                  <c:v>2.0770524731754025</c:v>
                </c:pt>
                <c:pt idx="15">
                  <c:v>2.0556635402590966</c:v>
                </c:pt>
              </c:numCache>
            </c:numRef>
          </c:val>
          <c:smooth val="0"/>
          <c:extLst>
            <c:ext xmlns:c16="http://schemas.microsoft.com/office/drawing/2014/chart" uri="{C3380CC4-5D6E-409C-BE32-E72D297353CC}">
              <c16:uniqueId val="{00000000-9D9F-458B-9CBE-A1FB52C612C9}"/>
            </c:ext>
          </c:extLst>
        </c:ser>
        <c:ser>
          <c:idx val="1"/>
          <c:order val="1"/>
          <c:tx>
            <c:strRef>
              <c:f>Sheet1!$A$44</c:f>
              <c:strCache>
                <c:ptCount val="1"/>
                <c:pt idx="0">
                  <c:v>Soybean - Maize ratio RSA</c:v>
                </c:pt>
              </c:strCache>
            </c:strRef>
          </c:tx>
          <c:spPr>
            <a:ln w="44450" cap="rnd">
              <a:solidFill>
                <a:srgbClr val="FFC000"/>
              </a:solidFill>
              <a:round/>
            </a:ln>
            <a:effectLst/>
          </c:spPr>
          <c:marker>
            <c:symbol val="none"/>
          </c:marker>
          <c:cat>
            <c:strRef>
              <c:f>Sheet1!$B$42:$Q$42</c:f>
              <c:strCache>
                <c:ptCount val="16"/>
                <c:pt idx="0">
                  <c:v>05/06</c:v>
                </c:pt>
                <c:pt idx="1">
                  <c:v>06/07</c:v>
                </c:pt>
                <c:pt idx="2">
                  <c:v>07/08</c:v>
                </c:pt>
                <c:pt idx="3">
                  <c:v>08/09</c:v>
                </c:pt>
                <c:pt idx="4">
                  <c:v>09/10</c:v>
                </c:pt>
                <c:pt idx="5">
                  <c:v>10/11</c:v>
                </c:pt>
                <c:pt idx="6">
                  <c:v>11/12</c:v>
                </c:pt>
                <c:pt idx="7">
                  <c:v>12/13</c:v>
                </c:pt>
                <c:pt idx="8">
                  <c:v>13/14</c:v>
                </c:pt>
                <c:pt idx="9">
                  <c:v>14/15</c:v>
                </c:pt>
                <c:pt idx="10">
                  <c:v>15/16</c:v>
                </c:pt>
                <c:pt idx="11">
                  <c:v>16/17</c:v>
                </c:pt>
                <c:pt idx="12">
                  <c:v>17/18</c:v>
                </c:pt>
                <c:pt idx="13">
                  <c:v>18/19</c:v>
                </c:pt>
                <c:pt idx="14">
                  <c:v>19/20</c:v>
                </c:pt>
                <c:pt idx="15">
                  <c:v>20/21</c:v>
                </c:pt>
              </c:strCache>
            </c:strRef>
          </c:cat>
          <c:val>
            <c:numRef>
              <c:f>Sheet1!$B$44:$Q$44</c:f>
              <c:numCache>
                <c:formatCode>General</c:formatCode>
                <c:ptCount val="16"/>
                <c:pt idx="0">
                  <c:v>1.2829380368315013</c:v>
                </c:pt>
                <c:pt idx="1">
                  <c:v>1.3640953095725326</c:v>
                </c:pt>
                <c:pt idx="2">
                  <c:v>2.2886637040391746</c:v>
                </c:pt>
                <c:pt idx="3">
                  <c:v>2.2820598717034923</c:v>
                </c:pt>
                <c:pt idx="4">
                  <c:v>2.1102248005801307</c:v>
                </c:pt>
                <c:pt idx="5">
                  <c:v>2.0398335315101068</c:v>
                </c:pt>
                <c:pt idx="6">
                  <c:v>1.996996996996997</c:v>
                </c:pt>
                <c:pt idx="7">
                  <c:v>2.3163346613545817</c:v>
                </c:pt>
                <c:pt idx="8">
                  <c:v>2.4968331881877921</c:v>
                </c:pt>
                <c:pt idx="9">
                  <c:v>1.9772375052065549</c:v>
                </c:pt>
                <c:pt idx="10">
                  <c:v>1.9721481481481482</c:v>
                </c:pt>
                <c:pt idx="11">
                  <c:v>2.6709179392518987</c:v>
                </c:pt>
                <c:pt idx="12">
                  <c:v>2.3957038628805885</c:v>
                </c:pt>
                <c:pt idx="13">
                  <c:v>2.3743807864377819</c:v>
                </c:pt>
                <c:pt idx="14">
                  <c:v>2.4105659999603186</c:v>
                </c:pt>
                <c:pt idx="15">
                  <c:v>2.4302833611508627</c:v>
                </c:pt>
              </c:numCache>
            </c:numRef>
          </c:val>
          <c:smooth val="0"/>
          <c:extLst>
            <c:ext xmlns:c16="http://schemas.microsoft.com/office/drawing/2014/chart" uri="{C3380CC4-5D6E-409C-BE32-E72D297353CC}">
              <c16:uniqueId val="{00000001-9D9F-458B-9CBE-A1FB52C612C9}"/>
            </c:ext>
          </c:extLst>
        </c:ser>
        <c:dLbls>
          <c:showLegendKey val="0"/>
          <c:showVal val="0"/>
          <c:showCatName val="0"/>
          <c:showSerName val="0"/>
          <c:showPercent val="0"/>
          <c:showBubbleSize val="0"/>
        </c:dLbls>
        <c:smooth val="0"/>
        <c:axId val="828510816"/>
        <c:axId val="828508640"/>
      </c:lineChart>
      <c:catAx>
        <c:axId val="82851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28508640"/>
        <c:crosses val="autoZero"/>
        <c:auto val="1"/>
        <c:lblAlgn val="ctr"/>
        <c:lblOffset val="100"/>
        <c:noMultiLvlLbl val="0"/>
      </c:catAx>
      <c:valAx>
        <c:axId val="828508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ZA" dirty="0"/>
                  <a:t>Ratio</a:t>
                </a:r>
              </a:p>
            </c:rich>
          </c:tx>
          <c:layout>
            <c:manualLayout>
              <c:xMode val="edge"/>
              <c:yMode val="edge"/>
              <c:x val="1.1279961843530646E-2"/>
              <c:y val="3.6310489455149773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28510816"/>
        <c:crosses val="autoZero"/>
        <c:crossBetween val="between"/>
      </c:valAx>
      <c:spPr>
        <a:noFill/>
        <a:ln>
          <a:noFill/>
        </a:ln>
        <a:effectLst/>
      </c:spPr>
    </c:plotArea>
    <c:legend>
      <c:legendPos val="t"/>
      <c:layout>
        <c:manualLayout>
          <c:xMode val="edge"/>
          <c:yMode val="edge"/>
          <c:x val="0.19555703718133988"/>
          <c:y val="0.68592964824120606"/>
          <c:w val="0.71487937496971543"/>
          <c:h val="7.5805998496419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42000973471985"/>
          <c:y val="6.3850896734668899E-2"/>
          <c:w val="0.85189598596608052"/>
          <c:h val="0.84696436562179078"/>
        </c:manualLayout>
      </c:layout>
      <c:areaChart>
        <c:grouping val="standard"/>
        <c:varyColors val="0"/>
        <c:ser>
          <c:idx val="9"/>
          <c:order val="0"/>
          <c:tx>
            <c:strRef>
              <c:f>'Chart data'!$B$595</c:f>
              <c:strCache>
                <c:ptCount val="1"/>
                <c:pt idx="0">
                  <c:v>Total Net Trade</c:v>
                </c:pt>
              </c:strCache>
            </c:strRef>
          </c:tx>
          <c:spPr>
            <a:solidFill>
              <a:schemeClr val="accent5">
                <a:lumMod val="60000"/>
                <a:lumOff val="40000"/>
              </a:schemeClr>
            </a:solidFill>
          </c:spPr>
          <c:val>
            <c:numRef>
              <c:f>'Chart data'!$C$595:$O$595</c:f>
              <c:numCache>
                <c:formatCode>0.00</c:formatCode>
                <c:ptCount val="13"/>
                <c:pt idx="0">
                  <c:v>440.02600000000012</c:v>
                </c:pt>
                <c:pt idx="1">
                  <c:v>-1287.2734349999998</c:v>
                </c:pt>
                <c:pt idx="2">
                  <c:v>-1039.6244999999999</c:v>
                </c:pt>
                <c:pt idx="3">
                  <c:v>216.87227999999999</c:v>
                </c:pt>
                <c:pt idx="4">
                  <c:v>-322.11220121052611</c:v>
                </c:pt>
                <c:pt idx="5">
                  <c:v>1332.0892219999996</c:v>
                </c:pt>
                <c:pt idx="6">
                  <c:v>2831.4648450000004</c:v>
                </c:pt>
                <c:pt idx="7">
                  <c:v>1388.8357599999999</c:v>
                </c:pt>
                <c:pt idx="8">
                  <c:v>2306.1510000000003</c:v>
                </c:pt>
                <c:pt idx="9">
                  <c:v>1637.7551781966124</c:v>
                </c:pt>
                <c:pt idx="10">
                  <c:v>-617.31995135071168</c:v>
                </c:pt>
                <c:pt idx="11">
                  <c:v>-3239.4605215387937</c:v>
                </c:pt>
                <c:pt idx="12">
                  <c:v>229.88685014293446</c:v>
                </c:pt>
              </c:numCache>
            </c:numRef>
          </c:val>
          <c:extLst>
            <c:ext xmlns:c16="http://schemas.microsoft.com/office/drawing/2014/chart" uri="{C3380CC4-5D6E-409C-BE32-E72D297353CC}">
              <c16:uniqueId val="{00000000-4446-40B2-A477-21ECD3CD50A5}"/>
            </c:ext>
          </c:extLst>
        </c:ser>
        <c:dLbls>
          <c:showLegendKey val="0"/>
          <c:showVal val="0"/>
          <c:showCatName val="0"/>
          <c:showSerName val="0"/>
          <c:showPercent val="0"/>
          <c:showBubbleSize val="0"/>
        </c:dLbls>
        <c:axId val="235168512"/>
        <c:axId val="235170048"/>
      </c:areaChart>
      <c:barChart>
        <c:barDir val="col"/>
        <c:grouping val="stacked"/>
        <c:varyColors val="0"/>
        <c:ser>
          <c:idx val="0"/>
          <c:order val="1"/>
          <c:tx>
            <c:strRef>
              <c:f>'Chart data'!$B$586</c:f>
              <c:strCache>
                <c:ptCount val="1"/>
                <c:pt idx="0">
                  <c:v>South Africa</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data'!$C$586:$O$586</c:f>
              <c:numCache>
                <c:formatCode>General</c:formatCode>
                <c:ptCount val="13"/>
                <c:pt idx="0">
                  <c:v>1321.9031400000001</c:v>
                </c:pt>
                <c:pt idx="1">
                  <c:v>-506.84918100000004</c:v>
                </c:pt>
                <c:pt idx="2">
                  <c:v>-1157.043242</c:v>
                </c:pt>
                <c:pt idx="3">
                  <c:v>754.33726165999997</c:v>
                </c:pt>
                <c:pt idx="4">
                  <c:v>2184.71342572</c:v>
                </c:pt>
                <c:pt idx="5">
                  <c:v>1673.5725959800002</c:v>
                </c:pt>
                <c:pt idx="6">
                  <c:v>2850.60619576</c:v>
                </c:pt>
                <c:pt idx="7">
                  <c:v>1183.60223357</c:v>
                </c:pt>
                <c:pt idx="8">
                  <c:v>2566.9410254999998</c:v>
                </c:pt>
                <c:pt idx="9">
                  <c:v>2013.9883579999996</c:v>
                </c:pt>
                <c:pt idx="10">
                  <c:v>-464.75494798369346</c:v>
                </c:pt>
                <c:pt idx="11">
                  <c:v>-2451.7235287481967</c:v>
                </c:pt>
                <c:pt idx="12">
                  <c:v>538.13986352682616</c:v>
                </c:pt>
              </c:numCache>
            </c:numRef>
          </c:val>
          <c:extLst>
            <c:ext xmlns:c16="http://schemas.microsoft.com/office/drawing/2014/chart" uri="{C3380CC4-5D6E-409C-BE32-E72D297353CC}">
              <c16:uniqueId val="{00000001-4446-40B2-A477-21ECD3CD50A5}"/>
            </c:ext>
          </c:extLst>
        </c:ser>
        <c:ser>
          <c:idx val="1"/>
          <c:order val="2"/>
          <c:tx>
            <c:strRef>
              <c:f>'Chart data'!$B$587</c:f>
              <c:strCache>
                <c:ptCount val="1"/>
                <c:pt idx="0">
                  <c:v>Kenya</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data'!$C$587:$O$587</c:f>
              <c:numCache>
                <c:formatCode>#,##0.00</c:formatCode>
                <c:ptCount val="13"/>
                <c:pt idx="0">
                  <c:v>-194.422</c:v>
                </c:pt>
                <c:pt idx="1">
                  <c:v>-103.50200000000001</c:v>
                </c:pt>
                <c:pt idx="2">
                  <c:v>-8.5799999999999983</c:v>
                </c:pt>
                <c:pt idx="3">
                  <c:v>-196.98</c:v>
                </c:pt>
                <c:pt idx="4">
                  <c:v>-1540.7050000000002</c:v>
                </c:pt>
                <c:pt idx="5">
                  <c:v>-268.81299999999999</c:v>
                </c:pt>
                <c:pt idx="6">
                  <c:v>-345.2</c:v>
                </c:pt>
                <c:pt idx="7">
                  <c:v>-317.60000000000002</c:v>
                </c:pt>
                <c:pt idx="8">
                  <c:v>-92.459000000000003</c:v>
                </c:pt>
                <c:pt idx="9">
                  <c:v>-458.9</c:v>
                </c:pt>
                <c:pt idx="10">
                  <c:v>-416.12837944745036</c:v>
                </c:pt>
                <c:pt idx="11">
                  <c:v>-340.25483335823617</c:v>
                </c:pt>
                <c:pt idx="12">
                  <c:v>-422.6162703182307</c:v>
                </c:pt>
              </c:numCache>
            </c:numRef>
          </c:val>
          <c:extLst>
            <c:ext xmlns:c16="http://schemas.microsoft.com/office/drawing/2014/chart" uri="{C3380CC4-5D6E-409C-BE32-E72D297353CC}">
              <c16:uniqueId val="{00000002-4446-40B2-A477-21ECD3CD50A5}"/>
            </c:ext>
          </c:extLst>
        </c:ser>
        <c:ser>
          <c:idx val="2"/>
          <c:order val="3"/>
          <c:tx>
            <c:strRef>
              <c:f>'Chart data'!$B$588</c:f>
              <c:strCache>
                <c:ptCount val="1"/>
                <c:pt idx="0">
                  <c:v>Zambia</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data'!$C$588:$O$588</c:f>
              <c:numCache>
                <c:formatCode>0.00</c:formatCode>
                <c:ptCount val="13"/>
                <c:pt idx="0">
                  <c:v>-27.293300000000009</c:v>
                </c:pt>
                <c:pt idx="1">
                  <c:v>-114.73699999999997</c:v>
                </c:pt>
                <c:pt idx="2">
                  <c:v>203.41812000000002</c:v>
                </c:pt>
                <c:pt idx="3">
                  <c:v>190.63912500000001</c:v>
                </c:pt>
                <c:pt idx="4">
                  <c:v>-14.9494702</c:v>
                </c:pt>
                <c:pt idx="5">
                  <c:v>57.654243131999991</c:v>
                </c:pt>
                <c:pt idx="6">
                  <c:v>497.0873955185001</c:v>
                </c:pt>
                <c:pt idx="7">
                  <c:v>749.86298225342853</c:v>
                </c:pt>
                <c:pt idx="8">
                  <c:v>210.97399999999999</c:v>
                </c:pt>
                <c:pt idx="9">
                  <c:v>92.698999999999998</c:v>
                </c:pt>
                <c:pt idx="10">
                  <c:v>715.70766666666668</c:v>
                </c:pt>
                <c:pt idx="11">
                  <c:v>247.6523956405041</c:v>
                </c:pt>
                <c:pt idx="12">
                  <c:v>352.69845497323251</c:v>
                </c:pt>
              </c:numCache>
            </c:numRef>
          </c:val>
          <c:extLst>
            <c:ext xmlns:c16="http://schemas.microsoft.com/office/drawing/2014/chart" uri="{C3380CC4-5D6E-409C-BE32-E72D297353CC}">
              <c16:uniqueId val="{00000003-4446-40B2-A477-21ECD3CD50A5}"/>
            </c:ext>
          </c:extLst>
        </c:ser>
        <c:ser>
          <c:idx val="3"/>
          <c:order val="4"/>
          <c:tx>
            <c:strRef>
              <c:f>'Chart data'!$B$589</c:f>
              <c:strCache>
                <c:ptCount val="1"/>
                <c:pt idx="0">
                  <c:v>Tanzania</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data'!$C$589:$O$589</c:f>
              <c:numCache>
                <c:formatCode>0.00</c:formatCode>
                <c:ptCount val="13"/>
                <c:pt idx="0">
                  <c:v>183.59279999999995</c:v>
                </c:pt>
                <c:pt idx="1">
                  <c:v>-214.92400000000001</c:v>
                </c:pt>
                <c:pt idx="2">
                  <c:v>85.304950000000005</c:v>
                </c:pt>
                <c:pt idx="3">
                  <c:v>-36.35813499999999</c:v>
                </c:pt>
                <c:pt idx="4">
                  <c:v>-20.612416800000002</c:v>
                </c:pt>
                <c:pt idx="5">
                  <c:v>-19.803277332</c:v>
                </c:pt>
                <c:pt idx="6">
                  <c:v>-19.666404428999996</c:v>
                </c:pt>
                <c:pt idx="7">
                  <c:v>74.289723578571426</c:v>
                </c:pt>
                <c:pt idx="8">
                  <c:v>-35.368000000000002</c:v>
                </c:pt>
                <c:pt idx="9">
                  <c:v>317.8041781966129</c:v>
                </c:pt>
                <c:pt idx="10">
                  <c:v>103.2764733728811</c:v>
                </c:pt>
                <c:pt idx="11">
                  <c:v>99.438832767450634</c:v>
                </c:pt>
                <c:pt idx="12">
                  <c:v>135.30105956489575</c:v>
                </c:pt>
              </c:numCache>
            </c:numRef>
          </c:val>
          <c:extLst>
            <c:ext xmlns:c16="http://schemas.microsoft.com/office/drawing/2014/chart" uri="{C3380CC4-5D6E-409C-BE32-E72D297353CC}">
              <c16:uniqueId val="{00000004-4446-40B2-A477-21ECD3CD50A5}"/>
            </c:ext>
          </c:extLst>
        </c:ser>
        <c:ser>
          <c:idx val="4"/>
          <c:order val="5"/>
          <c:tx>
            <c:strRef>
              <c:f>'Chart data'!$B$590</c:f>
              <c:strCache>
                <c:ptCount val="1"/>
                <c:pt idx="0">
                  <c:v>Malawi</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data'!$C$590:$O$590</c:f>
              <c:numCache>
                <c:formatCode>#,##0.00</c:formatCode>
                <c:ptCount val="13"/>
                <c:pt idx="0">
                  <c:v>-274.47129999999999</c:v>
                </c:pt>
                <c:pt idx="1">
                  <c:v>-92.83799999999998</c:v>
                </c:pt>
                <c:pt idx="2">
                  <c:v>249.03710999999998</c:v>
                </c:pt>
                <c:pt idx="3">
                  <c:v>-51.108320999999989</c:v>
                </c:pt>
                <c:pt idx="4">
                  <c:v>-101.192454</c:v>
                </c:pt>
                <c:pt idx="5">
                  <c:v>5.094149569999999</c:v>
                </c:pt>
                <c:pt idx="6">
                  <c:v>327.15682811000005</c:v>
                </c:pt>
                <c:pt idx="7">
                  <c:v>11.521376389999997</c:v>
                </c:pt>
                <c:pt idx="8">
                  <c:v>-113.116</c:v>
                </c:pt>
                <c:pt idx="9">
                  <c:v>-30.750999999999998</c:v>
                </c:pt>
                <c:pt idx="10">
                  <c:v>-149.53407083864533</c:v>
                </c:pt>
                <c:pt idx="11">
                  <c:v>-133.82321498104838</c:v>
                </c:pt>
                <c:pt idx="12">
                  <c:v>2.5790739772036231</c:v>
                </c:pt>
              </c:numCache>
            </c:numRef>
          </c:val>
          <c:extLst>
            <c:ext xmlns:c16="http://schemas.microsoft.com/office/drawing/2014/chart" uri="{C3380CC4-5D6E-409C-BE32-E72D297353CC}">
              <c16:uniqueId val="{00000005-4446-40B2-A477-21ECD3CD50A5}"/>
            </c:ext>
          </c:extLst>
        </c:ser>
        <c:ser>
          <c:idx val="5"/>
          <c:order val="6"/>
          <c:tx>
            <c:strRef>
              <c:f>'Chart data'!$B$591</c:f>
              <c:strCache>
                <c:ptCount val="1"/>
                <c:pt idx="0">
                  <c:v>Mozambique</c:v>
                </c:pt>
              </c:strCache>
            </c:strRef>
          </c:tx>
          <c:spPr>
            <a:solidFill>
              <a:srgbClr val="FFC000"/>
            </a:solidFill>
          </c:spPr>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data'!$C$591:$O$591</c:f>
              <c:numCache>
                <c:formatCode>0.00</c:formatCode>
                <c:ptCount val="13"/>
                <c:pt idx="0">
                  <c:v>-78.005000000000038</c:v>
                </c:pt>
                <c:pt idx="1">
                  <c:v>94.766999999999996</c:v>
                </c:pt>
                <c:pt idx="2">
                  <c:v>83.311799999999977</c:v>
                </c:pt>
                <c:pt idx="3">
                  <c:v>-9.1373999999999995</c:v>
                </c:pt>
                <c:pt idx="4">
                  <c:v>-7.9725962105260066</c:v>
                </c:pt>
                <c:pt idx="5">
                  <c:v>-54.559610969999994</c:v>
                </c:pt>
                <c:pt idx="6">
                  <c:v>-141.56779070999997</c:v>
                </c:pt>
                <c:pt idx="7">
                  <c:v>-93.188517951999998</c:v>
                </c:pt>
                <c:pt idx="8">
                  <c:v>-55.852999999999994</c:v>
                </c:pt>
                <c:pt idx="9">
                  <c:v>-91.009</c:v>
                </c:pt>
                <c:pt idx="10">
                  <c:v>-27.030692386208003</c:v>
                </c:pt>
                <c:pt idx="11">
                  <c:v>-240.6602110811877</c:v>
                </c:pt>
                <c:pt idx="12">
                  <c:v>-98.526469648722269</c:v>
                </c:pt>
              </c:numCache>
            </c:numRef>
          </c:val>
          <c:extLst>
            <c:ext xmlns:c16="http://schemas.microsoft.com/office/drawing/2014/chart" uri="{C3380CC4-5D6E-409C-BE32-E72D297353CC}">
              <c16:uniqueId val="{00000006-4446-40B2-A477-21ECD3CD50A5}"/>
            </c:ext>
          </c:extLst>
        </c:ser>
        <c:ser>
          <c:idx val="6"/>
          <c:order val="7"/>
          <c:tx>
            <c:strRef>
              <c:f>'Chart data'!$B$592</c:f>
              <c:strCache>
                <c:ptCount val="1"/>
                <c:pt idx="0">
                  <c:v>DRC</c:v>
                </c:pt>
              </c:strCache>
            </c:strRef>
          </c:tx>
          <c:spPr>
            <a:solidFill>
              <a:srgbClr val="20B080"/>
            </a:solidFill>
          </c:spPr>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data'!$C$592:$O$592</c:f>
              <c:numCache>
                <c:formatCode>#,##0.00</c:formatCode>
                <c:ptCount val="13"/>
                <c:pt idx="0">
                  <c:v>-23.608899999999998</c:v>
                </c:pt>
                <c:pt idx="1">
                  <c:v>-37.346999999999994</c:v>
                </c:pt>
                <c:pt idx="2">
                  <c:v>-52.767000000000003</c:v>
                </c:pt>
                <c:pt idx="3">
                  <c:v>-24.533330999999997</c:v>
                </c:pt>
                <c:pt idx="4">
                  <c:v>-27.481024999999999</c:v>
                </c:pt>
                <c:pt idx="5">
                  <c:v>-21.859282399999998</c:v>
                </c:pt>
                <c:pt idx="6">
                  <c:v>-10.5541284895</c:v>
                </c:pt>
                <c:pt idx="7">
                  <c:v>-17.218564270000002</c:v>
                </c:pt>
                <c:pt idx="8">
                  <c:v>-35.872000000000007</c:v>
                </c:pt>
                <c:pt idx="9">
                  <c:v>-14.877000000000001</c:v>
                </c:pt>
                <c:pt idx="10">
                  <c:v>-61.571229643520937</c:v>
                </c:pt>
                <c:pt idx="11">
                  <c:v>-33.406339382837977</c:v>
                </c:pt>
                <c:pt idx="12">
                  <c:v>-24.382247734321052</c:v>
                </c:pt>
              </c:numCache>
            </c:numRef>
          </c:val>
          <c:extLst>
            <c:ext xmlns:c16="http://schemas.microsoft.com/office/drawing/2014/chart" uri="{C3380CC4-5D6E-409C-BE32-E72D297353CC}">
              <c16:uniqueId val="{00000007-4446-40B2-A477-21ECD3CD50A5}"/>
            </c:ext>
          </c:extLst>
        </c:ser>
        <c:ser>
          <c:idx val="7"/>
          <c:order val="8"/>
          <c:tx>
            <c:strRef>
              <c:f>'Chart data'!$B$593</c:f>
              <c:strCache>
                <c:ptCount val="1"/>
                <c:pt idx="0">
                  <c:v>Uganda</c:v>
                </c:pt>
              </c:strCache>
            </c:strRef>
          </c:tx>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data'!$C$593:$O$593</c:f>
              <c:numCache>
                <c:formatCode>0.00</c:formatCode>
                <c:ptCount val="13"/>
                <c:pt idx="0">
                  <c:v>37.257999999999988</c:v>
                </c:pt>
                <c:pt idx="1">
                  <c:v>64.989999999999995</c:v>
                </c:pt>
                <c:pt idx="2">
                  <c:v>56.404000000000003</c:v>
                </c:pt>
                <c:pt idx="3">
                  <c:v>20.179000000000002</c:v>
                </c:pt>
                <c:pt idx="4">
                  <c:v>46.198</c:v>
                </c:pt>
                <c:pt idx="5">
                  <c:v>125.88</c:v>
                </c:pt>
                <c:pt idx="6">
                  <c:v>91.89</c:v>
                </c:pt>
                <c:pt idx="7">
                  <c:v>176.21299999999999</c:v>
                </c:pt>
                <c:pt idx="8">
                  <c:v>144.80199999999999</c:v>
                </c:pt>
                <c:pt idx="9">
                  <c:v>112.137</c:v>
                </c:pt>
                <c:pt idx="10">
                  <c:v>317.29433715047645</c:v>
                </c:pt>
                <c:pt idx="11">
                  <c:v>240.96693301702945</c:v>
                </c:pt>
                <c:pt idx="12">
                  <c:v>267.62393296295602</c:v>
                </c:pt>
              </c:numCache>
            </c:numRef>
          </c:val>
          <c:extLst>
            <c:ext xmlns:c16="http://schemas.microsoft.com/office/drawing/2014/chart" uri="{C3380CC4-5D6E-409C-BE32-E72D297353CC}">
              <c16:uniqueId val="{00000008-4446-40B2-A477-21ECD3CD50A5}"/>
            </c:ext>
          </c:extLst>
        </c:ser>
        <c:ser>
          <c:idx val="8"/>
          <c:order val="9"/>
          <c:tx>
            <c:strRef>
              <c:f>'Chart data'!$B$594</c:f>
              <c:strCache>
                <c:ptCount val="1"/>
                <c:pt idx="0">
                  <c:v>Zimbabwe</c:v>
                </c:pt>
              </c:strCache>
            </c:strRef>
          </c:tx>
          <c:spPr>
            <a:solidFill>
              <a:schemeClr val="tx1">
                <a:lumMod val="65000"/>
                <a:lumOff val="35000"/>
              </a:schemeClr>
            </a:solidFill>
            <a:ln>
              <a:noFill/>
            </a:ln>
          </c:spPr>
          <c:invertIfNegative val="0"/>
          <c:cat>
            <c:numRef>
              <c:f>'Chart data'!$C$585:$O$585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'Chart data'!$C$594:$O$594</c:f>
              <c:numCache>
                <c:formatCode>0.00</c:formatCode>
                <c:ptCount val="13"/>
                <c:pt idx="0">
                  <c:v>-504.92743999999999</c:v>
                </c:pt>
                <c:pt idx="1">
                  <c:v>-376.83325399999995</c:v>
                </c:pt>
                <c:pt idx="2">
                  <c:v>-498.710238</c:v>
                </c:pt>
                <c:pt idx="3">
                  <c:v>-430.16591966000004</c:v>
                </c:pt>
                <c:pt idx="4">
                  <c:v>-840.11066472000005</c:v>
                </c:pt>
                <c:pt idx="5">
                  <c:v>-165.07659597999998</c:v>
                </c:pt>
                <c:pt idx="6">
                  <c:v>-418.28725076000001</c:v>
                </c:pt>
                <c:pt idx="7">
                  <c:v>-378.64647357000001</c:v>
                </c:pt>
                <c:pt idx="8">
                  <c:v>-283.89802550000002</c:v>
                </c:pt>
                <c:pt idx="9">
                  <c:v>-303.33635799999996</c:v>
                </c:pt>
                <c:pt idx="10">
                  <c:v>-634.5791082412178</c:v>
                </c:pt>
                <c:pt idx="11">
                  <c:v>-627.65055541227071</c:v>
                </c:pt>
                <c:pt idx="12">
                  <c:v>-520.93054716090569</c:v>
                </c:pt>
              </c:numCache>
            </c:numRef>
          </c:val>
          <c:extLst>
            <c:ext xmlns:c16="http://schemas.microsoft.com/office/drawing/2014/chart" uri="{C3380CC4-5D6E-409C-BE32-E72D297353CC}">
              <c16:uniqueId val="{00000009-4446-40B2-A477-21ECD3CD50A5}"/>
            </c:ext>
          </c:extLst>
        </c:ser>
        <c:dLbls>
          <c:showLegendKey val="0"/>
          <c:showVal val="0"/>
          <c:showCatName val="0"/>
          <c:showSerName val="0"/>
          <c:showPercent val="0"/>
          <c:showBubbleSize val="0"/>
        </c:dLbls>
        <c:gapWidth val="150"/>
        <c:overlap val="100"/>
        <c:axId val="235168512"/>
        <c:axId val="235170048"/>
      </c:barChart>
      <c:catAx>
        <c:axId val="235168512"/>
        <c:scaling>
          <c:orientation val="minMax"/>
        </c:scaling>
        <c:delete val="0"/>
        <c:axPos val="b"/>
        <c:numFmt formatCode="General" sourceLinked="1"/>
        <c:majorTickMark val="out"/>
        <c:minorTickMark val="none"/>
        <c:tickLblPos val="low"/>
        <c:crossAx val="235170048"/>
        <c:crosses val="autoZero"/>
        <c:auto val="1"/>
        <c:lblAlgn val="ctr"/>
        <c:lblOffset val="100"/>
        <c:noMultiLvlLbl val="0"/>
      </c:catAx>
      <c:valAx>
        <c:axId val="235170048"/>
        <c:scaling>
          <c:orientation val="minMax"/>
        </c:scaling>
        <c:delete val="0"/>
        <c:axPos val="l"/>
        <c:majorGridlines>
          <c:spPr>
            <a:ln>
              <a:solidFill>
                <a:schemeClr val="bg1">
                  <a:lumMod val="85000"/>
                </a:schemeClr>
              </a:solidFill>
            </a:ln>
          </c:spPr>
        </c:majorGridlines>
        <c:title>
          <c:tx>
            <c:rich>
              <a:bodyPr rot="-5400000" vert="horz"/>
              <a:lstStyle/>
              <a:p>
                <a:pPr>
                  <a:defRPr/>
                </a:pPr>
                <a:r>
                  <a:rPr lang="en-US"/>
                  <a:t>Thousand tons</a:t>
                </a:r>
              </a:p>
            </c:rich>
          </c:tx>
          <c:layout>
            <c:manualLayout>
              <c:xMode val="edge"/>
              <c:yMode val="edge"/>
              <c:x val="9.2835370749417574E-3"/>
              <c:y val="1.4924493364034648E-2"/>
            </c:manualLayout>
          </c:layout>
          <c:overlay val="0"/>
        </c:title>
        <c:numFmt formatCode="0" sourceLinked="0"/>
        <c:majorTickMark val="out"/>
        <c:minorTickMark val="none"/>
        <c:tickLblPos val="nextTo"/>
        <c:crossAx val="235168512"/>
        <c:crosses val="autoZero"/>
        <c:crossBetween val="between"/>
      </c:valAx>
    </c:plotArea>
    <c:legend>
      <c:legendPos val="t"/>
      <c:layout>
        <c:manualLayout>
          <c:xMode val="edge"/>
          <c:yMode val="edge"/>
          <c:x val="0.1239083129972284"/>
          <c:y val="1.5331893235295064E-2"/>
          <c:w val="0.86399325251521431"/>
          <c:h val="0.11246044291062915"/>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 Gross Value of Agricultural production</a:t>
            </a:r>
          </a:p>
        </c:rich>
      </c:tx>
      <c:layout/>
      <c:overlay val="0"/>
    </c:title>
    <c:autoTitleDeleted val="0"/>
    <c:plotArea>
      <c:layout/>
      <c:lineChart>
        <c:grouping val="standard"/>
        <c:varyColors val="0"/>
        <c:ser>
          <c:idx val="0"/>
          <c:order val="0"/>
          <c:tx>
            <c:strRef>
              <c:f>Sheet1!$B$4</c:f>
              <c:strCache>
                <c:ptCount val="1"/>
                <c:pt idx="0">
                  <c:v>Field Crops</c:v>
                </c:pt>
              </c:strCache>
            </c:strRef>
          </c:tx>
          <c:spPr>
            <a:ln w="38100">
              <a:solidFill>
                <a:srgbClr val="FF0000"/>
              </a:solidFill>
            </a:ln>
          </c:spPr>
          <c:marker>
            <c:symbol val="none"/>
          </c:marker>
          <c:cat>
            <c:strRef>
              <c:f>Sheet1!$C$3:$N$3</c:f>
              <c:strCache>
                <c:ptCount val="12"/>
                <c:pt idx="0">
                  <c:v>2005</c:v>
                </c:pt>
                <c:pt idx="1">
                  <c:v>2006</c:v>
                </c:pt>
                <c:pt idx="2">
                  <c:v>2007</c:v>
                </c:pt>
                <c:pt idx="3">
                  <c:v>2008</c:v>
                </c:pt>
                <c:pt idx="4">
                  <c:v>2009</c:v>
                </c:pt>
                <c:pt idx="5">
                  <c:v>2010</c:v>
                </c:pt>
                <c:pt idx="6">
                  <c:v>2011</c:v>
                </c:pt>
                <c:pt idx="7">
                  <c:v>2012</c:v>
                </c:pt>
                <c:pt idx="8">
                  <c:v>2013</c:v>
                </c:pt>
                <c:pt idx="9">
                  <c:v>2014</c:v>
                </c:pt>
                <c:pt idx="10">
                  <c:v>2015 (Prelm DAFF)</c:v>
                </c:pt>
                <c:pt idx="11">
                  <c:v>2016 (BFAP Est)</c:v>
                </c:pt>
              </c:strCache>
            </c:strRef>
          </c:cat>
          <c:val>
            <c:numRef>
              <c:f>Sheet1!$C$4:$N$4</c:f>
              <c:numCache>
                <c:formatCode>General</c:formatCode>
                <c:ptCount val="12"/>
                <c:pt idx="0" formatCode="#,##0">
                  <c:v>15502</c:v>
                </c:pt>
                <c:pt idx="1">
                  <c:v>18601.599999999999</c:v>
                </c:pt>
                <c:pt idx="2">
                  <c:v>22920.1</c:v>
                </c:pt>
                <c:pt idx="3">
                  <c:v>40907.199999999997</c:v>
                </c:pt>
                <c:pt idx="4">
                  <c:v>35083.699999999997</c:v>
                </c:pt>
                <c:pt idx="5">
                  <c:v>30453.8</c:v>
                </c:pt>
                <c:pt idx="6">
                  <c:v>36611.599999999999</c:v>
                </c:pt>
                <c:pt idx="7">
                  <c:v>47679.8</c:v>
                </c:pt>
                <c:pt idx="8">
                  <c:v>51092.4</c:v>
                </c:pt>
                <c:pt idx="9">
                  <c:v>59774.400000000001</c:v>
                </c:pt>
                <c:pt idx="10">
                  <c:v>55477.1</c:v>
                </c:pt>
                <c:pt idx="11">
                  <c:v>51336.011870499999</c:v>
                </c:pt>
              </c:numCache>
            </c:numRef>
          </c:val>
          <c:smooth val="0"/>
          <c:extLst>
            <c:ext xmlns:c16="http://schemas.microsoft.com/office/drawing/2014/chart" uri="{C3380CC4-5D6E-409C-BE32-E72D297353CC}">
              <c16:uniqueId val="{00000000-49FF-4710-A7A8-96CB5F3B1247}"/>
            </c:ext>
          </c:extLst>
        </c:ser>
        <c:ser>
          <c:idx val="1"/>
          <c:order val="1"/>
          <c:tx>
            <c:strRef>
              <c:f>Sheet1!$B$5</c:f>
              <c:strCache>
                <c:ptCount val="1"/>
                <c:pt idx="0">
                  <c:v>Horticulture</c:v>
                </c:pt>
              </c:strCache>
            </c:strRef>
          </c:tx>
          <c:spPr>
            <a:ln w="38100">
              <a:solidFill>
                <a:srgbClr val="FFC000"/>
              </a:solidFill>
            </a:ln>
          </c:spPr>
          <c:marker>
            <c:symbol val="none"/>
          </c:marker>
          <c:cat>
            <c:strRef>
              <c:f>Sheet1!$C$3:$N$3</c:f>
              <c:strCache>
                <c:ptCount val="12"/>
                <c:pt idx="0">
                  <c:v>2005</c:v>
                </c:pt>
                <c:pt idx="1">
                  <c:v>2006</c:v>
                </c:pt>
                <c:pt idx="2">
                  <c:v>2007</c:v>
                </c:pt>
                <c:pt idx="3">
                  <c:v>2008</c:v>
                </c:pt>
                <c:pt idx="4">
                  <c:v>2009</c:v>
                </c:pt>
                <c:pt idx="5">
                  <c:v>2010</c:v>
                </c:pt>
                <c:pt idx="6">
                  <c:v>2011</c:v>
                </c:pt>
                <c:pt idx="7">
                  <c:v>2012</c:v>
                </c:pt>
                <c:pt idx="8">
                  <c:v>2013</c:v>
                </c:pt>
                <c:pt idx="9">
                  <c:v>2014</c:v>
                </c:pt>
                <c:pt idx="10">
                  <c:v>2015 (Prelm DAFF)</c:v>
                </c:pt>
                <c:pt idx="11">
                  <c:v>2016 (BFAP Est)</c:v>
                </c:pt>
              </c:strCache>
            </c:strRef>
          </c:cat>
          <c:val>
            <c:numRef>
              <c:f>Sheet1!$C$5:$N$5</c:f>
              <c:numCache>
                <c:formatCode>General</c:formatCode>
                <c:ptCount val="12"/>
                <c:pt idx="0" formatCode="#,##0">
                  <c:v>20152</c:v>
                </c:pt>
                <c:pt idx="1">
                  <c:v>20229.599999999999</c:v>
                </c:pt>
                <c:pt idx="2">
                  <c:v>23409.8</c:v>
                </c:pt>
                <c:pt idx="3">
                  <c:v>28835.1</c:v>
                </c:pt>
                <c:pt idx="4">
                  <c:v>33588.1</c:v>
                </c:pt>
                <c:pt idx="5">
                  <c:v>33771.199999999997</c:v>
                </c:pt>
                <c:pt idx="6">
                  <c:v>36791.1</c:v>
                </c:pt>
                <c:pt idx="7">
                  <c:v>41818.300000000003</c:v>
                </c:pt>
                <c:pt idx="8">
                  <c:v>47686.5</c:v>
                </c:pt>
                <c:pt idx="9">
                  <c:v>53694</c:v>
                </c:pt>
                <c:pt idx="10">
                  <c:v>59927</c:v>
                </c:pt>
                <c:pt idx="11">
                  <c:v>65110.325938000002</c:v>
                </c:pt>
              </c:numCache>
            </c:numRef>
          </c:val>
          <c:smooth val="0"/>
          <c:extLst>
            <c:ext xmlns:c16="http://schemas.microsoft.com/office/drawing/2014/chart" uri="{C3380CC4-5D6E-409C-BE32-E72D297353CC}">
              <c16:uniqueId val="{00000001-49FF-4710-A7A8-96CB5F3B1247}"/>
            </c:ext>
          </c:extLst>
        </c:ser>
        <c:ser>
          <c:idx val="2"/>
          <c:order val="2"/>
          <c:tx>
            <c:strRef>
              <c:f>Sheet1!$B$6</c:f>
              <c:strCache>
                <c:ptCount val="1"/>
                <c:pt idx="0">
                  <c:v>Animal Production</c:v>
                </c:pt>
              </c:strCache>
            </c:strRef>
          </c:tx>
          <c:spPr>
            <a:ln w="38100">
              <a:solidFill>
                <a:srgbClr val="002060"/>
              </a:solidFill>
            </a:ln>
          </c:spPr>
          <c:marker>
            <c:symbol val="none"/>
          </c:marker>
          <c:cat>
            <c:strRef>
              <c:f>Sheet1!$C$3:$N$3</c:f>
              <c:strCache>
                <c:ptCount val="12"/>
                <c:pt idx="0">
                  <c:v>2005</c:v>
                </c:pt>
                <c:pt idx="1">
                  <c:v>2006</c:v>
                </c:pt>
                <c:pt idx="2">
                  <c:v>2007</c:v>
                </c:pt>
                <c:pt idx="3">
                  <c:v>2008</c:v>
                </c:pt>
                <c:pt idx="4">
                  <c:v>2009</c:v>
                </c:pt>
                <c:pt idx="5">
                  <c:v>2010</c:v>
                </c:pt>
                <c:pt idx="6">
                  <c:v>2011</c:v>
                </c:pt>
                <c:pt idx="7">
                  <c:v>2012</c:v>
                </c:pt>
                <c:pt idx="8">
                  <c:v>2013</c:v>
                </c:pt>
                <c:pt idx="9">
                  <c:v>2014</c:v>
                </c:pt>
                <c:pt idx="10">
                  <c:v>2015 (Prelm DAFF)</c:v>
                </c:pt>
                <c:pt idx="11">
                  <c:v>2016 (BFAP Est)</c:v>
                </c:pt>
              </c:strCache>
            </c:strRef>
          </c:cat>
          <c:val>
            <c:numRef>
              <c:f>Sheet1!$C$6:$N$6</c:f>
              <c:numCache>
                <c:formatCode>General</c:formatCode>
                <c:ptCount val="12"/>
                <c:pt idx="0" formatCode="#,##0">
                  <c:v>35967</c:v>
                </c:pt>
                <c:pt idx="1">
                  <c:v>40320.9</c:v>
                </c:pt>
                <c:pt idx="2">
                  <c:v>52205.2</c:v>
                </c:pt>
                <c:pt idx="3">
                  <c:v>59422</c:v>
                </c:pt>
                <c:pt idx="4">
                  <c:v>65895.100000000006</c:v>
                </c:pt>
                <c:pt idx="5">
                  <c:v>68429.899999999994</c:v>
                </c:pt>
                <c:pt idx="6">
                  <c:v>71185.5</c:v>
                </c:pt>
                <c:pt idx="7">
                  <c:v>79158.3</c:v>
                </c:pt>
                <c:pt idx="8">
                  <c:v>86159</c:v>
                </c:pt>
                <c:pt idx="9">
                  <c:v>96621.6</c:v>
                </c:pt>
                <c:pt idx="10">
                  <c:v>109842</c:v>
                </c:pt>
                <c:pt idx="11">
                  <c:v>115647.259542</c:v>
                </c:pt>
              </c:numCache>
            </c:numRef>
          </c:val>
          <c:smooth val="0"/>
          <c:extLst>
            <c:ext xmlns:c16="http://schemas.microsoft.com/office/drawing/2014/chart" uri="{C3380CC4-5D6E-409C-BE32-E72D297353CC}">
              <c16:uniqueId val="{00000002-49FF-4710-A7A8-96CB5F3B1247}"/>
            </c:ext>
          </c:extLst>
        </c:ser>
        <c:dLbls>
          <c:showLegendKey val="0"/>
          <c:showVal val="0"/>
          <c:showCatName val="0"/>
          <c:showSerName val="0"/>
          <c:showPercent val="0"/>
          <c:showBubbleSize val="0"/>
        </c:dLbls>
        <c:smooth val="0"/>
        <c:axId val="99151872"/>
        <c:axId val="99153408"/>
      </c:lineChart>
      <c:catAx>
        <c:axId val="99151872"/>
        <c:scaling>
          <c:orientation val="minMax"/>
        </c:scaling>
        <c:delete val="0"/>
        <c:axPos val="b"/>
        <c:numFmt formatCode="General" sourceLinked="0"/>
        <c:majorTickMark val="out"/>
        <c:minorTickMark val="none"/>
        <c:tickLblPos val="nextTo"/>
        <c:crossAx val="99153408"/>
        <c:crosses val="autoZero"/>
        <c:auto val="1"/>
        <c:lblAlgn val="ctr"/>
        <c:lblOffset val="100"/>
        <c:noMultiLvlLbl val="0"/>
      </c:catAx>
      <c:valAx>
        <c:axId val="99153408"/>
        <c:scaling>
          <c:orientation val="minMax"/>
        </c:scaling>
        <c:delete val="0"/>
        <c:axPos val="l"/>
        <c:majorGridlines/>
        <c:title>
          <c:tx>
            <c:rich>
              <a:bodyPr rot="-5400000" vert="horz"/>
              <a:lstStyle/>
              <a:p>
                <a:pPr>
                  <a:defRPr/>
                </a:pPr>
                <a:r>
                  <a:rPr lang="en-US"/>
                  <a:t>R million</a:t>
                </a:r>
              </a:p>
            </c:rich>
          </c:tx>
          <c:layout/>
          <c:overlay val="0"/>
        </c:title>
        <c:numFmt formatCode="#,##0" sourceLinked="1"/>
        <c:majorTickMark val="out"/>
        <c:minorTickMark val="none"/>
        <c:tickLblPos val="nextTo"/>
        <c:crossAx val="99151872"/>
        <c:crosses val="autoZero"/>
        <c:crossBetween val="between"/>
      </c:valAx>
    </c:plotArea>
    <c:legend>
      <c:legendPos val="r"/>
      <c:layout/>
      <c:overlay val="0"/>
    </c:legend>
    <c:plotVisOnly val="1"/>
    <c:dispBlanksAs val="gap"/>
    <c:showDLblsOverMax val="0"/>
  </c:chart>
  <c:txPr>
    <a:bodyPr/>
    <a:lstStyle/>
    <a:p>
      <a:pPr>
        <a:defRPr sz="16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436731871647054E-2"/>
          <c:y val="3.6898919409374349E-2"/>
          <c:w val="0.89088146055751449"/>
          <c:h val="0.76131126955810613"/>
        </c:manualLayout>
      </c:layout>
      <c:barChart>
        <c:barDir val="col"/>
        <c:grouping val="clustered"/>
        <c:varyColors val="0"/>
        <c:ser>
          <c:idx val="0"/>
          <c:order val="0"/>
          <c:tx>
            <c:strRef>
              <c:f>'[Baseline 2016_Trade and Beef box data_11 Aug.xlsx]Data'!$B$49</c:f>
              <c:strCache>
                <c:ptCount val="1"/>
                <c:pt idx="0">
                  <c:v>2012</c:v>
                </c:pt>
              </c:strCache>
            </c:strRef>
          </c:tx>
          <c:spPr>
            <a:solidFill>
              <a:schemeClr val="tx2">
                <a:lumMod val="60000"/>
                <a:lumOff val="40000"/>
              </a:schemeClr>
            </a:solidFill>
          </c:spPr>
          <c:invertIfNegative val="0"/>
          <c:cat>
            <c:strRef>
              <c:f>'[Baseline 2016_Trade and Beef box data_11 Aug.xlsx]Data'!$A$50:$A$56</c:f>
              <c:strCache>
                <c:ptCount val="7"/>
                <c:pt idx="0">
                  <c:v>BLNS+MZ</c:v>
                </c:pt>
                <c:pt idx="1">
                  <c:v>Other Africa</c:v>
                </c:pt>
                <c:pt idx="2">
                  <c:v>Asia</c:v>
                </c:pt>
                <c:pt idx="3">
                  <c:v>North- and South America</c:v>
                </c:pt>
                <c:pt idx="4">
                  <c:v>EU (28)</c:v>
                </c:pt>
                <c:pt idx="5">
                  <c:v>Middle East</c:v>
                </c:pt>
                <c:pt idx="6">
                  <c:v>Total</c:v>
                </c:pt>
              </c:strCache>
            </c:strRef>
          </c:cat>
          <c:val>
            <c:numRef>
              <c:f>'[Baseline 2016_Trade and Beef box data_11 Aug.xlsx]Data'!$B$50:$B$56</c:f>
              <c:numCache>
                <c:formatCode>0.00</c:formatCode>
                <c:ptCount val="7"/>
                <c:pt idx="0">
                  <c:v>17.648149</c:v>
                </c:pt>
                <c:pt idx="1">
                  <c:v>7.0349560000000011</c:v>
                </c:pt>
                <c:pt idx="2">
                  <c:v>-3.601089</c:v>
                </c:pt>
                <c:pt idx="3" formatCode="_(* #,##0.00_);_(* \(#,##0.00\);_(* &quot;-&quot;??_);_(@_)">
                  <c:v>-9.1085910000000005</c:v>
                </c:pt>
                <c:pt idx="4" formatCode="_(* #,##0.00_);_(* \(#,##0.00\);_(* &quot;-&quot;??_);_(@_)">
                  <c:v>1.2270829999999999</c:v>
                </c:pt>
                <c:pt idx="5">
                  <c:v>3.546659</c:v>
                </c:pt>
                <c:pt idx="6" formatCode="_(* #,##0.00_);_(* \(#,##0.00\);_(* &quot;-&quot;??_);_(@_)">
                  <c:v>11.511483999999999</c:v>
                </c:pt>
              </c:numCache>
            </c:numRef>
          </c:val>
          <c:extLst xmlns:c15="http://schemas.microsoft.com/office/drawing/2012/chart">
            <c:ext xmlns:c16="http://schemas.microsoft.com/office/drawing/2014/chart" uri="{C3380CC4-5D6E-409C-BE32-E72D297353CC}">
              <c16:uniqueId val="{00000004-D62B-4E1F-AD52-B3153B6B5032}"/>
            </c:ext>
          </c:extLst>
        </c:ser>
        <c:ser>
          <c:idx val="1"/>
          <c:order val="1"/>
          <c:tx>
            <c:strRef>
              <c:f>'[Baseline 2016_Trade and Beef box data_11 Aug.xlsx]Data'!$C$49</c:f>
              <c:strCache>
                <c:ptCount val="1"/>
                <c:pt idx="0">
                  <c:v>2013</c:v>
                </c:pt>
              </c:strCache>
            </c:strRef>
          </c:tx>
          <c:spPr>
            <a:solidFill>
              <a:srgbClr val="FFC000"/>
            </a:solidFill>
          </c:spPr>
          <c:invertIfNegative val="0"/>
          <c:cat>
            <c:strRef>
              <c:f>'[Baseline 2016_Trade and Beef box data_11 Aug.xlsx]Data'!$A$50:$A$56</c:f>
              <c:strCache>
                <c:ptCount val="7"/>
                <c:pt idx="0">
                  <c:v>BLNS+MZ</c:v>
                </c:pt>
                <c:pt idx="1">
                  <c:v>Other Africa</c:v>
                </c:pt>
                <c:pt idx="2">
                  <c:v>Asia</c:v>
                </c:pt>
                <c:pt idx="3">
                  <c:v>North- and South America</c:v>
                </c:pt>
                <c:pt idx="4">
                  <c:v>EU (28)</c:v>
                </c:pt>
                <c:pt idx="5">
                  <c:v>Middle East</c:v>
                </c:pt>
                <c:pt idx="6">
                  <c:v>Total</c:v>
                </c:pt>
              </c:strCache>
            </c:strRef>
          </c:cat>
          <c:val>
            <c:numRef>
              <c:f>'[Baseline 2016_Trade and Beef box data_11 Aug.xlsx]Data'!$C$50:$C$56</c:f>
              <c:numCache>
                <c:formatCode>0.00</c:formatCode>
                <c:ptCount val="7"/>
                <c:pt idx="0">
                  <c:v>21.609382</c:v>
                </c:pt>
                <c:pt idx="1">
                  <c:v>9.9152670000000001</c:v>
                </c:pt>
                <c:pt idx="2">
                  <c:v>1.109815</c:v>
                </c:pt>
                <c:pt idx="3" formatCode="_(* #,##0.00_);_(* \(#,##0.00\);_(* &quot;-&quot;??_);_(@_)">
                  <c:v>-10.035841</c:v>
                </c:pt>
                <c:pt idx="4" formatCode="_(* #,##0.00_);_(* \(#,##0.00\);_(* &quot;-&quot;??_);_(@_)">
                  <c:v>4.877834</c:v>
                </c:pt>
                <c:pt idx="5">
                  <c:v>4.8258429999999999</c:v>
                </c:pt>
                <c:pt idx="6" formatCode="_(* #,##0.00_);_(* \(#,##0.00\);_(* &quot;-&quot;??_);_(@_)">
                  <c:v>26.330159999999999</c:v>
                </c:pt>
              </c:numCache>
            </c:numRef>
          </c:val>
          <c:extLst xmlns:c15="http://schemas.microsoft.com/office/drawing/2012/chart">
            <c:ext xmlns:c16="http://schemas.microsoft.com/office/drawing/2014/chart" uri="{C3380CC4-5D6E-409C-BE32-E72D297353CC}">
              <c16:uniqueId val="{00000005-D62B-4E1F-AD52-B3153B6B5032}"/>
            </c:ext>
          </c:extLst>
        </c:ser>
        <c:ser>
          <c:idx val="2"/>
          <c:order val="2"/>
          <c:tx>
            <c:strRef>
              <c:f>'[Baseline 2016_Trade and Beef box data_11 Aug.xlsx]Data'!$D$49</c:f>
              <c:strCache>
                <c:ptCount val="1"/>
                <c:pt idx="0">
                  <c:v>2014</c:v>
                </c:pt>
              </c:strCache>
            </c:strRef>
          </c:tx>
          <c:spPr>
            <a:solidFill>
              <a:schemeClr val="tx1">
                <a:lumMod val="65000"/>
                <a:lumOff val="35000"/>
              </a:schemeClr>
            </a:solidFill>
          </c:spPr>
          <c:invertIfNegative val="0"/>
          <c:cat>
            <c:strRef>
              <c:f>'[Baseline 2016_Trade and Beef box data_11 Aug.xlsx]Data'!$A$50:$A$56</c:f>
              <c:strCache>
                <c:ptCount val="7"/>
                <c:pt idx="0">
                  <c:v>BLNS+MZ</c:v>
                </c:pt>
                <c:pt idx="1">
                  <c:v>Other Africa</c:v>
                </c:pt>
                <c:pt idx="2">
                  <c:v>Asia</c:v>
                </c:pt>
                <c:pt idx="3">
                  <c:v>North- and South America</c:v>
                </c:pt>
                <c:pt idx="4">
                  <c:v>EU (28)</c:v>
                </c:pt>
                <c:pt idx="5">
                  <c:v>Middle East</c:v>
                </c:pt>
                <c:pt idx="6">
                  <c:v>Total</c:v>
                </c:pt>
              </c:strCache>
            </c:strRef>
          </c:cat>
          <c:val>
            <c:numRef>
              <c:f>'[Baseline 2016_Trade and Beef box data_11 Aug.xlsx]Data'!$D$50:$D$56</c:f>
              <c:numCache>
                <c:formatCode>0.00</c:formatCode>
                <c:ptCount val="7"/>
                <c:pt idx="0">
                  <c:v>25.427474</c:v>
                </c:pt>
                <c:pt idx="1">
                  <c:v>11.771455</c:v>
                </c:pt>
                <c:pt idx="2">
                  <c:v>5.3852209999999996</c:v>
                </c:pt>
                <c:pt idx="3" formatCode="_(* #,##0.00_);_(* \(#,##0.00\);_(* &quot;-&quot;??_);_(@_)">
                  <c:v>-6.9626929999999998</c:v>
                </c:pt>
                <c:pt idx="4" formatCode="_(* #,##0.00_);_(* \(#,##0.00\);_(* &quot;-&quot;??_);_(@_)">
                  <c:v>3.0127459999999999</c:v>
                </c:pt>
                <c:pt idx="5">
                  <c:v>5.9998769999999997</c:v>
                </c:pt>
                <c:pt idx="6" formatCode="_(* #,##0.00_);_(* \(#,##0.00\);_(* &quot;-&quot;??_);_(@_)">
                  <c:v>35.555371999999998</c:v>
                </c:pt>
              </c:numCache>
            </c:numRef>
          </c:val>
          <c:extLst xmlns:c15="http://schemas.microsoft.com/office/drawing/2012/chart">
            <c:ext xmlns:c16="http://schemas.microsoft.com/office/drawing/2014/chart" uri="{C3380CC4-5D6E-409C-BE32-E72D297353CC}">
              <c16:uniqueId val="{00000006-D62B-4E1F-AD52-B3153B6B5032}"/>
            </c:ext>
          </c:extLst>
        </c:ser>
        <c:ser>
          <c:idx val="3"/>
          <c:order val="3"/>
          <c:tx>
            <c:strRef>
              <c:f>'[Baseline 2016_Trade and Beef box data_11 Aug.xlsx]Data'!$E$49</c:f>
              <c:strCache>
                <c:ptCount val="1"/>
                <c:pt idx="0">
                  <c:v>2015</c:v>
                </c:pt>
              </c:strCache>
            </c:strRef>
          </c:tx>
          <c:spPr>
            <a:solidFill>
              <a:schemeClr val="accent6">
                <a:lumMod val="75000"/>
              </a:schemeClr>
            </a:solidFill>
          </c:spPr>
          <c:invertIfNegative val="0"/>
          <c:cat>
            <c:strRef>
              <c:f>'[Baseline 2016_Trade and Beef box data_11 Aug.xlsx]Data'!$A$50:$A$56</c:f>
              <c:strCache>
                <c:ptCount val="7"/>
                <c:pt idx="0">
                  <c:v>BLNS+MZ</c:v>
                </c:pt>
                <c:pt idx="1">
                  <c:v>Other Africa</c:v>
                </c:pt>
                <c:pt idx="2">
                  <c:v>Asia</c:v>
                </c:pt>
                <c:pt idx="3">
                  <c:v>North- and South America</c:v>
                </c:pt>
                <c:pt idx="4">
                  <c:v>EU (28)</c:v>
                </c:pt>
                <c:pt idx="5">
                  <c:v>Middle East</c:v>
                </c:pt>
                <c:pt idx="6">
                  <c:v>Total</c:v>
                </c:pt>
              </c:strCache>
            </c:strRef>
          </c:cat>
          <c:val>
            <c:numRef>
              <c:f>'[Baseline 2016_Trade and Beef box data_11 Aug.xlsx]Data'!$E$50:$E$56</c:f>
              <c:numCache>
                <c:formatCode>0.00</c:formatCode>
                <c:ptCount val="7"/>
                <c:pt idx="0">
                  <c:v>25.653151000000001</c:v>
                </c:pt>
                <c:pt idx="1">
                  <c:v>11.528490999999995</c:v>
                </c:pt>
                <c:pt idx="2">
                  <c:v>5.6573779999999996</c:v>
                </c:pt>
                <c:pt idx="3" formatCode="_(* #,##0.00_);_(* \(#,##0.00\);_(* &quot;-&quot;??_);_(@_)">
                  <c:v>-9.4759740000000008</c:v>
                </c:pt>
                <c:pt idx="4" formatCode="_(* #,##0.00_);_(* \(#,##0.00\);_(* &quot;-&quot;??_);_(@_)">
                  <c:v>7.9554660000000004</c:v>
                </c:pt>
                <c:pt idx="5">
                  <c:v>5.5589899999999997</c:v>
                </c:pt>
                <c:pt idx="6" formatCode="_(* #,##0.00_);_(* \(#,##0.00\);_(* &quot;-&quot;??_);_(@_)">
                  <c:v>40.371464000000003</c:v>
                </c:pt>
              </c:numCache>
            </c:numRef>
          </c:val>
          <c:extLst xmlns:c15="http://schemas.microsoft.com/office/drawing/2012/chart">
            <c:ext xmlns:c16="http://schemas.microsoft.com/office/drawing/2014/chart" uri="{C3380CC4-5D6E-409C-BE32-E72D297353CC}">
              <c16:uniqueId val="{00000007-D62B-4E1F-AD52-B3153B6B5032}"/>
            </c:ext>
          </c:extLst>
        </c:ser>
        <c:dLbls>
          <c:showLegendKey val="0"/>
          <c:showVal val="0"/>
          <c:showCatName val="0"/>
          <c:showSerName val="0"/>
          <c:showPercent val="0"/>
          <c:showBubbleSize val="0"/>
        </c:dLbls>
        <c:gapWidth val="150"/>
        <c:axId val="159163520"/>
        <c:axId val="159165056"/>
        <c:extLst/>
      </c:barChart>
      <c:catAx>
        <c:axId val="159163520"/>
        <c:scaling>
          <c:orientation val="minMax"/>
        </c:scaling>
        <c:delete val="0"/>
        <c:axPos val="b"/>
        <c:numFmt formatCode="General" sourceLinked="1"/>
        <c:majorTickMark val="out"/>
        <c:minorTickMark val="none"/>
        <c:tickLblPos val="low"/>
        <c:crossAx val="159165056"/>
        <c:crosses val="autoZero"/>
        <c:auto val="1"/>
        <c:lblAlgn val="ctr"/>
        <c:lblOffset val="100"/>
        <c:noMultiLvlLbl val="0"/>
      </c:catAx>
      <c:valAx>
        <c:axId val="159165056"/>
        <c:scaling>
          <c:orientation val="minMax"/>
        </c:scaling>
        <c:delete val="0"/>
        <c:axPos val="l"/>
        <c:majorGridlines>
          <c:spPr>
            <a:ln>
              <a:solidFill>
                <a:schemeClr val="bg1">
                  <a:lumMod val="75000"/>
                </a:schemeClr>
              </a:solidFill>
            </a:ln>
          </c:spPr>
        </c:majorGridlines>
        <c:title>
          <c:tx>
            <c:rich>
              <a:bodyPr rot="-5400000" vert="horz"/>
              <a:lstStyle/>
              <a:p>
                <a:pPr>
                  <a:defRPr/>
                </a:pPr>
                <a:r>
                  <a:rPr lang="en-US"/>
                  <a:t>Rand billion</a:t>
                </a:r>
              </a:p>
            </c:rich>
          </c:tx>
          <c:layout>
            <c:manualLayout>
              <c:xMode val="edge"/>
              <c:yMode val="edge"/>
              <c:x val="7.4939682741697791E-3"/>
              <c:y val="2.047680404119993E-2"/>
            </c:manualLayout>
          </c:layout>
          <c:overlay val="0"/>
        </c:title>
        <c:numFmt formatCode="General" sourceLinked="0"/>
        <c:majorTickMark val="out"/>
        <c:minorTickMark val="none"/>
        <c:tickLblPos val="nextTo"/>
        <c:spPr>
          <a:ln>
            <a:solidFill>
              <a:schemeClr val="tx1"/>
            </a:solidFill>
          </a:ln>
        </c:spPr>
        <c:crossAx val="159163520"/>
        <c:crosses val="autoZero"/>
        <c:crossBetween val="between"/>
      </c:valAx>
      <c:spPr>
        <a:noFill/>
      </c:spPr>
    </c:plotArea>
    <c:legend>
      <c:legendPos val="t"/>
      <c:layout>
        <c:manualLayout>
          <c:xMode val="edge"/>
          <c:yMode val="edge"/>
          <c:x val="0.36193944139506118"/>
          <c:y val="4.5895129023789734E-2"/>
          <c:w val="0.3327910147656028"/>
          <c:h val="6.6381160752723198E-2"/>
        </c:manualLayout>
      </c:layout>
      <c:overlay val="0"/>
    </c:legend>
    <c:plotVisOnly val="1"/>
    <c:dispBlanksAs val="gap"/>
    <c:showDLblsOverMax val="0"/>
  </c:chart>
  <c:spPr>
    <a:ln>
      <a:noFill/>
    </a:ln>
  </c:spPr>
  <c:txPr>
    <a:bodyPr/>
    <a:lstStyle/>
    <a:p>
      <a:pPr>
        <a:defRPr sz="1800">
          <a:latin typeface="+mn-lt"/>
          <a:cs typeface="Arial" pitchFamily="34" charset="0"/>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Grains</a:t>
            </a:r>
          </a:p>
        </c:rich>
      </c:tx>
      <c:layout>
        <c:manualLayout>
          <c:xMode val="edge"/>
          <c:yMode val="edge"/>
          <c:x val="0.46625042030910779"/>
          <c:y val="3.596281013374749E-2"/>
        </c:manualLayout>
      </c:layout>
      <c:overlay val="0"/>
    </c:title>
    <c:autoTitleDeleted val="0"/>
    <c:plotArea>
      <c:layout>
        <c:manualLayout>
          <c:layoutTarget val="inner"/>
          <c:xMode val="edge"/>
          <c:yMode val="edge"/>
          <c:x val="0.12125240594925635"/>
          <c:y val="4.6318396683518441E-2"/>
          <c:w val="0.84819203849518809"/>
          <c:h val="0.666341785499591"/>
        </c:manualLayout>
      </c:layout>
      <c:lineChart>
        <c:grouping val="standard"/>
        <c:varyColors val="0"/>
        <c:ser>
          <c:idx val="0"/>
          <c:order val="0"/>
          <c:tx>
            <c:strRef>
              <c:f>PSDM!$A$85</c:f>
              <c:strCache>
                <c:ptCount val="1"/>
                <c:pt idx="0">
                  <c:v>Yellow maize, US No.2, fob, Gulf</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PSDM!$AG$85:$BB$85</c:f>
              <c:numCache>
                <c:formatCode>#,##0.00</c:formatCode>
                <c:ptCount val="22"/>
                <c:pt idx="0">
                  <c:v>104.71957444547023</c:v>
                </c:pt>
                <c:pt idx="1">
                  <c:v>115.74268754499342</c:v>
                </c:pt>
                <c:pt idx="2">
                  <c:v>97.633287452919618</c:v>
                </c:pt>
                <c:pt idx="3">
                  <c:v>105.90062227756199</c:v>
                </c:pt>
                <c:pt idx="4">
                  <c:v>155.50463122541632</c:v>
                </c:pt>
                <c:pt idx="5">
                  <c:v>218.10016632628009</c:v>
                </c:pt>
                <c:pt idx="6">
                  <c:v>172.8264607142857</c:v>
                </c:pt>
                <c:pt idx="7">
                  <c:v>162.98440714285712</c:v>
                </c:pt>
                <c:pt idx="8">
                  <c:v>277.15222857142857</c:v>
                </c:pt>
                <c:pt idx="9" formatCode="0.00">
                  <c:v>284.23696000000001</c:v>
                </c:pt>
                <c:pt idx="10" formatCode="0.00">
                  <c:v>298.547775</c:v>
                </c:pt>
                <c:pt idx="11" formatCode="0.0">
                  <c:v>203.23304999999999</c:v>
                </c:pt>
                <c:pt idx="12" formatCode="0.0">
                  <c:v>171</c:v>
                </c:pt>
                <c:pt idx="13" formatCode="0.0">
                  <c:v>168</c:v>
                </c:pt>
                <c:pt idx="14" formatCode="0.0">
                  <c:v>154.30680671808423</c:v>
                </c:pt>
                <c:pt idx="15" formatCode="0.0">
                  <c:v>168.75249870823347</c:v>
                </c:pt>
                <c:pt idx="16" formatCode="0.0">
                  <c:v>177.49177301949032</c:v>
                </c:pt>
                <c:pt idx="17" formatCode="0.0">
                  <c:v>179.87318088244572</c:v>
                </c:pt>
                <c:pt idx="18" formatCode="0.0">
                  <c:v>179.60885848432036</c:v>
                </c:pt>
                <c:pt idx="19" formatCode="0.0">
                  <c:v>178.98230017242469</c:v>
                </c:pt>
                <c:pt idx="20" formatCode="0.0">
                  <c:v>179.32522848106768</c:v>
                </c:pt>
                <c:pt idx="21" formatCode="0.0">
                  <c:v>179.11278126788369</c:v>
                </c:pt>
              </c:numCache>
            </c:numRef>
          </c:val>
          <c:smooth val="0"/>
          <c:extLst>
            <c:ext xmlns:c16="http://schemas.microsoft.com/office/drawing/2014/chart" uri="{C3380CC4-5D6E-409C-BE32-E72D297353CC}">
              <c16:uniqueId val="{00000000-E25E-46B9-AF71-3485244FE9F8}"/>
            </c:ext>
          </c:extLst>
        </c:ser>
        <c:ser>
          <c:idx val="1"/>
          <c:order val="1"/>
          <c:tx>
            <c:strRef>
              <c:f>PSDM!$A$86</c:f>
              <c:strCache>
                <c:ptCount val="1"/>
                <c:pt idx="0">
                  <c:v>Wheat US No2 HRW fob (ord) Gulf </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PSDM!$AG$86:$BB$86</c:f>
              <c:numCache>
                <c:formatCode>#,##0.00</c:formatCode>
                <c:ptCount val="22"/>
                <c:pt idx="0">
                  <c:v>157.85</c:v>
                </c:pt>
                <c:pt idx="1">
                  <c:v>155.58000000000001</c:v>
                </c:pt>
                <c:pt idx="2">
                  <c:v>150.13999999999999</c:v>
                </c:pt>
                <c:pt idx="3">
                  <c:v>172.76</c:v>
                </c:pt>
                <c:pt idx="4">
                  <c:v>204.34</c:v>
                </c:pt>
                <c:pt idx="5">
                  <c:v>340.02</c:v>
                </c:pt>
                <c:pt idx="6">
                  <c:v>264</c:v>
                </c:pt>
                <c:pt idx="7">
                  <c:v>205</c:v>
                </c:pt>
                <c:pt idx="8">
                  <c:v>284</c:v>
                </c:pt>
                <c:pt idx="9" formatCode="0.00">
                  <c:v>290</c:v>
                </c:pt>
                <c:pt idx="10" formatCode="0.00">
                  <c:v>332</c:v>
                </c:pt>
                <c:pt idx="11" formatCode="0.00">
                  <c:v>309</c:v>
                </c:pt>
                <c:pt idx="12" formatCode="0.0">
                  <c:v>252</c:v>
                </c:pt>
                <c:pt idx="13" formatCode="0.0">
                  <c:v>168.78244586063633</c:v>
                </c:pt>
                <c:pt idx="14" formatCode="0.0">
                  <c:v>198.98758706496059</c:v>
                </c:pt>
                <c:pt idx="15" formatCode="0.0">
                  <c:v>216.51588602606364</c:v>
                </c:pt>
                <c:pt idx="16" formatCode="0.0">
                  <c:v>224.24438238699446</c:v>
                </c:pt>
                <c:pt idx="17" formatCode="0.0">
                  <c:v>229.95145370957312</c:v>
                </c:pt>
                <c:pt idx="18" formatCode="0.0">
                  <c:v>229.78556630474705</c:v>
                </c:pt>
                <c:pt idx="19" formatCode="0.0">
                  <c:v>230.56221376321923</c:v>
                </c:pt>
                <c:pt idx="20" formatCode="0.0">
                  <c:v>230.85555843268028</c:v>
                </c:pt>
                <c:pt idx="21" formatCode="0.0">
                  <c:v>230.12907069752981</c:v>
                </c:pt>
              </c:numCache>
            </c:numRef>
          </c:val>
          <c:smooth val="0"/>
          <c:extLst>
            <c:ext xmlns:c16="http://schemas.microsoft.com/office/drawing/2014/chart" uri="{C3380CC4-5D6E-409C-BE32-E72D297353CC}">
              <c16:uniqueId val="{00000001-E25E-46B9-AF71-3485244FE9F8}"/>
            </c:ext>
          </c:extLst>
        </c:ser>
        <c:ser>
          <c:idx val="2"/>
          <c:order val="2"/>
          <c:tx>
            <c:strRef>
              <c:f>PSDM!$A$87</c:f>
              <c:strCache>
                <c:ptCount val="1"/>
                <c:pt idx="0">
                  <c:v>Sorghum, US No.2, fob, Gulf</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PSDM!$AG$87:$BB$87</c:f>
              <c:numCache>
                <c:formatCode>#,##0.00</c:formatCode>
                <c:ptCount val="22"/>
                <c:pt idx="0">
                  <c:v>110.45159325722229</c:v>
                </c:pt>
                <c:pt idx="1">
                  <c:v>118.16777242688852</c:v>
                </c:pt>
                <c:pt idx="2">
                  <c:v>98.326168847746786</c:v>
                </c:pt>
                <c:pt idx="3">
                  <c:v>111.11298004319367</c:v>
                </c:pt>
                <c:pt idx="4">
                  <c:v>162.92161161095262</c:v>
                </c:pt>
                <c:pt idx="5">
                  <c:v>216.49394127463529</c:v>
                </c:pt>
                <c:pt idx="6">
                  <c:v>158.38357516666667</c:v>
                </c:pt>
                <c:pt idx="7">
                  <c:v>170.59165841666666</c:v>
                </c:pt>
                <c:pt idx="8">
                  <c:v>262.86786569999998</c:v>
                </c:pt>
                <c:pt idx="9" formatCode="0.00">
                  <c:v>271.82964599999997</c:v>
                </c:pt>
                <c:pt idx="10" formatCode="0.00">
                  <c:v>243.28</c:v>
                </c:pt>
                <c:pt idx="11" formatCode="0.0">
                  <c:v>215.73</c:v>
                </c:pt>
                <c:pt idx="12" formatCode="0.0">
                  <c:v>191.62382682651307</c:v>
                </c:pt>
                <c:pt idx="13" formatCode="0.0">
                  <c:v>168</c:v>
                </c:pt>
                <c:pt idx="14" formatCode="0.0">
                  <c:v>138.38287194438021</c:v>
                </c:pt>
                <c:pt idx="15" formatCode="0.0">
                  <c:v>153.43230879510381</c:v>
                </c:pt>
                <c:pt idx="16" formatCode="0.0">
                  <c:v>159.09406904536968</c:v>
                </c:pt>
                <c:pt idx="17" formatCode="0.0">
                  <c:v>161.70510543787012</c:v>
                </c:pt>
                <c:pt idx="18" formatCode="0.0">
                  <c:v>162.97985886362528</c:v>
                </c:pt>
                <c:pt idx="19" formatCode="0.0">
                  <c:v>163.71496510397824</c:v>
                </c:pt>
                <c:pt idx="20" formatCode="0.0">
                  <c:v>164.8610351029634</c:v>
                </c:pt>
                <c:pt idx="21" formatCode="0.0">
                  <c:v>165.47873765815831</c:v>
                </c:pt>
              </c:numCache>
            </c:numRef>
          </c:val>
          <c:smooth val="0"/>
          <c:extLst>
            <c:ext xmlns:c16="http://schemas.microsoft.com/office/drawing/2014/chart" uri="{C3380CC4-5D6E-409C-BE32-E72D297353CC}">
              <c16:uniqueId val="{00000002-E25E-46B9-AF71-3485244FE9F8}"/>
            </c:ext>
          </c:extLst>
        </c:ser>
        <c:ser>
          <c:idx val="3"/>
          <c:order val="3"/>
          <c:tx>
            <c:strRef>
              <c:f>PSDM!$A$120</c:f>
              <c:strCache>
                <c:ptCount val="1"/>
                <c:pt idx="0">
                  <c:v>Barley, SPG malting scarlett, France FOB</c:v>
                </c:pt>
              </c:strCache>
            </c:strRef>
          </c:tx>
          <c:marker>
            <c:symbol val="none"/>
          </c:marker>
          <c:cat>
            <c:numRef>
              <c:f>PSDM!$AG$1:$BB$1</c:f>
              <c:numCache>
                <c:formatCode>0</c:formatCode>
                <c:ptCount val="22"/>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numCache>
            </c:numRef>
          </c:cat>
          <c:val>
            <c:numRef>
              <c:f>PSDM!$AG$120:$BB$120</c:f>
              <c:numCache>
                <c:formatCode>0.00</c:formatCode>
                <c:ptCount val="22"/>
                <c:pt idx="0">
                  <c:v>141.85663636363637</c:v>
                </c:pt>
                <c:pt idx="1">
                  <c:v>123.81604166666665</c:v>
                </c:pt>
                <c:pt idx="2">
                  <c:v>137.17670833333335</c:v>
                </c:pt>
                <c:pt idx="3">
                  <c:v>182</c:v>
                </c:pt>
                <c:pt idx="4">
                  <c:v>342.6</c:v>
                </c:pt>
                <c:pt idx="5">
                  <c:v>347</c:v>
                </c:pt>
                <c:pt idx="6">
                  <c:v>283.27314471150294</c:v>
                </c:pt>
                <c:pt idx="7">
                  <c:v>257.40412394747688</c:v>
                </c:pt>
                <c:pt idx="8">
                  <c:v>352.7389846687646</c:v>
                </c:pt>
                <c:pt idx="9">
                  <c:v>362.27247074089337</c:v>
                </c:pt>
                <c:pt idx="10">
                  <c:v>295.10266276009997</c:v>
                </c:pt>
                <c:pt idx="11">
                  <c:v>265</c:v>
                </c:pt>
                <c:pt idx="12">
                  <c:v>241</c:v>
                </c:pt>
                <c:pt idx="13">
                  <c:v>161.41495814449746</c:v>
                </c:pt>
                <c:pt idx="14">
                  <c:v>190.30162096291866</c:v>
                </c:pt>
                <c:pt idx="15">
                  <c:v>207.06479576302118</c:v>
                </c:pt>
                <c:pt idx="16">
                  <c:v>214.45593712407009</c:v>
                </c:pt>
                <c:pt idx="17">
                  <c:v>219.9138902539965</c:v>
                </c:pt>
                <c:pt idx="18">
                  <c:v>219.75524396604774</c:v>
                </c:pt>
                <c:pt idx="19">
                  <c:v>220.49799014657074</c:v>
                </c:pt>
                <c:pt idx="20">
                  <c:v>220.77853008839659</c:v>
                </c:pt>
                <c:pt idx="21">
                  <c:v>220.08375411946301</c:v>
                </c:pt>
              </c:numCache>
            </c:numRef>
          </c:val>
          <c:smooth val="0"/>
          <c:extLst>
            <c:ext xmlns:c16="http://schemas.microsoft.com/office/drawing/2014/chart" uri="{C3380CC4-5D6E-409C-BE32-E72D297353CC}">
              <c16:uniqueId val="{00000003-E25E-46B9-AF71-3485244FE9F8}"/>
            </c:ext>
          </c:extLst>
        </c:ser>
        <c:dLbls>
          <c:showLegendKey val="0"/>
          <c:showVal val="0"/>
          <c:showCatName val="0"/>
          <c:showSerName val="0"/>
          <c:showPercent val="0"/>
          <c:showBubbleSize val="0"/>
        </c:dLbls>
        <c:smooth val="0"/>
        <c:axId val="363669760"/>
        <c:axId val="363679744"/>
      </c:lineChart>
      <c:catAx>
        <c:axId val="363669760"/>
        <c:scaling>
          <c:orientation val="minMax"/>
        </c:scaling>
        <c:delete val="0"/>
        <c:axPos val="b"/>
        <c:numFmt formatCode="0" sourceLinked="1"/>
        <c:majorTickMark val="out"/>
        <c:minorTickMark val="none"/>
        <c:tickLblPos val="nextTo"/>
        <c:crossAx val="363679744"/>
        <c:crosses val="autoZero"/>
        <c:auto val="1"/>
        <c:lblAlgn val="ctr"/>
        <c:lblOffset val="100"/>
        <c:noMultiLvlLbl val="0"/>
      </c:catAx>
      <c:valAx>
        <c:axId val="363679744"/>
        <c:scaling>
          <c:orientation val="minMax"/>
          <c:max val="450"/>
        </c:scaling>
        <c:delete val="0"/>
        <c:axPos val="l"/>
        <c:majorGridlines/>
        <c:numFmt formatCode="#,##0.00" sourceLinked="1"/>
        <c:majorTickMark val="out"/>
        <c:minorTickMark val="none"/>
        <c:tickLblPos val="nextTo"/>
        <c:crossAx val="363669760"/>
        <c:crosses val="autoZero"/>
        <c:crossBetween val="between"/>
        <c:majorUnit val="50"/>
      </c:valAx>
    </c:plotArea>
    <c:legend>
      <c:legendPos val="b"/>
      <c:layout>
        <c:manualLayout>
          <c:xMode val="edge"/>
          <c:yMode val="edge"/>
          <c:x val="2.7561242344706868E-3"/>
          <c:y val="0.84655458430649866"/>
          <c:w val="0.97504330708661413"/>
          <c:h val="0.14652731925405446"/>
        </c:manualLayout>
      </c:layout>
      <c:overlay val="0"/>
    </c:legend>
    <c:plotVisOnly val="1"/>
    <c:dispBlanksAs val="gap"/>
    <c:showDLblsOverMax val="0"/>
  </c:chart>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524378225955958"/>
          <c:y val="0.12226413447237476"/>
          <c:w val="0.84771780386187789"/>
          <c:h val="0.75055886021886109"/>
        </c:manualLayout>
      </c:layout>
      <c:lineChart>
        <c:grouping val="standard"/>
        <c:varyColors val="0"/>
        <c:ser>
          <c:idx val="0"/>
          <c:order val="0"/>
          <c:tx>
            <c:strRef>
              <c:f>'Comparative context charts'!$A$25</c:f>
              <c:strCache>
                <c:ptCount val="1"/>
                <c:pt idx="0">
                  <c:v>R/US $</c:v>
                </c:pt>
              </c:strCache>
            </c:strRef>
          </c:tx>
          <c:spPr>
            <a:ln w="28575" cap="rnd">
              <a:solidFill>
                <a:schemeClr val="accent1"/>
              </a:solidFill>
              <a:round/>
            </a:ln>
            <a:effectLst/>
          </c:spPr>
          <c:marker>
            <c:symbol val="none"/>
          </c:marker>
          <c:cat>
            <c:numRef>
              <c:f>'Comparative context charts'!$B$24:$U$24</c:f>
              <c:numCache>
                <c:formatCode>General</c:formatCode>
                <c:ptCount val="20"/>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numCache>
            </c:numRef>
          </c:cat>
          <c:val>
            <c:numRef>
              <c:f>'Comparative context charts'!$B$25:$U$25</c:f>
              <c:numCache>
                <c:formatCode>General</c:formatCode>
                <c:ptCount val="20"/>
                <c:pt idx="0">
                  <c:v>639.44000000000005</c:v>
                </c:pt>
                <c:pt idx="1">
                  <c:v>676.72</c:v>
                </c:pt>
                <c:pt idx="2">
                  <c:v>709.97872107863031</c:v>
                </c:pt>
                <c:pt idx="3">
                  <c:v>825.17</c:v>
                </c:pt>
                <c:pt idx="4">
                  <c:v>859</c:v>
                </c:pt>
                <c:pt idx="5">
                  <c:v>757</c:v>
                </c:pt>
                <c:pt idx="6">
                  <c:v>726</c:v>
                </c:pt>
                <c:pt idx="7">
                  <c:v>820.84679687500102</c:v>
                </c:pt>
                <c:pt idx="8">
                  <c:v>964.59073359073398</c:v>
                </c:pt>
                <c:pt idx="9">
                  <c:v>1061.2710367158177</c:v>
                </c:pt>
                <c:pt idx="10">
                  <c:v>1277</c:v>
                </c:pt>
                <c:pt idx="11">
                  <c:v>1469</c:v>
                </c:pt>
                <c:pt idx="12">
                  <c:v>1300</c:v>
                </c:pt>
                <c:pt idx="13">
                  <c:v>1362.6482799525504</c:v>
                </c:pt>
                <c:pt idx="14">
                  <c:v>1385.4908066429418</c:v>
                </c:pt>
                <c:pt idx="15">
                  <c:v>1415.6583629893237</c:v>
                </c:pt>
                <c:pt idx="16">
                  <c:v>1445.7295373665477</c:v>
                </c:pt>
                <c:pt idx="17">
                  <c:v>1494.8427256853304</c:v>
                </c:pt>
                <c:pt idx="18">
                  <c:v>1545.518373026274</c:v>
                </c:pt>
                <c:pt idx="19">
                  <c:v>1598.2358046006952</c:v>
                </c:pt>
              </c:numCache>
            </c:numRef>
          </c:val>
          <c:smooth val="0"/>
          <c:extLst>
            <c:ext xmlns:c16="http://schemas.microsoft.com/office/drawing/2014/chart" uri="{C3380CC4-5D6E-409C-BE32-E72D297353CC}">
              <c16:uniqueId val="{00000000-6258-4413-955D-ED75AE2F6BE2}"/>
            </c:ext>
          </c:extLst>
        </c:ser>
        <c:dLbls>
          <c:showLegendKey val="0"/>
          <c:showVal val="0"/>
          <c:showCatName val="0"/>
          <c:showSerName val="0"/>
          <c:showPercent val="0"/>
          <c:showBubbleSize val="0"/>
        </c:dLbls>
        <c:smooth val="0"/>
        <c:axId val="424483792"/>
        <c:axId val="424480184"/>
      </c:lineChart>
      <c:catAx>
        <c:axId val="424483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4480184"/>
        <c:crosses val="autoZero"/>
        <c:auto val="1"/>
        <c:lblAlgn val="ctr"/>
        <c:lblOffset val="100"/>
        <c:noMultiLvlLbl val="0"/>
      </c:catAx>
      <c:valAx>
        <c:axId val="424480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SA cents / USD</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4483792"/>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Arial"/>
                <a:ea typeface="Arial"/>
                <a:cs typeface="Arial"/>
              </a:defRPr>
            </a:pPr>
            <a:r>
              <a:rPr lang="en-ZA"/>
              <a:t>White maize</a:t>
            </a:r>
          </a:p>
        </c:rich>
      </c:tx>
      <c:layout>
        <c:manualLayout>
          <c:xMode val="edge"/>
          <c:yMode val="edge"/>
          <c:x val="0.44232719154839845"/>
          <c:y val="3.0042918454935723E-2"/>
        </c:manualLayout>
      </c:layout>
      <c:overlay val="0"/>
      <c:spPr>
        <a:noFill/>
        <a:ln w="25400">
          <a:noFill/>
        </a:ln>
      </c:spPr>
    </c:title>
    <c:autoTitleDeleted val="0"/>
    <c:plotArea>
      <c:layout>
        <c:manualLayout>
          <c:layoutTarget val="inner"/>
          <c:xMode val="edge"/>
          <c:yMode val="edge"/>
          <c:x val="0.11534609460515068"/>
          <c:y val="0.11847558267811722"/>
          <c:w val="0.75426315776585506"/>
          <c:h val="0.70607772421569825"/>
        </c:manualLayout>
      </c:layout>
      <c:barChart>
        <c:barDir val="col"/>
        <c:grouping val="clustered"/>
        <c:varyColors val="0"/>
        <c:ser>
          <c:idx val="1"/>
          <c:order val="0"/>
          <c:tx>
            <c:strRef>
              <c:f>'Regime switch'!$B$4</c:f>
              <c:strCache>
                <c:ptCount val="1"/>
                <c:pt idx="0">
                  <c:v>White maize imports</c:v>
                </c:pt>
              </c:strCache>
            </c:strRef>
          </c:tx>
          <c:spPr>
            <a:solidFill>
              <a:srgbClr val="000000"/>
            </a:solidFill>
            <a:ln w="12700">
              <a:solidFill>
                <a:srgbClr val="FF0000"/>
              </a:solidFill>
              <a:prstDash val="solid"/>
            </a:ln>
          </c:spPr>
          <c:invertIfNegative val="0"/>
          <c:cat>
            <c:numRef>
              <c:f>'Regime switch'!$C$2:$W$2</c:f>
              <c:numCache>
                <c:formatCode>General</c:formatCode>
                <c:ptCount val="21"/>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numCache>
            </c:numRef>
          </c:cat>
          <c:val>
            <c:numRef>
              <c:f>'Regime switch'!$C$4:$AD$4</c:f>
              <c:numCache>
                <c:formatCode>0.0</c:formatCode>
                <c:ptCount val="28"/>
                <c:pt idx="0">
                  <c:v>5</c:v>
                </c:pt>
                <c:pt idx="1">
                  <c:v>0</c:v>
                </c:pt>
                <c:pt idx="2">
                  <c:v>0</c:v>
                </c:pt>
                <c:pt idx="3">
                  <c:v>0</c:v>
                </c:pt>
                <c:pt idx="4">
                  <c:v>0</c:v>
                </c:pt>
                <c:pt idx="5">
                  <c:v>321</c:v>
                </c:pt>
                <c:pt idx="6">
                  <c:v>0</c:v>
                </c:pt>
                <c:pt idx="7">
                  <c:v>33</c:v>
                </c:pt>
                <c:pt idx="8">
                  <c:v>0</c:v>
                </c:pt>
                <c:pt idx="9">
                  <c:v>0</c:v>
                </c:pt>
                <c:pt idx="10">
                  <c:v>43</c:v>
                </c:pt>
                <c:pt idx="11">
                  <c:v>4</c:v>
                </c:pt>
                <c:pt idx="12">
                  <c:v>0</c:v>
                </c:pt>
                <c:pt idx="13">
                  <c:v>0</c:v>
                </c:pt>
                <c:pt idx="14">
                  <c:v>87</c:v>
                </c:pt>
                <c:pt idx="15">
                  <c:v>57</c:v>
                </c:pt>
                <c:pt idx="16">
                  <c:v>0</c:v>
                </c:pt>
                <c:pt idx="17">
                  <c:v>0</c:v>
                </c:pt>
                <c:pt idx="18">
                  <c:v>72.531000000000006</c:v>
                </c:pt>
                <c:pt idx="19">
                  <c:v>923.63568216205431</c:v>
                </c:pt>
                <c:pt idx="20">
                  <c:v>0</c:v>
                </c:pt>
                <c:pt idx="21">
                  <c:v>0</c:v>
                </c:pt>
                <c:pt idx="22">
                  <c:v>0</c:v>
                </c:pt>
                <c:pt idx="23">
                  <c:v>0</c:v>
                </c:pt>
                <c:pt idx="24">
                  <c:v>0</c:v>
                </c:pt>
                <c:pt idx="25">
                  <c:v>0</c:v>
                </c:pt>
                <c:pt idx="26">
                  <c:v>0</c:v>
                </c:pt>
                <c:pt idx="27">
                  <c:v>0</c:v>
                </c:pt>
              </c:numCache>
            </c:numRef>
          </c:val>
          <c:extLst>
            <c:ext xmlns:c16="http://schemas.microsoft.com/office/drawing/2014/chart" uri="{C3380CC4-5D6E-409C-BE32-E72D297353CC}">
              <c16:uniqueId val="{00000000-CC3B-4AF4-B081-E044BB64BFAE}"/>
            </c:ext>
          </c:extLst>
        </c:ser>
        <c:ser>
          <c:idx val="0"/>
          <c:order val="1"/>
          <c:tx>
            <c:strRef>
              <c:f>'Regime switch'!$B$5</c:f>
              <c:strCache>
                <c:ptCount val="1"/>
                <c:pt idx="0">
                  <c:v>White maize exports</c:v>
                </c:pt>
              </c:strCache>
            </c:strRef>
          </c:tx>
          <c:spPr>
            <a:solidFill>
              <a:srgbClr val="808080"/>
            </a:solidFill>
            <a:ln w="12700">
              <a:solidFill>
                <a:srgbClr val="000000"/>
              </a:solidFill>
              <a:prstDash val="solid"/>
            </a:ln>
          </c:spPr>
          <c:invertIfNegative val="0"/>
          <c:cat>
            <c:numRef>
              <c:f>'Regime switch'!$C$2:$W$2</c:f>
              <c:numCache>
                <c:formatCode>General</c:formatCode>
                <c:ptCount val="21"/>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numCache>
            </c:numRef>
          </c:cat>
          <c:val>
            <c:numRef>
              <c:f>'Regime switch'!$C$5:$AD$5</c:f>
              <c:numCache>
                <c:formatCode>0.0</c:formatCode>
                <c:ptCount val="28"/>
                <c:pt idx="0">
                  <c:v>1119</c:v>
                </c:pt>
                <c:pt idx="1">
                  <c:v>1108</c:v>
                </c:pt>
                <c:pt idx="2">
                  <c:v>594</c:v>
                </c:pt>
                <c:pt idx="3">
                  <c:v>861</c:v>
                </c:pt>
                <c:pt idx="4">
                  <c:v>691</c:v>
                </c:pt>
                <c:pt idx="5">
                  <c:v>723</c:v>
                </c:pt>
                <c:pt idx="6">
                  <c:v>1034</c:v>
                </c:pt>
                <c:pt idx="7">
                  <c:v>635</c:v>
                </c:pt>
                <c:pt idx="8">
                  <c:v>1721</c:v>
                </c:pt>
                <c:pt idx="9">
                  <c:v>605</c:v>
                </c:pt>
                <c:pt idx="10">
                  <c:v>387</c:v>
                </c:pt>
                <c:pt idx="11">
                  <c:v>1610</c:v>
                </c:pt>
                <c:pt idx="12">
                  <c:v>1637</c:v>
                </c:pt>
                <c:pt idx="13">
                  <c:v>820</c:v>
                </c:pt>
                <c:pt idx="14">
                  <c:v>1970</c:v>
                </c:pt>
                <c:pt idx="15">
                  <c:v>1326</c:v>
                </c:pt>
                <c:pt idx="16">
                  <c:v>1023.722</c:v>
                </c:pt>
                <c:pt idx="17">
                  <c:v>589.52499999999998</c:v>
                </c:pt>
                <c:pt idx="18">
                  <c:v>469.82100000000003</c:v>
                </c:pt>
                <c:pt idx="19">
                  <c:v>458.57328672949961</c:v>
                </c:pt>
                <c:pt idx="20">
                  <c:v>1237.7693418747428</c:v>
                </c:pt>
                <c:pt idx="21">
                  <c:v>849.99999580612666</c:v>
                </c:pt>
                <c:pt idx="22">
                  <c:v>978.57649339312479</c:v>
                </c:pt>
                <c:pt idx="23">
                  <c:v>960.45450063712656</c:v>
                </c:pt>
                <c:pt idx="24">
                  <c:v>952.81461838594532</c:v>
                </c:pt>
                <c:pt idx="25">
                  <c:v>942.24466006346324</c:v>
                </c:pt>
                <c:pt idx="26">
                  <c:v>926.30089055340227</c:v>
                </c:pt>
                <c:pt idx="27">
                  <c:v>918.10513384712544</c:v>
                </c:pt>
              </c:numCache>
            </c:numRef>
          </c:val>
          <c:extLst>
            <c:ext xmlns:c16="http://schemas.microsoft.com/office/drawing/2014/chart" uri="{C3380CC4-5D6E-409C-BE32-E72D297353CC}">
              <c16:uniqueId val="{00000001-CC3B-4AF4-B081-E044BB64BFAE}"/>
            </c:ext>
          </c:extLst>
        </c:ser>
        <c:dLbls>
          <c:showLegendKey val="0"/>
          <c:showVal val="0"/>
          <c:showCatName val="0"/>
          <c:showSerName val="0"/>
          <c:showPercent val="0"/>
          <c:showBubbleSize val="0"/>
        </c:dLbls>
        <c:gapWidth val="150"/>
        <c:axId val="367479424"/>
        <c:axId val="367534464"/>
      </c:barChart>
      <c:lineChart>
        <c:grouping val="standard"/>
        <c:varyColors val="0"/>
        <c:ser>
          <c:idx val="4"/>
          <c:order val="2"/>
          <c:tx>
            <c:strRef>
              <c:f>'Regime switch'!$B$6</c:f>
              <c:strCache>
                <c:ptCount val="1"/>
                <c:pt idx="0">
                  <c:v>White Maize - Import parity Randfontein</c:v>
                </c:pt>
              </c:strCache>
            </c:strRef>
          </c:tx>
          <c:spPr>
            <a:ln w="38100">
              <a:solidFill>
                <a:srgbClr val="00FF00"/>
              </a:solidFill>
              <a:prstDash val="solid"/>
            </a:ln>
          </c:spPr>
          <c:marker>
            <c:symbol val="star"/>
            <c:size val="7"/>
            <c:spPr>
              <a:noFill/>
              <a:ln>
                <a:solidFill>
                  <a:srgbClr val="00FF00"/>
                </a:solidFill>
                <a:prstDash val="solid"/>
              </a:ln>
            </c:spPr>
          </c:marker>
          <c:cat>
            <c:numRef>
              <c:f>'Regime switch'!$C$2:$AJ$2</c:f>
              <c:numCache>
                <c:formatCode>General</c:formatCode>
                <c:ptCount val="3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pt idx="28">
                  <c:v>2025</c:v>
                </c:pt>
                <c:pt idx="29">
                  <c:v>2026</c:v>
                </c:pt>
                <c:pt idx="30">
                  <c:v>2027</c:v>
                </c:pt>
                <c:pt idx="31">
                  <c:v>2028</c:v>
                </c:pt>
                <c:pt idx="32">
                  <c:v>2029</c:v>
                </c:pt>
                <c:pt idx="33">
                  <c:v>2030</c:v>
                </c:pt>
              </c:numCache>
            </c:numRef>
          </c:cat>
          <c:val>
            <c:numRef>
              <c:f>'Regime switch'!$C$6:$AD$6</c:f>
              <c:numCache>
                <c:formatCode>0.0</c:formatCode>
                <c:ptCount val="28"/>
                <c:pt idx="0">
                  <c:v>818.20630354559273</c:v>
                </c:pt>
                <c:pt idx="1">
                  <c:v>969.80808075407845</c:v>
                </c:pt>
                <c:pt idx="2">
                  <c:v>1059.8479324641635</c:v>
                </c:pt>
                <c:pt idx="3">
                  <c:v>1118.2247196703293</c:v>
                </c:pt>
                <c:pt idx="4">
                  <c:v>1523.6458860712671</c:v>
                </c:pt>
                <c:pt idx="5">
                  <c:v>1526.8206366200711</c:v>
                </c:pt>
                <c:pt idx="6">
                  <c:v>1254.3103603147897</c:v>
                </c:pt>
                <c:pt idx="7">
                  <c:v>1373.6014649081603</c:v>
                </c:pt>
                <c:pt idx="8">
                  <c:v>1325.7179613383189</c:v>
                </c:pt>
                <c:pt idx="9">
                  <c:v>1384.0219980915995</c:v>
                </c:pt>
                <c:pt idx="10">
                  <c:v>2021.6968239437228</c:v>
                </c:pt>
                <c:pt idx="11">
                  <c:v>2961.7435922973568</c:v>
                </c:pt>
                <c:pt idx="12">
                  <c:v>2321.5043935096219</c:v>
                </c:pt>
                <c:pt idx="13">
                  <c:v>2118.5703313492168</c:v>
                </c:pt>
                <c:pt idx="14">
                  <c:v>2849.1981953791087</c:v>
                </c:pt>
                <c:pt idx="15">
                  <c:v>3258.4552399399299</c:v>
                </c:pt>
                <c:pt idx="16">
                  <c:v>3908.9021978463284</c:v>
                </c:pt>
                <c:pt idx="17">
                  <c:v>3272.3530153404804</c:v>
                </c:pt>
                <c:pt idx="18">
                  <c:v>3348.5159186344999</c:v>
                </c:pt>
                <c:pt idx="19">
                  <c:v>4459.8478781052017</c:v>
                </c:pt>
                <c:pt idx="20">
                  <c:v>3637.2824972031308</c:v>
                </c:pt>
                <c:pt idx="21">
                  <c:v>4044.5909197966321</c:v>
                </c:pt>
                <c:pt idx="22">
                  <c:v>4276.7586163074166</c:v>
                </c:pt>
                <c:pt idx="23">
                  <c:v>4431.5966872404033</c:v>
                </c:pt>
                <c:pt idx="24">
                  <c:v>4559.8199072610714</c:v>
                </c:pt>
                <c:pt idx="25">
                  <c:v>4732.0688074895588</c:v>
                </c:pt>
                <c:pt idx="26">
                  <c:v>4925.0328611718514</c:v>
                </c:pt>
                <c:pt idx="27">
                  <c:v>5111.956413634658</c:v>
                </c:pt>
              </c:numCache>
            </c:numRef>
          </c:val>
          <c:smooth val="0"/>
          <c:extLst>
            <c:ext xmlns:c16="http://schemas.microsoft.com/office/drawing/2014/chart" uri="{C3380CC4-5D6E-409C-BE32-E72D297353CC}">
              <c16:uniqueId val="{00000002-CC3B-4AF4-B081-E044BB64BFAE}"/>
            </c:ext>
          </c:extLst>
        </c:ser>
        <c:ser>
          <c:idx val="2"/>
          <c:order val="3"/>
          <c:tx>
            <c:strRef>
              <c:f>'Regime switch'!$B$7</c:f>
              <c:strCache>
                <c:ptCount val="1"/>
                <c:pt idx="0">
                  <c:v>SAFEX White Maize</c:v>
                </c:pt>
              </c:strCache>
            </c:strRef>
          </c:tx>
          <c:spPr>
            <a:ln w="38100">
              <a:solidFill>
                <a:srgbClr val="000000"/>
              </a:solidFill>
              <a:prstDash val="sysDash"/>
            </a:ln>
          </c:spPr>
          <c:marker>
            <c:symbol val="triangle"/>
            <c:size val="7"/>
            <c:spPr>
              <a:solidFill>
                <a:srgbClr val="FF0000"/>
              </a:solidFill>
              <a:ln>
                <a:solidFill>
                  <a:srgbClr val="FF0000"/>
                </a:solidFill>
                <a:prstDash val="solid"/>
              </a:ln>
            </c:spPr>
          </c:marker>
          <c:cat>
            <c:numRef>
              <c:f>'Regime switch'!$C$2:$AJ$2</c:f>
              <c:numCache>
                <c:formatCode>General</c:formatCode>
                <c:ptCount val="3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pt idx="28">
                  <c:v>2025</c:v>
                </c:pt>
                <c:pt idx="29">
                  <c:v>2026</c:v>
                </c:pt>
                <c:pt idx="30">
                  <c:v>2027</c:v>
                </c:pt>
                <c:pt idx="31">
                  <c:v>2028</c:v>
                </c:pt>
                <c:pt idx="32">
                  <c:v>2029</c:v>
                </c:pt>
                <c:pt idx="33">
                  <c:v>2030</c:v>
                </c:pt>
              </c:numCache>
            </c:numRef>
          </c:cat>
          <c:val>
            <c:numRef>
              <c:f>'Regime switch'!$C$7:$AD$7</c:f>
              <c:numCache>
                <c:formatCode>0.0</c:formatCode>
                <c:ptCount val="28"/>
                <c:pt idx="0">
                  <c:v>580</c:v>
                </c:pt>
                <c:pt idx="1">
                  <c:v>694.21</c:v>
                </c:pt>
                <c:pt idx="2">
                  <c:v>787.68</c:v>
                </c:pt>
                <c:pt idx="3">
                  <c:v>672.88</c:v>
                </c:pt>
                <c:pt idx="4">
                  <c:v>1303.8900000000001</c:v>
                </c:pt>
                <c:pt idx="5">
                  <c:v>1539.75</c:v>
                </c:pt>
                <c:pt idx="6">
                  <c:v>1004.39</c:v>
                </c:pt>
                <c:pt idx="7">
                  <c:v>823</c:v>
                </c:pt>
                <c:pt idx="8">
                  <c:v>854</c:v>
                </c:pt>
                <c:pt idx="9">
                  <c:v>1422.44</c:v>
                </c:pt>
                <c:pt idx="10">
                  <c:v>1798.52</c:v>
                </c:pt>
                <c:pt idx="11">
                  <c:v>1799.37</c:v>
                </c:pt>
                <c:pt idx="12">
                  <c:v>1504</c:v>
                </c:pt>
                <c:pt idx="13">
                  <c:v>1300</c:v>
                </c:pt>
                <c:pt idx="14">
                  <c:v>1638</c:v>
                </c:pt>
                <c:pt idx="15">
                  <c:v>2312</c:v>
                </c:pt>
                <c:pt idx="16">
                  <c:v>2599</c:v>
                </c:pt>
                <c:pt idx="17">
                  <c:v>2268.1799999999998</c:v>
                </c:pt>
                <c:pt idx="18">
                  <c:v>2930.32</c:v>
                </c:pt>
                <c:pt idx="19">
                  <c:v>4264.0286475321609</c:v>
                </c:pt>
                <c:pt idx="20">
                  <c:v>1813.2529297681142</c:v>
                </c:pt>
                <c:pt idx="21">
                  <c:v>2589.7601735893036</c:v>
                </c:pt>
                <c:pt idx="22">
                  <c:v>2616.4742541543496</c:v>
                </c:pt>
                <c:pt idx="23">
                  <c:v>2723.7051995207794</c:v>
                </c:pt>
                <c:pt idx="24">
                  <c:v>2782.1427019898883</c:v>
                </c:pt>
                <c:pt idx="25">
                  <c:v>2875.9855949975499</c:v>
                </c:pt>
                <c:pt idx="26">
                  <c:v>3000.8877198648761</c:v>
                </c:pt>
                <c:pt idx="27">
                  <c:v>3110.238063660348</c:v>
                </c:pt>
              </c:numCache>
            </c:numRef>
          </c:val>
          <c:smooth val="0"/>
          <c:extLst>
            <c:ext xmlns:c16="http://schemas.microsoft.com/office/drawing/2014/chart" uri="{C3380CC4-5D6E-409C-BE32-E72D297353CC}">
              <c16:uniqueId val="{00000003-CC3B-4AF4-B081-E044BB64BFAE}"/>
            </c:ext>
          </c:extLst>
        </c:ser>
        <c:ser>
          <c:idx val="3"/>
          <c:order val="4"/>
          <c:tx>
            <c:strRef>
              <c:f>'Regime switch'!$B$8</c:f>
              <c:strCache>
                <c:ptCount val="1"/>
                <c:pt idx="0">
                  <c:v>White Maize Export parity africa</c:v>
                </c:pt>
              </c:strCache>
            </c:strRef>
          </c:tx>
          <c:spPr>
            <a:ln w="38100">
              <a:solidFill>
                <a:srgbClr val="FF6600"/>
              </a:solidFill>
              <a:prstDash val="solid"/>
            </a:ln>
          </c:spPr>
          <c:marker>
            <c:symbol val="square"/>
            <c:size val="7"/>
            <c:spPr>
              <a:solidFill>
                <a:srgbClr val="FF6600"/>
              </a:solidFill>
              <a:ln>
                <a:solidFill>
                  <a:srgbClr val="FF6600"/>
                </a:solidFill>
                <a:prstDash val="solid"/>
              </a:ln>
            </c:spPr>
          </c:marker>
          <c:cat>
            <c:numRef>
              <c:f>'Regime switch'!$C$2:$AJ$2</c:f>
              <c:numCache>
                <c:formatCode>General</c:formatCode>
                <c:ptCount val="34"/>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pt idx="28">
                  <c:v>2025</c:v>
                </c:pt>
                <c:pt idx="29">
                  <c:v>2026</c:v>
                </c:pt>
                <c:pt idx="30">
                  <c:v>2027</c:v>
                </c:pt>
                <c:pt idx="31">
                  <c:v>2028</c:v>
                </c:pt>
                <c:pt idx="32">
                  <c:v>2029</c:v>
                </c:pt>
                <c:pt idx="33">
                  <c:v>2030</c:v>
                </c:pt>
              </c:numCache>
            </c:numRef>
          </c:cat>
          <c:val>
            <c:numRef>
              <c:f>'Regime switch'!$C$8:$AD$8</c:f>
              <c:numCache>
                <c:formatCode>0.0</c:formatCode>
                <c:ptCount val="28"/>
                <c:pt idx="0">
                  <c:v>452.18891642348513</c:v>
                </c:pt>
                <c:pt idx="1">
                  <c:v>518.43568883895989</c:v>
                </c:pt>
                <c:pt idx="2">
                  <c:v>509.6680184919486</c:v>
                </c:pt>
                <c:pt idx="3">
                  <c:v>558.68159427416015</c:v>
                </c:pt>
                <c:pt idx="4">
                  <c:v>845.31455064747934</c:v>
                </c:pt>
                <c:pt idx="5">
                  <c:v>835.19630208158594</c:v>
                </c:pt>
                <c:pt idx="6">
                  <c:v>680.58741617978683</c:v>
                </c:pt>
                <c:pt idx="7">
                  <c:v>631.08338072875324</c:v>
                </c:pt>
                <c:pt idx="8">
                  <c:v>521.03492450454314</c:v>
                </c:pt>
                <c:pt idx="9">
                  <c:v>610.18414040766856</c:v>
                </c:pt>
                <c:pt idx="10">
                  <c:v>1030.9750914528777</c:v>
                </c:pt>
                <c:pt idx="11">
                  <c:v>1785.2634734969122</c:v>
                </c:pt>
                <c:pt idx="12">
                  <c:v>1421.51720731091</c:v>
                </c:pt>
                <c:pt idx="13">
                  <c:v>1123.3953312482938</c:v>
                </c:pt>
                <c:pt idx="14">
                  <c:v>1834.099490582857</c:v>
                </c:pt>
                <c:pt idx="15">
                  <c:v>2193.4376491856337</c:v>
                </c:pt>
                <c:pt idx="16">
                  <c:v>2758.3583184213512</c:v>
                </c:pt>
                <c:pt idx="17">
                  <c:v>1991.907640258285</c:v>
                </c:pt>
                <c:pt idx="18">
                  <c:v>2036.5745015000002</c:v>
                </c:pt>
                <c:pt idx="19">
                  <c:v>3164.0025601668272</c:v>
                </c:pt>
                <c:pt idx="20">
                  <c:v>2144.9970839544717</c:v>
                </c:pt>
                <c:pt idx="21">
                  <c:v>2446.588471405933</c:v>
                </c:pt>
                <c:pt idx="22">
                  <c:v>2591.92049578145</c:v>
                </c:pt>
                <c:pt idx="23">
                  <c:v>2664.8728050870191</c:v>
                </c:pt>
                <c:pt idx="24">
                  <c:v>2698.0872772946759</c:v>
                </c:pt>
                <c:pt idx="25">
                  <c:v>2765.9833587240973</c:v>
                </c:pt>
                <c:pt idx="26">
                  <c:v>2849.411887921176</c:v>
                </c:pt>
                <c:pt idx="27">
                  <c:v>2929.074100361468</c:v>
                </c:pt>
              </c:numCache>
            </c:numRef>
          </c:val>
          <c:smooth val="0"/>
          <c:extLst>
            <c:ext xmlns:c16="http://schemas.microsoft.com/office/drawing/2014/chart" uri="{C3380CC4-5D6E-409C-BE32-E72D297353CC}">
              <c16:uniqueId val="{00000004-CC3B-4AF4-B081-E044BB64BFAE}"/>
            </c:ext>
          </c:extLst>
        </c:ser>
        <c:dLbls>
          <c:showLegendKey val="0"/>
          <c:showVal val="0"/>
          <c:showCatName val="0"/>
          <c:showSerName val="0"/>
          <c:showPercent val="0"/>
          <c:showBubbleSize val="0"/>
        </c:dLbls>
        <c:marker val="1"/>
        <c:smooth val="0"/>
        <c:axId val="367426176"/>
        <c:axId val="367477504"/>
      </c:lineChart>
      <c:catAx>
        <c:axId val="367426176"/>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367477504"/>
        <c:crosses val="autoZero"/>
        <c:auto val="0"/>
        <c:lblAlgn val="ctr"/>
        <c:lblOffset val="100"/>
        <c:tickLblSkip val="2"/>
        <c:tickMarkSkip val="1"/>
        <c:noMultiLvlLbl val="0"/>
      </c:catAx>
      <c:valAx>
        <c:axId val="367477504"/>
        <c:scaling>
          <c:orientation val="minMax"/>
        </c:scaling>
        <c:delete val="0"/>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Arial"/>
                    <a:ea typeface="Arial"/>
                    <a:cs typeface="Arial"/>
                  </a:defRPr>
                </a:pPr>
                <a:r>
                  <a:rPr lang="en-ZA"/>
                  <a:t>R/ton</a:t>
                </a:r>
              </a:p>
            </c:rich>
          </c:tx>
          <c:layout>
            <c:manualLayout>
              <c:xMode val="edge"/>
              <c:yMode val="edge"/>
              <c:x val="1.5045135406218707E-2"/>
              <c:y val="0.38626654500805535"/>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367426176"/>
        <c:crosses val="autoZero"/>
        <c:crossBetween val="between"/>
        <c:majorUnit val="1000"/>
      </c:valAx>
      <c:catAx>
        <c:axId val="367479424"/>
        <c:scaling>
          <c:orientation val="minMax"/>
        </c:scaling>
        <c:delete val="1"/>
        <c:axPos val="b"/>
        <c:numFmt formatCode="General" sourceLinked="1"/>
        <c:majorTickMark val="out"/>
        <c:minorTickMark val="none"/>
        <c:tickLblPos val="none"/>
        <c:crossAx val="367534464"/>
        <c:crosses val="autoZero"/>
        <c:auto val="1"/>
        <c:lblAlgn val="ctr"/>
        <c:lblOffset val="100"/>
        <c:noMultiLvlLbl val="0"/>
      </c:catAx>
      <c:valAx>
        <c:axId val="367534464"/>
        <c:scaling>
          <c:orientation val="minMax"/>
        </c:scaling>
        <c:delete val="0"/>
        <c:axPos val="r"/>
        <c:title>
          <c:tx>
            <c:rich>
              <a:bodyPr/>
              <a:lstStyle/>
              <a:p>
                <a:pPr>
                  <a:defRPr sz="1400" b="1" i="0" u="none" strike="noStrike" baseline="0">
                    <a:solidFill>
                      <a:srgbClr val="000000"/>
                    </a:solidFill>
                    <a:latin typeface="Arial"/>
                    <a:ea typeface="Arial"/>
                    <a:cs typeface="Arial"/>
                  </a:defRPr>
                </a:pPr>
                <a:r>
                  <a:rPr lang="en-ZA"/>
                  <a:t>Thousand tons</a:t>
                </a:r>
              </a:p>
            </c:rich>
          </c:tx>
          <c:layout>
            <c:manualLayout>
              <c:xMode val="edge"/>
              <c:yMode val="edge"/>
              <c:x val="0.93781386153210289"/>
              <c:y val="0.27897018237527327"/>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367479424"/>
        <c:crosses val="max"/>
        <c:crossBetween val="between"/>
        <c:majorUnit val="500"/>
      </c:valAx>
      <c:spPr>
        <a:noFill/>
        <a:ln w="12700">
          <a:solidFill>
            <a:srgbClr val="808080"/>
          </a:solidFill>
          <a:prstDash val="solid"/>
        </a:ln>
      </c:spPr>
    </c:plotArea>
    <c:legend>
      <c:legendPos val="r"/>
      <c:layout>
        <c:manualLayout>
          <c:xMode val="edge"/>
          <c:yMode val="edge"/>
          <c:x val="1.0316207587654707E-2"/>
          <c:y val="0.90383293037286749"/>
          <c:w val="0.94984996985707781"/>
          <c:h val="8.7095140165508844E-2"/>
        </c:manualLayout>
      </c:layout>
      <c:overlay val="0"/>
      <c:spPr>
        <a:solidFill>
          <a:srgbClr val="FFFFFF"/>
        </a:solidFill>
        <a:ln w="25400">
          <a:noFill/>
        </a:ln>
      </c:spPr>
      <c:txPr>
        <a:bodyPr/>
        <a:lstStyle/>
        <a:p>
          <a:pPr>
            <a:defRPr sz="1180" b="1"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'CEC 2017'!$B$126</c:f>
              <c:strCache>
                <c:ptCount val="1"/>
                <c:pt idx="0">
                  <c:v>Gross Revenue 2016</c:v>
                </c:pt>
              </c:strCache>
            </c:strRef>
          </c:tx>
          <c:spPr>
            <a:solidFill>
              <a:srgbClr val="0070C0"/>
            </a:solidFill>
            <a:ln>
              <a:noFill/>
            </a:ln>
            <a:effectLst/>
          </c:spPr>
          <c:invertIfNegative val="0"/>
          <c:cat>
            <c:strRef>
              <c:f>'CEC 2017'!$A$128:$A$135</c:f>
              <c:strCache>
                <c:ptCount val="8"/>
                <c:pt idx="0">
                  <c:v>Northern Cape</c:v>
                </c:pt>
                <c:pt idx="1">
                  <c:v>Free State</c:v>
                </c:pt>
                <c:pt idx="2">
                  <c:v>Eastern Cape</c:v>
                </c:pt>
                <c:pt idx="3">
                  <c:v>KwaZulu-Natal</c:v>
                </c:pt>
                <c:pt idx="4">
                  <c:v>Mpumalanga</c:v>
                </c:pt>
                <c:pt idx="5">
                  <c:v>Limpopo</c:v>
                </c:pt>
                <c:pt idx="6">
                  <c:v>Gauteng</c:v>
                </c:pt>
                <c:pt idx="7">
                  <c:v>North West</c:v>
                </c:pt>
              </c:strCache>
            </c:strRef>
          </c:cat>
          <c:val>
            <c:numRef>
              <c:f>'CEC 2017'!$B$128:$B$135</c:f>
              <c:numCache>
                <c:formatCode>_-"R"* #,##0_-;\-"R"* #,##0_-;_-"R"* "-"??_-;_-@_-</c:formatCode>
                <c:ptCount val="8"/>
                <c:pt idx="0">
                  <c:v>149241002.66362563</c:v>
                </c:pt>
                <c:pt idx="1">
                  <c:v>5076326104.8870373</c:v>
                </c:pt>
                <c:pt idx="2">
                  <c:v>42640286.475321606</c:v>
                </c:pt>
                <c:pt idx="3">
                  <c:v>916766159.21941459</c:v>
                </c:pt>
                <c:pt idx="4">
                  <c:v>3206549542.9441848</c:v>
                </c:pt>
                <c:pt idx="5">
                  <c:v>758997099.26072466</c:v>
                </c:pt>
                <c:pt idx="6">
                  <c:v>882653930.03915727</c:v>
                </c:pt>
                <c:pt idx="7">
                  <c:v>3479447376.3862433</c:v>
                </c:pt>
              </c:numCache>
            </c:numRef>
          </c:val>
          <c:extLst>
            <c:ext xmlns:c16="http://schemas.microsoft.com/office/drawing/2014/chart" uri="{C3380CC4-5D6E-409C-BE32-E72D297353CC}">
              <c16:uniqueId val="{00000000-8CBE-4FD9-AF28-4A3CE18B5255}"/>
            </c:ext>
          </c:extLst>
        </c:ser>
        <c:ser>
          <c:idx val="1"/>
          <c:order val="1"/>
          <c:tx>
            <c:strRef>
              <c:f>'CEC 2017'!$C$126</c:f>
              <c:strCache>
                <c:ptCount val="1"/>
                <c:pt idx="0">
                  <c:v>Gross Revenue 2017</c:v>
                </c:pt>
              </c:strCache>
            </c:strRef>
          </c:tx>
          <c:spPr>
            <a:solidFill>
              <a:srgbClr val="92D050"/>
            </a:solidFill>
            <a:ln>
              <a:noFill/>
            </a:ln>
            <a:effectLst/>
          </c:spPr>
          <c:invertIfNegative val="0"/>
          <c:cat>
            <c:strRef>
              <c:f>'CEC 2017'!$A$128:$A$135</c:f>
              <c:strCache>
                <c:ptCount val="8"/>
                <c:pt idx="0">
                  <c:v>Northern Cape</c:v>
                </c:pt>
                <c:pt idx="1">
                  <c:v>Free State</c:v>
                </c:pt>
                <c:pt idx="2">
                  <c:v>Eastern Cape</c:v>
                </c:pt>
                <c:pt idx="3">
                  <c:v>KwaZulu-Natal</c:v>
                </c:pt>
                <c:pt idx="4">
                  <c:v>Mpumalanga</c:v>
                </c:pt>
                <c:pt idx="5">
                  <c:v>Limpopo</c:v>
                </c:pt>
                <c:pt idx="6">
                  <c:v>Gauteng</c:v>
                </c:pt>
                <c:pt idx="7">
                  <c:v>North West</c:v>
                </c:pt>
              </c:strCache>
            </c:strRef>
          </c:cat>
          <c:val>
            <c:numRef>
              <c:f>'CEC 2017'!$C$128:$C$135</c:f>
              <c:numCache>
                <c:formatCode>_-"R"* #,##0_-;\-"R"* #,##0_-;_-"R"* "-"??_-;_-@_-</c:formatCode>
                <c:ptCount val="8"/>
                <c:pt idx="0">
                  <c:v>76157205.329743356</c:v>
                </c:pt>
                <c:pt idx="1">
                  <c:v>7517350809.4234171</c:v>
                </c:pt>
                <c:pt idx="2">
                  <c:v>47870243.350124396</c:v>
                </c:pt>
                <c:pt idx="3">
                  <c:v>562112706.00524855</c:v>
                </c:pt>
                <c:pt idx="4">
                  <c:v>1740736121.8227053</c:v>
                </c:pt>
                <c:pt idx="5">
                  <c:v>435184030.45567632</c:v>
                </c:pt>
                <c:pt idx="6">
                  <c:v>636456644.54142666</c:v>
                </c:pt>
                <c:pt idx="7">
                  <c:v>4054464550.4120512</c:v>
                </c:pt>
              </c:numCache>
            </c:numRef>
          </c:val>
          <c:extLst>
            <c:ext xmlns:c16="http://schemas.microsoft.com/office/drawing/2014/chart" uri="{C3380CC4-5D6E-409C-BE32-E72D297353CC}">
              <c16:uniqueId val="{00000001-8CBE-4FD9-AF28-4A3CE18B5255}"/>
            </c:ext>
          </c:extLst>
        </c:ser>
        <c:dLbls>
          <c:showLegendKey val="0"/>
          <c:showVal val="0"/>
          <c:showCatName val="0"/>
          <c:showSerName val="0"/>
          <c:showPercent val="0"/>
          <c:showBubbleSize val="0"/>
        </c:dLbls>
        <c:gapWidth val="219"/>
        <c:overlap val="-27"/>
        <c:axId val="517846688"/>
        <c:axId val="517847672"/>
      </c:barChart>
      <c:lineChart>
        <c:grouping val="stacked"/>
        <c:varyColors val="0"/>
        <c:ser>
          <c:idx val="2"/>
          <c:order val="2"/>
          <c:tx>
            <c:v>Percentage change 2016 to 2017</c:v>
          </c:tx>
          <c:spPr>
            <a:ln w="28575" cap="rnd">
              <a:noFill/>
              <a:round/>
            </a:ln>
            <a:effectLst/>
          </c:spPr>
          <c:marker>
            <c:symbol val="diamond"/>
            <c:size val="9"/>
            <c:spPr>
              <a:solidFill>
                <a:srgbClr val="C00000"/>
              </a:solidFill>
              <a:ln w="9525">
                <a:noFill/>
              </a:ln>
              <a:effectLst/>
            </c:spPr>
          </c:marker>
          <c:dLbls>
            <c:dLbl>
              <c:idx val="4"/>
              <c:layout>
                <c:manualLayout>
                  <c:x val="-1.1746683415545819E-2"/>
                  <c:y val="-0.13886201825610286"/>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CBE-4FD9-AF28-4A3CE18B5255}"/>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'CEC 2017'!$D$128:$D$135</c:f>
              <c:numCache>
                <c:formatCode>0%</c:formatCode>
                <c:ptCount val="8"/>
                <c:pt idx="0">
                  <c:v>-0.48970320508101839</c:v>
                </c:pt>
                <c:pt idx="1">
                  <c:v>0.48086443898597797</c:v>
                </c:pt>
                <c:pt idx="2">
                  <c:v>0.12265294882175959</c:v>
                </c:pt>
                <c:pt idx="3">
                  <c:v>-0.38685268827564234</c:v>
                </c:pt>
                <c:pt idx="4">
                  <c:v>-0.45713106923512592</c:v>
                </c:pt>
                <c:pt idx="5">
                  <c:v>-0.42663281469777348</c:v>
                </c:pt>
                <c:pt idx="6">
                  <c:v>-0.27892844196230848</c:v>
                </c:pt>
                <c:pt idx="7">
                  <c:v>0.16526106356090975</c:v>
                </c:pt>
              </c:numCache>
            </c:numRef>
          </c:val>
          <c:smooth val="0"/>
          <c:extLst>
            <c:ext xmlns:c16="http://schemas.microsoft.com/office/drawing/2014/chart" uri="{C3380CC4-5D6E-409C-BE32-E72D297353CC}">
              <c16:uniqueId val="{00000003-8CBE-4FD9-AF28-4A3CE18B5255}"/>
            </c:ext>
          </c:extLst>
        </c:ser>
        <c:dLbls>
          <c:showLegendKey val="0"/>
          <c:showVal val="0"/>
          <c:showCatName val="0"/>
          <c:showSerName val="0"/>
          <c:showPercent val="0"/>
          <c:showBubbleSize val="0"/>
        </c:dLbls>
        <c:marker val="1"/>
        <c:smooth val="0"/>
        <c:axId val="517855216"/>
        <c:axId val="517851936"/>
      </c:lineChart>
      <c:catAx>
        <c:axId val="517846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517847672"/>
        <c:crosses val="autoZero"/>
        <c:auto val="1"/>
        <c:lblAlgn val="ctr"/>
        <c:lblOffset val="100"/>
        <c:noMultiLvlLbl val="0"/>
      </c:catAx>
      <c:valAx>
        <c:axId val="517847672"/>
        <c:scaling>
          <c:orientation val="minMax"/>
        </c:scaling>
        <c:delete val="0"/>
        <c:axPos val="l"/>
        <c:majorGridlines>
          <c:spPr>
            <a:ln w="9525" cap="flat" cmpd="sng" algn="ctr">
              <a:solidFill>
                <a:schemeClr val="tx1">
                  <a:lumMod val="15000"/>
                  <a:lumOff val="85000"/>
                </a:schemeClr>
              </a:solidFill>
              <a:round/>
            </a:ln>
            <a:effectLst/>
          </c:spPr>
        </c:majorGridlines>
        <c:numFmt formatCode="&quot;R&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517846688"/>
        <c:crosses val="autoZero"/>
        <c:crossBetween val="between"/>
        <c:dispUnits>
          <c:builtInUnit val="thousands"/>
          <c:dispUnitsLbl>
            <c:layout/>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dispUnitsLbl>
        </c:dispUnits>
      </c:valAx>
      <c:valAx>
        <c:axId val="51785193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517855216"/>
        <c:crosses val="max"/>
        <c:crossBetween val="between"/>
      </c:valAx>
      <c:catAx>
        <c:axId val="517855216"/>
        <c:scaling>
          <c:orientation val="minMax"/>
        </c:scaling>
        <c:delete val="1"/>
        <c:axPos val="b"/>
        <c:majorTickMark val="out"/>
        <c:minorTickMark val="none"/>
        <c:tickLblPos val="nextTo"/>
        <c:crossAx val="517851936"/>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007591972985714"/>
          <c:y val="7.8762655379138374E-2"/>
          <c:w val="0.77293683787563849"/>
          <c:h val="0.81250582856562326"/>
        </c:manualLayout>
      </c:layout>
      <c:barChart>
        <c:barDir val="col"/>
        <c:grouping val="clustered"/>
        <c:varyColors val="0"/>
        <c:ser>
          <c:idx val="7"/>
          <c:order val="4"/>
          <c:tx>
            <c:strRef>
              <c:f>'Summary Beef'!$A$38</c:f>
              <c:strCache>
                <c:ptCount val="1"/>
                <c:pt idx="0">
                  <c:v>National Average</c:v>
                </c:pt>
              </c:strCache>
            </c:strRef>
          </c:tx>
          <c:spPr>
            <a:solidFill>
              <a:schemeClr val="tx1">
                <a:lumMod val="65000"/>
                <a:lumOff val="35000"/>
              </a:schemeClr>
            </a:solidFill>
            <a:ln>
              <a:noFill/>
            </a:ln>
          </c:spPr>
          <c:invertIfNegative val="0"/>
          <c:cat>
            <c:numRef>
              <c:f>'Summary Beef'!$B$30:$E$30</c:f>
              <c:numCache>
                <c:formatCode>General</c:formatCode>
                <c:ptCount val="4"/>
                <c:pt idx="0">
                  <c:v>2013</c:v>
                </c:pt>
                <c:pt idx="1">
                  <c:v>2014</c:v>
                </c:pt>
                <c:pt idx="2">
                  <c:v>2015</c:v>
                </c:pt>
                <c:pt idx="3">
                  <c:v>2016</c:v>
                </c:pt>
              </c:numCache>
            </c:numRef>
          </c:cat>
          <c:val>
            <c:numRef>
              <c:f>'Summary Beef'!$B$38:$E$38</c:f>
              <c:numCache>
                <c:formatCode>0</c:formatCode>
                <c:ptCount val="4"/>
                <c:pt idx="0">
                  <c:v>100</c:v>
                </c:pt>
                <c:pt idx="1">
                  <c:v>99.960127606088477</c:v>
                </c:pt>
                <c:pt idx="2">
                  <c:v>98.90488781556418</c:v>
                </c:pt>
                <c:pt idx="3">
                  <c:v>85.473084725349665</c:v>
                </c:pt>
              </c:numCache>
            </c:numRef>
          </c:val>
          <c:extLst>
            <c:ext xmlns:c16="http://schemas.microsoft.com/office/drawing/2014/chart" uri="{C3380CC4-5D6E-409C-BE32-E72D297353CC}">
              <c16:uniqueId val="{00000000-746D-4E7B-A087-7F8C848CD6F8}"/>
            </c:ext>
          </c:extLst>
        </c:ser>
        <c:dLbls>
          <c:showLegendKey val="0"/>
          <c:showVal val="0"/>
          <c:showCatName val="0"/>
          <c:showSerName val="0"/>
          <c:showPercent val="0"/>
          <c:showBubbleSize val="0"/>
        </c:dLbls>
        <c:gapWidth val="150"/>
        <c:axId val="386199512"/>
        <c:axId val="386961424"/>
      </c:barChart>
      <c:lineChart>
        <c:grouping val="standard"/>
        <c:varyColors val="0"/>
        <c:ser>
          <c:idx val="0"/>
          <c:order val="0"/>
          <c:tx>
            <c:strRef>
              <c:f>'Summary Beef'!$A$31</c:f>
              <c:strCache>
                <c:ptCount val="1"/>
                <c:pt idx="0">
                  <c:v>Eastern Cape</c:v>
                </c:pt>
              </c:strCache>
            </c:strRef>
          </c:tx>
          <c:spPr>
            <a:ln w="44450">
              <a:solidFill>
                <a:srgbClr val="92D050"/>
              </a:solidFill>
            </a:ln>
          </c:spPr>
          <c:marker>
            <c:symbol val="none"/>
          </c:marker>
          <c:cat>
            <c:numRef>
              <c:f>'Summary Beef'!$B$30:$E$30</c:f>
              <c:numCache>
                <c:formatCode>General</c:formatCode>
                <c:ptCount val="4"/>
                <c:pt idx="0">
                  <c:v>2013</c:v>
                </c:pt>
                <c:pt idx="1">
                  <c:v>2014</c:v>
                </c:pt>
                <c:pt idx="2">
                  <c:v>2015</c:v>
                </c:pt>
                <c:pt idx="3">
                  <c:v>2016</c:v>
                </c:pt>
              </c:numCache>
            </c:numRef>
          </c:cat>
          <c:val>
            <c:numRef>
              <c:f>'Summary Beef'!$B$31:$E$31</c:f>
              <c:numCache>
                <c:formatCode>0</c:formatCode>
                <c:ptCount val="4"/>
                <c:pt idx="0">
                  <c:v>100</c:v>
                </c:pt>
                <c:pt idx="1">
                  <c:v>94.759847141394204</c:v>
                </c:pt>
                <c:pt idx="2">
                  <c:v>93.211279566401075</c:v>
                </c:pt>
                <c:pt idx="3">
                  <c:v>86.972050852961004</c:v>
                </c:pt>
              </c:numCache>
            </c:numRef>
          </c:val>
          <c:smooth val="0"/>
          <c:extLst>
            <c:ext xmlns:c16="http://schemas.microsoft.com/office/drawing/2014/chart" uri="{C3380CC4-5D6E-409C-BE32-E72D297353CC}">
              <c16:uniqueId val="{00000001-746D-4E7B-A087-7F8C848CD6F8}"/>
            </c:ext>
          </c:extLst>
        </c:ser>
        <c:ser>
          <c:idx val="1"/>
          <c:order val="1"/>
          <c:tx>
            <c:strRef>
              <c:f>'Summary Beef'!$A$32</c:f>
              <c:strCache>
                <c:ptCount val="1"/>
                <c:pt idx="0">
                  <c:v>Free State</c:v>
                </c:pt>
              </c:strCache>
            </c:strRef>
          </c:tx>
          <c:spPr>
            <a:ln w="44450">
              <a:solidFill>
                <a:srgbClr val="0070C0"/>
              </a:solidFill>
            </a:ln>
          </c:spPr>
          <c:marker>
            <c:symbol val="none"/>
          </c:marker>
          <c:cat>
            <c:numRef>
              <c:f>'Summary Beef'!$B$30:$E$30</c:f>
              <c:numCache>
                <c:formatCode>General</c:formatCode>
                <c:ptCount val="4"/>
                <c:pt idx="0">
                  <c:v>2013</c:v>
                </c:pt>
                <c:pt idx="1">
                  <c:v>2014</c:v>
                </c:pt>
                <c:pt idx="2">
                  <c:v>2015</c:v>
                </c:pt>
                <c:pt idx="3">
                  <c:v>2016</c:v>
                </c:pt>
              </c:numCache>
            </c:numRef>
          </c:cat>
          <c:val>
            <c:numRef>
              <c:f>'Summary Beef'!$B$32:$E$32</c:f>
              <c:numCache>
                <c:formatCode>0</c:formatCode>
                <c:ptCount val="4"/>
                <c:pt idx="0">
                  <c:v>100</c:v>
                </c:pt>
                <c:pt idx="1">
                  <c:v>110.86164542294324</c:v>
                </c:pt>
                <c:pt idx="2">
                  <c:v>106.20316724604095</c:v>
                </c:pt>
                <c:pt idx="3">
                  <c:v>88.11638985451269</c:v>
                </c:pt>
              </c:numCache>
            </c:numRef>
          </c:val>
          <c:smooth val="0"/>
          <c:extLst>
            <c:ext xmlns:c16="http://schemas.microsoft.com/office/drawing/2014/chart" uri="{C3380CC4-5D6E-409C-BE32-E72D297353CC}">
              <c16:uniqueId val="{00000002-746D-4E7B-A087-7F8C848CD6F8}"/>
            </c:ext>
          </c:extLst>
        </c:ser>
        <c:ser>
          <c:idx val="2"/>
          <c:order val="2"/>
          <c:tx>
            <c:strRef>
              <c:f>'Summary Beef'!$A$33</c:f>
              <c:strCache>
                <c:ptCount val="1"/>
                <c:pt idx="0">
                  <c:v>KwaZulu-Natal</c:v>
                </c:pt>
              </c:strCache>
            </c:strRef>
          </c:tx>
          <c:spPr>
            <a:ln w="44450">
              <a:solidFill>
                <a:srgbClr val="FFC000"/>
              </a:solidFill>
            </a:ln>
          </c:spPr>
          <c:marker>
            <c:symbol val="none"/>
          </c:marker>
          <c:cat>
            <c:numRef>
              <c:f>'Summary Beef'!$B$30:$E$30</c:f>
              <c:numCache>
                <c:formatCode>General</c:formatCode>
                <c:ptCount val="4"/>
                <c:pt idx="0">
                  <c:v>2013</c:v>
                </c:pt>
                <c:pt idx="1">
                  <c:v>2014</c:v>
                </c:pt>
                <c:pt idx="2">
                  <c:v>2015</c:v>
                </c:pt>
                <c:pt idx="3">
                  <c:v>2016</c:v>
                </c:pt>
              </c:numCache>
            </c:numRef>
          </c:cat>
          <c:val>
            <c:numRef>
              <c:f>'Summary Beef'!$B$33:$E$33</c:f>
              <c:numCache>
                <c:formatCode>0</c:formatCode>
                <c:ptCount val="4"/>
                <c:pt idx="0">
                  <c:v>100</c:v>
                </c:pt>
                <c:pt idx="1">
                  <c:v>101.22115032360486</c:v>
                </c:pt>
                <c:pt idx="2">
                  <c:v>102.44230064720968</c:v>
                </c:pt>
                <c:pt idx="3">
                  <c:v>87.434363170106238</c:v>
                </c:pt>
              </c:numCache>
            </c:numRef>
          </c:val>
          <c:smooth val="0"/>
          <c:extLst>
            <c:ext xmlns:c16="http://schemas.microsoft.com/office/drawing/2014/chart" uri="{C3380CC4-5D6E-409C-BE32-E72D297353CC}">
              <c16:uniqueId val="{00000003-746D-4E7B-A087-7F8C848CD6F8}"/>
            </c:ext>
          </c:extLst>
        </c:ser>
        <c:ser>
          <c:idx val="5"/>
          <c:order val="3"/>
          <c:tx>
            <c:strRef>
              <c:f>'Summary Beef'!$A$36</c:f>
              <c:strCache>
                <c:ptCount val="1"/>
                <c:pt idx="0">
                  <c:v>North West</c:v>
                </c:pt>
              </c:strCache>
            </c:strRef>
          </c:tx>
          <c:spPr>
            <a:ln w="44450"/>
          </c:spPr>
          <c:marker>
            <c:symbol val="none"/>
          </c:marker>
          <c:cat>
            <c:numRef>
              <c:f>'Summary Beef'!$B$30:$E$30</c:f>
              <c:numCache>
                <c:formatCode>General</c:formatCode>
                <c:ptCount val="4"/>
                <c:pt idx="0">
                  <c:v>2013</c:v>
                </c:pt>
                <c:pt idx="1">
                  <c:v>2014</c:v>
                </c:pt>
                <c:pt idx="2">
                  <c:v>2015</c:v>
                </c:pt>
                <c:pt idx="3">
                  <c:v>2016</c:v>
                </c:pt>
              </c:numCache>
            </c:numRef>
          </c:cat>
          <c:val>
            <c:numRef>
              <c:f>'Summary Beef'!$B$36:$E$36</c:f>
              <c:numCache>
                <c:formatCode>0</c:formatCode>
                <c:ptCount val="4"/>
                <c:pt idx="0">
                  <c:v>100</c:v>
                </c:pt>
                <c:pt idx="1">
                  <c:v>94.660194174757279</c:v>
                </c:pt>
                <c:pt idx="2">
                  <c:v>96.116504854368941</c:v>
                </c:pt>
                <c:pt idx="3">
                  <c:v>79.449838187702269</c:v>
                </c:pt>
              </c:numCache>
            </c:numRef>
          </c:val>
          <c:smooth val="0"/>
          <c:extLst>
            <c:ext xmlns:c16="http://schemas.microsoft.com/office/drawing/2014/chart" uri="{C3380CC4-5D6E-409C-BE32-E72D297353CC}">
              <c16:uniqueId val="{00000004-746D-4E7B-A087-7F8C848CD6F8}"/>
            </c:ext>
          </c:extLst>
        </c:ser>
        <c:dLbls>
          <c:showLegendKey val="0"/>
          <c:showVal val="0"/>
          <c:showCatName val="0"/>
          <c:showSerName val="0"/>
          <c:showPercent val="0"/>
          <c:showBubbleSize val="0"/>
        </c:dLbls>
        <c:marker val="1"/>
        <c:smooth val="0"/>
        <c:axId val="386199512"/>
        <c:axId val="386961424"/>
      </c:lineChart>
      <c:catAx>
        <c:axId val="386199512"/>
        <c:scaling>
          <c:orientation val="minMax"/>
        </c:scaling>
        <c:delete val="0"/>
        <c:axPos val="b"/>
        <c:numFmt formatCode="General" sourceLinked="1"/>
        <c:majorTickMark val="out"/>
        <c:minorTickMark val="none"/>
        <c:tickLblPos val="nextTo"/>
        <c:crossAx val="386961424"/>
        <c:crosses val="autoZero"/>
        <c:auto val="1"/>
        <c:lblAlgn val="ctr"/>
        <c:lblOffset val="100"/>
        <c:noMultiLvlLbl val="0"/>
      </c:catAx>
      <c:valAx>
        <c:axId val="386961424"/>
        <c:scaling>
          <c:orientation val="minMax"/>
          <c:min val="60"/>
        </c:scaling>
        <c:delete val="0"/>
        <c:axPos val="l"/>
        <c:majorGridlines>
          <c:spPr>
            <a:ln>
              <a:solidFill>
                <a:schemeClr val="bg1">
                  <a:lumMod val="85000"/>
                </a:schemeClr>
              </a:solidFill>
            </a:ln>
          </c:spPr>
        </c:majorGridlines>
        <c:title>
          <c:tx>
            <c:rich>
              <a:bodyPr rot="-5400000" vert="horz"/>
              <a:lstStyle/>
              <a:p>
                <a:pPr>
                  <a:defRPr/>
                </a:pPr>
                <a:r>
                  <a:rPr lang="en-US"/>
                  <a:t>Index (2013 = 100)</a:t>
                </a:r>
              </a:p>
            </c:rich>
          </c:tx>
          <c:layout>
            <c:manualLayout>
              <c:xMode val="edge"/>
              <c:yMode val="edge"/>
              <c:x val="1.1739740211570709E-2"/>
              <c:y val="6.6861233315761201E-2"/>
            </c:manualLayout>
          </c:layout>
          <c:overlay val="0"/>
        </c:title>
        <c:numFmt formatCode="0" sourceLinked="1"/>
        <c:majorTickMark val="out"/>
        <c:minorTickMark val="none"/>
        <c:tickLblPos val="nextTo"/>
        <c:crossAx val="386199512"/>
        <c:crosses val="autoZero"/>
        <c:crossBetween val="between"/>
      </c:valAx>
      <c:spPr>
        <a:noFill/>
        <a:ln w="25400">
          <a:noFill/>
        </a:ln>
      </c:spPr>
    </c:plotArea>
    <c:legend>
      <c:legendPos val="b"/>
      <c:layout>
        <c:manualLayout>
          <c:xMode val="edge"/>
          <c:yMode val="edge"/>
          <c:x val="0.21099116781157998"/>
          <c:y val="3.6609499384135095E-2"/>
          <c:w val="0.77772557625586303"/>
          <c:h val="0.14837041545143292"/>
        </c:manualLayout>
      </c:layout>
      <c:overlay val="0"/>
      <c:spPr>
        <a:solidFill>
          <a:schemeClr val="bg1"/>
        </a:solidFill>
      </c:spPr>
      <c:txPr>
        <a:bodyPr/>
        <a:lstStyle/>
        <a:p>
          <a:pPr>
            <a:defRPr sz="1800"/>
          </a:pPr>
          <a:endParaRPr lang="en-US"/>
        </a:p>
      </c:txPr>
    </c:legend>
    <c:plotVisOnly val="1"/>
    <c:dispBlanksAs val="gap"/>
    <c:showDLblsOverMax val="0"/>
  </c:chart>
  <c:spPr>
    <a:ln>
      <a:noFill/>
    </a:ln>
  </c:spPr>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562517620244519"/>
          <c:y val="8.7280845902780166E-2"/>
          <c:w val="0.76663906988933495"/>
          <c:h val="0.79188861289566714"/>
        </c:manualLayout>
      </c:layout>
      <c:barChart>
        <c:barDir val="col"/>
        <c:grouping val="clustered"/>
        <c:varyColors val="0"/>
        <c:ser>
          <c:idx val="0"/>
          <c:order val="0"/>
          <c:tx>
            <c:strRef>
              <c:f>'Summary Beef'!$A$64</c:f>
              <c:strCache>
                <c:ptCount val="1"/>
                <c:pt idx="0">
                  <c:v>Cow herd</c:v>
                </c:pt>
              </c:strCache>
            </c:strRef>
          </c:tx>
          <c:invertIfNegative val="0"/>
          <c:cat>
            <c:numRef>
              <c:f>'Summary Beef'!$B$57:$E$57</c:f>
              <c:numCache>
                <c:formatCode>General</c:formatCode>
                <c:ptCount val="4"/>
                <c:pt idx="0">
                  <c:v>2013</c:v>
                </c:pt>
                <c:pt idx="1">
                  <c:v>2014</c:v>
                </c:pt>
                <c:pt idx="2">
                  <c:v>2015</c:v>
                </c:pt>
                <c:pt idx="3">
                  <c:v>2016</c:v>
                </c:pt>
              </c:numCache>
            </c:numRef>
          </c:cat>
          <c:val>
            <c:numRef>
              <c:f>'Summary Beef'!$B$64:$E$64</c:f>
              <c:numCache>
                <c:formatCode>0</c:formatCode>
                <c:ptCount val="4"/>
                <c:pt idx="0">
                  <c:v>100</c:v>
                </c:pt>
                <c:pt idx="1">
                  <c:v>99.960127606088477</c:v>
                </c:pt>
                <c:pt idx="2">
                  <c:v>98.90488781556418</c:v>
                </c:pt>
                <c:pt idx="3">
                  <c:v>85.473084725349665</c:v>
                </c:pt>
              </c:numCache>
            </c:numRef>
          </c:val>
          <c:extLst>
            <c:ext xmlns:c16="http://schemas.microsoft.com/office/drawing/2014/chart" uri="{C3380CC4-5D6E-409C-BE32-E72D297353CC}">
              <c16:uniqueId val="{00000000-7B71-4C96-BFBC-4F5A1918F717}"/>
            </c:ext>
          </c:extLst>
        </c:ser>
        <c:ser>
          <c:idx val="1"/>
          <c:order val="1"/>
          <c:tx>
            <c:strRef>
              <c:f>'Summary Beef'!$A$65</c:f>
              <c:strCache>
                <c:ptCount val="1"/>
                <c:pt idx="0">
                  <c:v>Replacement Heifer</c:v>
                </c:pt>
              </c:strCache>
            </c:strRef>
          </c:tx>
          <c:spPr>
            <a:solidFill>
              <a:schemeClr val="tx1">
                <a:lumMod val="65000"/>
                <a:lumOff val="35000"/>
              </a:schemeClr>
            </a:solidFill>
          </c:spPr>
          <c:invertIfNegative val="0"/>
          <c:cat>
            <c:numRef>
              <c:f>'Summary Beef'!$B$57:$E$57</c:f>
              <c:numCache>
                <c:formatCode>General</c:formatCode>
                <c:ptCount val="4"/>
                <c:pt idx="0">
                  <c:v>2013</c:v>
                </c:pt>
                <c:pt idx="1">
                  <c:v>2014</c:v>
                </c:pt>
                <c:pt idx="2">
                  <c:v>2015</c:v>
                </c:pt>
                <c:pt idx="3">
                  <c:v>2016</c:v>
                </c:pt>
              </c:numCache>
            </c:numRef>
          </c:cat>
          <c:val>
            <c:numRef>
              <c:f>'Summary Beef'!$B$65:$E$65</c:f>
              <c:numCache>
                <c:formatCode>0</c:formatCode>
                <c:ptCount val="4"/>
                <c:pt idx="0">
                  <c:v>100</c:v>
                </c:pt>
                <c:pt idx="1">
                  <c:v>99.593528089287403</c:v>
                </c:pt>
                <c:pt idx="2">
                  <c:v>96.424937056256908</c:v>
                </c:pt>
                <c:pt idx="3">
                  <c:v>93.184442254540585</c:v>
                </c:pt>
              </c:numCache>
            </c:numRef>
          </c:val>
          <c:extLst>
            <c:ext xmlns:c16="http://schemas.microsoft.com/office/drawing/2014/chart" uri="{C3380CC4-5D6E-409C-BE32-E72D297353CC}">
              <c16:uniqueId val="{00000001-7B71-4C96-BFBC-4F5A1918F717}"/>
            </c:ext>
          </c:extLst>
        </c:ser>
        <c:ser>
          <c:idx val="2"/>
          <c:order val="2"/>
          <c:tx>
            <c:strRef>
              <c:f>'Summary Beef'!$A$66</c:f>
              <c:strCache>
                <c:ptCount val="1"/>
                <c:pt idx="0">
                  <c:v>Steer: 7-36 Months</c:v>
                </c:pt>
              </c:strCache>
            </c:strRef>
          </c:tx>
          <c:spPr>
            <a:solidFill>
              <a:srgbClr val="FFC000"/>
            </a:solidFill>
          </c:spPr>
          <c:invertIfNegative val="0"/>
          <c:cat>
            <c:numRef>
              <c:f>'Summary Beef'!$B$57:$E$57</c:f>
              <c:numCache>
                <c:formatCode>General</c:formatCode>
                <c:ptCount val="4"/>
                <c:pt idx="0">
                  <c:v>2013</c:v>
                </c:pt>
                <c:pt idx="1">
                  <c:v>2014</c:v>
                </c:pt>
                <c:pt idx="2">
                  <c:v>2015</c:v>
                </c:pt>
                <c:pt idx="3">
                  <c:v>2016</c:v>
                </c:pt>
              </c:numCache>
            </c:numRef>
          </c:cat>
          <c:val>
            <c:numRef>
              <c:f>'Summary Beef'!$B$66:$E$66</c:f>
              <c:numCache>
                <c:formatCode>0</c:formatCode>
                <c:ptCount val="4"/>
                <c:pt idx="0">
                  <c:v>100</c:v>
                </c:pt>
                <c:pt idx="1">
                  <c:v>103.45911550044961</c:v>
                </c:pt>
                <c:pt idx="2">
                  <c:v>103.60855379119099</c:v>
                </c:pt>
                <c:pt idx="3">
                  <c:v>91.708089811270156</c:v>
                </c:pt>
              </c:numCache>
            </c:numRef>
          </c:val>
          <c:extLst>
            <c:ext xmlns:c16="http://schemas.microsoft.com/office/drawing/2014/chart" uri="{C3380CC4-5D6E-409C-BE32-E72D297353CC}">
              <c16:uniqueId val="{00000002-7B71-4C96-BFBC-4F5A1918F717}"/>
            </c:ext>
          </c:extLst>
        </c:ser>
        <c:dLbls>
          <c:showLegendKey val="0"/>
          <c:showVal val="0"/>
          <c:showCatName val="0"/>
          <c:showSerName val="0"/>
          <c:showPercent val="0"/>
          <c:showBubbleSize val="0"/>
        </c:dLbls>
        <c:gapWidth val="150"/>
        <c:axId val="386962208"/>
        <c:axId val="386962600"/>
      </c:barChart>
      <c:catAx>
        <c:axId val="386962208"/>
        <c:scaling>
          <c:orientation val="minMax"/>
        </c:scaling>
        <c:delete val="0"/>
        <c:axPos val="b"/>
        <c:numFmt formatCode="General" sourceLinked="1"/>
        <c:majorTickMark val="out"/>
        <c:minorTickMark val="none"/>
        <c:tickLblPos val="nextTo"/>
        <c:crossAx val="386962600"/>
        <c:crosses val="autoZero"/>
        <c:auto val="1"/>
        <c:lblAlgn val="ctr"/>
        <c:lblOffset val="100"/>
        <c:noMultiLvlLbl val="0"/>
      </c:catAx>
      <c:valAx>
        <c:axId val="386962600"/>
        <c:scaling>
          <c:orientation val="minMax"/>
          <c:min val="75"/>
        </c:scaling>
        <c:delete val="0"/>
        <c:axPos val="l"/>
        <c:majorGridlines>
          <c:spPr>
            <a:ln>
              <a:solidFill>
                <a:schemeClr val="bg1">
                  <a:lumMod val="85000"/>
                </a:schemeClr>
              </a:solidFill>
            </a:ln>
          </c:spPr>
        </c:majorGridlines>
        <c:title>
          <c:tx>
            <c:rich>
              <a:bodyPr rot="-5400000" vert="horz"/>
              <a:lstStyle/>
              <a:p>
                <a:pPr>
                  <a:defRPr/>
                </a:pPr>
                <a:r>
                  <a:rPr lang="en-US"/>
                  <a:t>Index (2013 = 100)</a:t>
                </a:r>
              </a:p>
            </c:rich>
          </c:tx>
          <c:layout>
            <c:manualLayout>
              <c:xMode val="edge"/>
              <c:yMode val="edge"/>
              <c:x val="9.5661548357892472E-3"/>
              <c:y val="7.5698933684156852E-2"/>
            </c:manualLayout>
          </c:layout>
          <c:overlay val="0"/>
        </c:title>
        <c:numFmt formatCode="0" sourceLinked="1"/>
        <c:majorTickMark val="out"/>
        <c:minorTickMark val="none"/>
        <c:tickLblPos val="nextTo"/>
        <c:crossAx val="386962208"/>
        <c:crosses val="autoZero"/>
        <c:crossBetween val="between"/>
      </c:valAx>
      <c:spPr>
        <a:noFill/>
        <a:ln w="25400">
          <a:noFill/>
        </a:ln>
      </c:spPr>
    </c:plotArea>
    <c:legend>
      <c:legendPos val="b"/>
      <c:layout>
        <c:manualLayout>
          <c:xMode val="edge"/>
          <c:yMode val="edge"/>
          <c:x val="0.21044567802700911"/>
          <c:y val="3.6740793985838849E-2"/>
          <c:w val="0.74048030304835188"/>
          <c:h val="0.14350395621759129"/>
        </c:manualLayout>
      </c:layout>
      <c:overlay val="0"/>
      <c:spPr>
        <a:solidFill>
          <a:schemeClr val="bg1"/>
        </a:solidFill>
      </c:spPr>
      <c:txPr>
        <a:bodyPr/>
        <a:lstStyle/>
        <a:p>
          <a:pPr>
            <a:defRPr sz="1800"/>
          </a:pPr>
          <a:endParaRPr lang="en-US"/>
        </a:p>
      </c:txPr>
    </c:legend>
    <c:plotVisOnly val="1"/>
    <c:dispBlanksAs val="gap"/>
    <c:showDLblsOverMax val="0"/>
  </c:chart>
  <c:spPr>
    <a:ln>
      <a:noFill/>
    </a:ln>
  </c:spPr>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94726736307116"/>
          <c:y val="5.0925925925925923E-2"/>
          <c:w val="0.81106754723397678"/>
          <c:h val="0.82858361807887071"/>
        </c:manualLayout>
      </c:layout>
      <c:barChart>
        <c:barDir val="col"/>
        <c:grouping val="stacked"/>
        <c:varyColors val="0"/>
        <c:ser>
          <c:idx val="1"/>
          <c:order val="0"/>
          <c:tx>
            <c:strRef>
              <c:f>Data!$A$97</c:f>
              <c:strCache>
                <c:ptCount val="1"/>
                <c:pt idx="0">
                  <c:v>Bovine cuts bone in, frozen</c:v>
                </c:pt>
              </c:strCache>
            </c:strRef>
          </c:tx>
          <c:spPr>
            <a:solidFill>
              <a:srgbClr val="FFC000"/>
            </a:solidFill>
            <a:ln>
              <a:noFill/>
            </a:ln>
            <a:effectLst/>
          </c:spPr>
          <c:invertIfNegative val="0"/>
          <c:cat>
            <c:strRef>
              <c:f>Data!$B$95:$N$95</c:f>
              <c:strCache>
                <c:ptCount val="13"/>
                <c:pt idx="0">
                  <c:v>2012-Q4</c:v>
                </c:pt>
                <c:pt idx="1">
                  <c:v>2013-Q1</c:v>
                </c:pt>
                <c:pt idx="2">
                  <c:v>2013-Q2</c:v>
                </c:pt>
                <c:pt idx="3">
                  <c:v>2013-Q3</c:v>
                </c:pt>
                <c:pt idx="4">
                  <c:v>2013-Q4</c:v>
                </c:pt>
                <c:pt idx="5">
                  <c:v>2014-Q1</c:v>
                </c:pt>
                <c:pt idx="6">
                  <c:v>2014-Q2</c:v>
                </c:pt>
                <c:pt idx="7">
                  <c:v>2014-Q3</c:v>
                </c:pt>
                <c:pt idx="8">
                  <c:v>2014-Q4</c:v>
                </c:pt>
                <c:pt idx="9">
                  <c:v>2015-Q1</c:v>
                </c:pt>
                <c:pt idx="10">
                  <c:v>2015-Q2</c:v>
                </c:pt>
                <c:pt idx="11">
                  <c:v>2015-Q3</c:v>
                </c:pt>
                <c:pt idx="12">
                  <c:v>2015-Q4</c:v>
                </c:pt>
              </c:strCache>
            </c:strRef>
          </c:cat>
          <c:val>
            <c:numRef>
              <c:f>Data!$B$97:$N$97</c:f>
              <c:numCache>
                <c:formatCode>0</c:formatCode>
                <c:ptCount val="13"/>
                <c:pt idx="0">
                  <c:v>13.242000000000001</c:v>
                </c:pt>
                <c:pt idx="1">
                  <c:v>13.867000000000001</c:v>
                </c:pt>
                <c:pt idx="2">
                  <c:v>9.5310000000000006</c:v>
                </c:pt>
                <c:pt idx="3">
                  <c:v>15.026999999999999</c:v>
                </c:pt>
                <c:pt idx="4">
                  <c:v>37.130000000000003</c:v>
                </c:pt>
                <c:pt idx="5">
                  <c:v>26.547000000000001</c:v>
                </c:pt>
                <c:pt idx="6">
                  <c:v>38.585999999999999</c:v>
                </c:pt>
                <c:pt idx="7">
                  <c:v>48.118000000000002</c:v>
                </c:pt>
                <c:pt idx="8">
                  <c:v>78.891999999999996</c:v>
                </c:pt>
                <c:pt idx="9">
                  <c:v>87.72</c:v>
                </c:pt>
                <c:pt idx="10">
                  <c:v>109.09699999999999</c:v>
                </c:pt>
                <c:pt idx="11">
                  <c:v>139.035</c:v>
                </c:pt>
                <c:pt idx="12">
                  <c:v>199.666</c:v>
                </c:pt>
              </c:numCache>
            </c:numRef>
          </c:val>
          <c:extLst>
            <c:ext xmlns:c16="http://schemas.microsoft.com/office/drawing/2014/chart" uri="{C3380CC4-5D6E-409C-BE32-E72D297353CC}">
              <c16:uniqueId val="{00000001-B0B7-43AA-9D96-E424492BA725}"/>
            </c:ext>
          </c:extLst>
        </c:ser>
        <c:ser>
          <c:idx val="2"/>
          <c:order val="1"/>
          <c:tx>
            <c:strRef>
              <c:f>Data!$A$98</c:f>
              <c:strCache>
                <c:ptCount val="1"/>
                <c:pt idx="0">
                  <c:v>Bovine cuts boneless, fresh or chilled</c:v>
                </c:pt>
              </c:strCache>
            </c:strRef>
          </c:tx>
          <c:spPr>
            <a:solidFill>
              <a:schemeClr val="accent3"/>
            </a:solidFill>
            <a:ln>
              <a:noFill/>
            </a:ln>
            <a:effectLst/>
          </c:spPr>
          <c:invertIfNegative val="0"/>
          <c:cat>
            <c:strRef>
              <c:f>Data!$B$95:$N$95</c:f>
              <c:strCache>
                <c:ptCount val="13"/>
                <c:pt idx="0">
                  <c:v>2012-Q4</c:v>
                </c:pt>
                <c:pt idx="1">
                  <c:v>2013-Q1</c:v>
                </c:pt>
                <c:pt idx="2">
                  <c:v>2013-Q2</c:v>
                </c:pt>
                <c:pt idx="3">
                  <c:v>2013-Q3</c:v>
                </c:pt>
                <c:pt idx="4">
                  <c:v>2013-Q4</c:v>
                </c:pt>
                <c:pt idx="5">
                  <c:v>2014-Q1</c:v>
                </c:pt>
                <c:pt idx="6">
                  <c:v>2014-Q2</c:v>
                </c:pt>
                <c:pt idx="7">
                  <c:v>2014-Q3</c:v>
                </c:pt>
                <c:pt idx="8">
                  <c:v>2014-Q4</c:v>
                </c:pt>
                <c:pt idx="9">
                  <c:v>2015-Q1</c:v>
                </c:pt>
                <c:pt idx="10">
                  <c:v>2015-Q2</c:v>
                </c:pt>
                <c:pt idx="11">
                  <c:v>2015-Q3</c:v>
                </c:pt>
                <c:pt idx="12">
                  <c:v>2015-Q4</c:v>
                </c:pt>
              </c:strCache>
            </c:strRef>
          </c:cat>
          <c:val>
            <c:numRef>
              <c:f>Data!$B$98:$N$98</c:f>
              <c:numCache>
                <c:formatCode>0</c:formatCode>
                <c:ptCount val="13"/>
                <c:pt idx="0">
                  <c:v>24.52</c:v>
                </c:pt>
                <c:pt idx="1">
                  <c:v>21.466000000000001</c:v>
                </c:pt>
                <c:pt idx="2">
                  <c:v>32.957999999999998</c:v>
                </c:pt>
                <c:pt idx="3">
                  <c:v>46.835999999999999</c:v>
                </c:pt>
                <c:pt idx="4">
                  <c:v>66.394999999999996</c:v>
                </c:pt>
                <c:pt idx="5">
                  <c:v>53.027999999999999</c:v>
                </c:pt>
                <c:pt idx="6">
                  <c:v>67.212000000000003</c:v>
                </c:pt>
                <c:pt idx="7">
                  <c:v>85.046999999999997</c:v>
                </c:pt>
                <c:pt idx="8">
                  <c:v>127.474</c:v>
                </c:pt>
                <c:pt idx="9">
                  <c:v>82.213999999999999</c:v>
                </c:pt>
                <c:pt idx="10">
                  <c:v>113.849</c:v>
                </c:pt>
                <c:pt idx="11">
                  <c:v>88.003</c:v>
                </c:pt>
                <c:pt idx="12">
                  <c:v>112.95399999999999</c:v>
                </c:pt>
              </c:numCache>
            </c:numRef>
          </c:val>
          <c:extLst>
            <c:ext xmlns:c16="http://schemas.microsoft.com/office/drawing/2014/chart" uri="{C3380CC4-5D6E-409C-BE32-E72D297353CC}">
              <c16:uniqueId val="{00000002-B0B7-43AA-9D96-E424492BA725}"/>
            </c:ext>
          </c:extLst>
        </c:ser>
        <c:ser>
          <c:idx val="3"/>
          <c:order val="2"/>
          <c:tx>
            <c:strRef>
              <c:f>Data!$A$99</c:f>
              <c:strCache>
                <c:ptCount val="1"/>
                <c:pt idx="0">
                  <c:v>Bovine cuts bone in, fresh or chilled</c:v>
                </c:pt>
              </c:strCache>
            </c:strRef>
          </c:tx>
          <c:spPr>
            <a:solidFill>
              <a:schemeClr val="accent5"/>
            </a:solidFill>
            <a:ln>
              <a:noFill/>
            </a:ln>
            <a:effectLst/>
          </c:spPr>
          <c:invertIfNegative val="0"/>
          <c:cat>
            <c:strRef>
              <c:f>Data!$B$95:$N$95</c:f>
              <c:strCache>
                <c:ptCount val="13"/>
                <c:pt idx="0">
                  <c:v>2012-Q4</c:v>
                </c:pt>
                <c:pt idx="1">
                  <c:v>2013-Q1</c:v>
                </c:pt>
                <c:pt idx="2">
                  <c:v>2013-Q2</c:v>
                </c:pt>
                <c:pt idx="3">
                  <c:v>2013-Q3</c:v>
                </c:pt>
                <c:pt idx="4">
                  <c:v>2013-Q4</c:v>
                </c:pt>
                <c:pt idx="5">
                  <c:v>2014-Q1</c:v>
                </c:pt>
                <c:pt idx="6">
                  <c:v>2014-Q2</c:v>
                </c:pt>
                <c:pt idx="7">
                  <c:v>2014-Q3</c:v>
                </c:pt>
                <c:pt idx="8">
                  <c:v>2014-Q4</c:v>
                </c:pt>
                <c:pt idx="9">
                  <c:v>2015-Q1</c:v>
                </c:pt>
                <c:pt idx="10">
                  <c:v>2015-Q2</c:v>
                </c:pt>
                <c:pt idx="11">
                  <c:v>2015-Q3</c:v>
                </c:pt>
                <c:pt idx="12">
                  <c:v>2015-Q4</c:v>
                </c:pt>
              </c:strCache>
            </c:strRef>
          </c:cat>
          <c:val>
            <c:numRef>
              <c:f>Data!$B$99:$N$99</c:f>
              <c:numCache>
                <c:formatCode>0</c:formatCode>
                <c:ptCount val="13"/>
                <c:pt idx="0">
                  <c:v>12.79</c:v>
                </c:pt>
                <c:pt idx="1">
                  <c:v>24.26</c:v>
                </c:pt>
                <c:pt idx="2">
                  <c:v>28.196999999999999</c:v>
                </c:pt>
                <c:pt idx="3">
                  <c:v>32.906999999999996</c:v>
                </c:pt>
                <c:pt idx="4">
                  <c:v>44.023000000000003</c:v>
                </c:pt>
                <c:pt idx="5">
                  <c:v>37.311</c:v>
                </c:pt>
                <c:pt idx="6">
                  <c:v>36.817</c:v>
                </c:pt>
                <c:pt idx="7">
                  <c:v>50.042000000000002</c:v>
                </c:pt>
                <c:pt idx="8">
                  <c:v>54.948999999999998</c:v>
                </c:pt>
                <c:pt idx="9">
                  <c:v>59.38</c:v>
                </c:pt>
                <c:pt idx="10">
                  <c:v>112.749</c:v>
                </c:pt>
                <c:pt idx="11">
                  <c:v>119.117</c:v>
                </c:pt>
                <c:pt idx="12">
                  <c:v>100.783</c:v>
                </c:pt>
              </c:numCache>
            </c:numRef>
          </c:val>
          <c:extLst>
            <c:ext xmlns:c16="http://schemas.microsoft.com/office/drawing/2014/chart" uri="{C3380CC4-5D6E-409C-BE32-E72D297353CC}">
              <c16:uniqueId val="{00000003-B0B7-43AA-9D96-E424492BA725}"/>
            </c:ext>
          </c:extLst>
        </c:ser>
        <c:ser>
          <c:idx val="4"/>
          <c:order val="3"/>
          <c:tx>
            <c:strRef>
              <c:f>Data!$A$100</c:f>
              <c:strCache>
                <c:ptCount val="1"/>
                <c:pt idx="0">
                  <c:v>Bovine cuts boneless, frozen</c:v>
                </c:pt>
              </c:strCache>
            </c:strRef>
          </c:tx>
          <c:spPr>
            <a:solidFill>
              <a:srgbClr val="C00000"/>
            </a:solidFill>
            <a:ln>
              <a:noFill/>
            </a:ln>
            <a:effectLst/>
          </c:spPr>
          <c:invertIfNegative val="0"/>
          <c:cat>
            <c:strRef>
              <c:f>Data!$B$95:$N$95</c:f>
              <c:strCache>
                <c:ptCount val="13"/>
                <c:pt idx="0">
                  <c:v>2012-Q4</c:v>
                </c:pt>
                <c:pt idx="1">
                  <c:v>2013-Q1</c:v>
                </c:pt>
                <c:pt idx="2">
                  <c:v>2013-Q2</c:v>
                </c:pt>
                <c:pt idx="3">
                  <c:v>2013-Q3</c:v>
                </c:pt>
                <c:pt idx="4">
                  <c:v>2013-Q4</c:v>
                </c:pt>
                <c:pt idx="5">
                  <c:v>2014-Q1</c:v>
                </c:pt>
                <c:pt idx="6">
                  <c:v>2014-Q2</c:v>
                </c:pt>
                <c:pt idx="7">
                  <c:v>2014-Q3</c:v>
                </c:pt>
                <c:pt idx="8">
                  <c:v>2014-Q4</c:v>
                </c:pt>
                <c:pt idx="9">
                  <c:v>2015-Q1</c:v>
                </c:pt>
                <c:pt idx="10">
                  <c:v>2015-Q2</c:v>
                </c:pt>
                <c:pt idx="11">
                  <c:v>2015-Q3</c:v>
                </c:pt>
                <c:pt idx="12">
                  <c:v>2015-Q4</c:v>
                </c:pt>
              </c:strCache>
            </c:strRef>
          </c:cat>
          <c:val>
            <c:numRef>
              <c:f>Data!$B$100:$N$100</c:f>
              <c:numCache>
                <c:formatCode>0</c:formatCode>
                <c:ptCount val="13"/>
                <c:pt idx="0">
                  <c:v>21.87</c:v>
                </c:pt>
                <c:pt idx="1">
                  <c:v>18.893999999999998</c:v>
                </c:pt>
                <c:pt idx="2">
                  <c:v>26.355</c:v>
                </c:pt>
                <c:pt idx="3">
                  <c:v>42.475999999999999</c:v>
                </c:pt>
                <c:pt idx="4">
                  <c:v>63.393999999999998</c:v>
                </c:pt>
                <c:pt idx="5">
                  <c:v>70.956999999999994</c:v>
                </c:pt>
                <c:pt idx="6">
                  <c:v>59.031999999999996</c:v>
                </c:pt>
                <c:pt idx="7">
                  <c:v>75.534999999999997</c:v>
                </c:pt>
                <c:pt idx="8">
                  <c:v>116.05200000000001</c:v>
                </c:pt>
                <c:pt idx="9">
                  <c:v>84.537999999999997</c:v>
                </c:pt>
                <c:pt idx="10">
                  <c:v>51.658000000000001</c:v>
                </c:pt>
                <c:pt idx="11">
                  <c:v>98.539000000000001</c:v>
                </c:pt>
                <c:pt idx="12">
                  <c:v>83.704999999999998</c:v>
                </c:pt>
              </c:numCache>
            </c:numRef>
          </c:val>
          <c:extLst>
            <c:ext xmlns:c16="http://schemas.microsoft.com/office/drawing/2014/chart" uri="{C3380CC4-5D6E-409C-BE32-E72D297353CC}">
              <c16:uniqueId val="{00000004-B0B7-43AA-9D96-E424492BA725}"/>
            </c:ext>
          </c:extLst>
        </c:ser>
        <c:ser>
          <c:idx val="5"/>
          <c:order val="4"/>
          <c:tx>
            <c:strRef>
              <c:f>Data!$A$101</c:f>
              <c:strCache>
                <c:ptCount val="1"/>
                <c:pt idx="0">
                  <c:v>Other meat, carcasses and offal</c:v>
                </c:pt>
              </c:strCache>
            </c:strRef>
          </c:tx>
          <c:spPr>
            <a:solidFill>
              <a:schemeClr val="accent6"/>
            </a:solidFill>
            <a:ln>
              <a:noFill/>
            </a:ln>
            <a:effectLst/>
          </c:spPr>
          <c:invertIfNegative val="0"/>
          <c:cat>
            <c:strRef>
              <c:f>Data!$B$95:$N$95</c:f>
              <c:strCache>
                <c:ptCount val="13"/>
                <c:pt idx="0">
                  <c:v>2012-Q4</c:v>
                </c:pt>
                <c:pt idx="1">
                  <c:v>2013-Q1</c:v>
                </c:pt>
                <c:pt idx="2">
                  <c:v>2013-Q2</c:v>
                </c:pt>
                <c:pt idx="3">
                  <c:v>2013-Q3</c:v>
                </c:pt>
                <c:pt idx="4">
                  <c:v>2013-Q4</c:v>
                </c:pt>
                <c:pt idx="5">
                  <c:v>2014-Q1</c:v>
                </c:pt>
                <c:pt idx="6">
                  <c:v>2014-Q2</c:v>
                </c:pt>
                <c:pt idx="7">
                  <c:v>2014-Q3</c:v>
                </c:pt>
                <c:pt idx="8">
                  <c:v>2014-Q4</c:v>
                </c:pt>
                <c:pt idx="9">
                  <c:v>2015-Q1</c:v>
                </c:pt>
                <c:pt idx="10">
                  <c:v>2015-Q2</c:v>
                </c:pt>
                <c:pt idx="11">
                  <c:v>2015-Q3</c:v>
                </c:pt>
                <c:pt idx="12">
                  <c:v>2015-Q4</c:v>
                </c:pt>
              </c:strCache>
            </c:strRef>
          </c:cat>
          <c:val>
            <c:numRef>
              <c:f>Data!$B$101:$N$101</c:f>
              <c:numCache>
                <c:formatCode>0</c:formatCode>
                <c:ptCount val="13"/>
                <c:pt idx="0">
                  <c:v>17.318999999999999</c:v>
                </c:pt>
                <c:pt idx="1">
                  <c:v>37.823</c:v>
                </c:pt>
                <c:pt idx="2">
                  <c:v>33.854999999999997</c:v>
                </c:pt>
                <c:pt idx="3">
                  <c:v>47.904000000000003</c:v>
                </c:pt>
                <c:pt idx="4">
                  <c:v>67.489000000000004</c:v>
                </c:pt>
                <c:pt idx="5">
                  <c:v>57.353000000000002</c:v>
                </c:pt>
                <c:pt idx="6">
                  <c:v>73.224000000000004</c:v>
                </c:pt>
                <c:pt idx="7">
                  <c:v>62.508000000000003</c:v>
                </c:pt>
                <c:pt idx="8">
                  <c:v>70.978999999999999</c:v>
                </c:pt>
                <c:pt idx="9">
                  <c:v>69.266000000000005</c:v>
                </c:pt>
                <c:pt idx="10">
                  <c:v>61.912999999999997</c:v>
                </c:pt>
                <c:pt idx="11">
                  <c:v>70.585999999999999</c:v>
                </c:pt>
                <c:pt idx="12">
                  <c:v>90.727000000000004</c:v>
                </c:pt>
              </c:numCache>
            </c:numRef>
          </c:val>
          <c:extLst>
            <c:ext xmlns:c16="http://schemas.microsoft.com/office/drawing/2014/chart" uri="{C3380CC4-5D6E-409C-BE32-E72D297353CC}">
              <c16:uniqueId val="{00000005-B0B7-43AA-9D96-E424492BA725}"/>
            </c:ext>
          </c:extLst>
        </c:ser>
        <c:dLbls>
          <c:showLegendKey val="0"/>
          <c:showVal val="0"/>
          <c:showCatName val="0"/>
          <c:showSerName val="0"/>
          <c:showPercent val="0"/>
          <c:showBubbleSize val="0"/>
        </c:dLbls>
        <c:gapWidth val="219"/>
        <c:overlap val="100"/>
        <c:axId val="386963384"/>
        <c:axId val="386963776"/>
      </c:barChart>
      <c:lineChart>
        <c:grouping val="standard"/>
        <c:varyColors val="0"/>
        <c:ser>
          <c:idx val="6"/>
          <c:order val="5"/>
          <c:tx>
            <c:strRef>
              <c:f>Data!$A$91</c:f>
              <c:strCache>
                <c:ptCount val="1"/>
                <c:pt idx="0">
                  <c:v>Volume (secondary axis)</c:v>
                </c:pt>
              </c:strCache>
            </c:strRef>
          </c:tx>
          <c:spPr>
            <a:ln w="44450">
              <a:solidFill>
                <a:schemeClr val="tx1">
                  <a:lumMod val="65000"/>
                  <a:lumOff val="35000"/>
                </a:schemeClr>
              </a:solidFill>
            </a:ln>
          </c:spPr>
          <c:marker>
            <c:symbol val="none"/>
          </c:marker>
          <c:val>
            <c:numRef>
              <c:f>Data!$E$91:$Q$91</c:f>
              <c:numCache>
                <c:formatCode>0</c:formatCode>
                <c:ptCount val="13"/>
                <c:pt idx="0">
                  <c:v>2278.6999999999998</c:v>
                </c:pt>
                <c:pt idx="1">
                  <c:v>3970.2930000000001</c:v>
                </c:pt>
                <c:pt idx="2">
                  <c:v>5120.5839999999998</c:v>
                </c:pt>
                <c:pt idx="3">
                  <c:v>5937.8379999999997</c:v>
                </c:pt>
                <c:pt idx="4">
                  <c:v>8071.2879999999996</c:v>
                </c:pt>
                <c:pt idx="5">
                  <c:v>7045.8530000000001</c:v>
                </c:pt>
                <c:pt idx="6">
                  <c:v>7824.4989999999998</c:v>
                </c:pt>
                <c:pt idx="7">
                  <c:v>8377.1939999999995</c:v>
                </c:pt>
                <c:pt idx="8">
                  <c:v>12292.914000000001</c:v>
                </c:pt>
                <c:pt idx="9">
                  <c:v>8319.4410000000007</c:v>
                </c:pt>
                <c:pt idx="10">
                  <c:v>10216.424999999999</c:v>
                </c:pt>
                <c:pt idx="11">
                  <c:v>11332.353999999999</c:v>
                </c:pt>
                <c:pt idx="12">
                  <c:v>12738.215</c:v>
                </c:pt>
              </c:numCache>
            </c:numRef>
          </c:val>
          <c:smooth val="0"/>
          <c:extLst>
            <c:ext xmlns:c16="http://schemas.microsoft.com/office/drawing/2014/chart" uri="{C3380CC4-5D6E-409C-BE32-E72D297353CC}">
              <c16:uniqueId val="{00000000-7C62-4386-A16B-68D5AC7D3A55}"/>
            </c:ext>
          </c:extLst>
        </c:ser>
        <c:dLbls>
          <c:showLegendKey val="0"/>
          <c:showVal val="0"/>
          <c:showCatName val="0"/>
          <c:showSerName val="0"/>
          <c:showPercent val="0"/>
          <c:showBubbleSize val="0"/>
        </c:dLbls>
        <c:marker val="1"/>
        <c:smooth val="0"/>
        <c:axId val="386964560"/>
        <c:axId val="386964168"/>
      </c:lineChart>
      <c:catAx>
        <c:axId val="3869633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en-US"/>
          </a:p>
        </c:txPr>
        <c:crossAx val="386963776"/>
        <c:crosses val="autoZero"/>
        <c:auto val="1"/>
        <c:lblAlgn val="ctr"/>
        <c:lblOffset val="100"/>
        <c:tickLblSkip val="2"/>
        <c:noMultiLvlLbl val="0"/>
      </c:catAx>
      <c:valAx>
        <c:axId val="386963776"/>
        <c:scaling>
          <c:orientation val="minMax"/>
        </c:scaling>
        <c:delete val="0"/>
        <c:axPos val="l"/>
        <c:majorGridlines>
          <c:spPr>
            <a:ln w="9525" cap="flat" cmpd="sng" algn="ctr">
              <a:solidFill>
                <a:schemeClr val="bg1">
                  <a:lumMod val="85000"/>
                </a:schemeClr>
              </a:solidFill>
              <a:round/>
            </a:ln>
            <a:effectLst/>
          </c:spPr>
        </c:majorGridlines>
        <c:title>
          <c:tx>
            <c:rich>
              <a:bodyPr rot="-5400000" vert="horz"/>
              <a:lstStyle/>
              <a:p>
                <a:pPr>
                  <a:defRPr/>
                </a:pPr>
                <a:r>
                  <a:rPr lang="en-US"/>
                  <a:t>Million Rand</a:t>
                </a:r>
              </a:p>
            </c:rich>
          </c:tx>
          <c:layout>
            <c:manualLayout>
              <c:xMode val="edge"/>
              <c:yMode val="edge"/>
              <c:x val="2.7331641927943891E-3"/>
              <c:y val="3.6138690202390009E-2"/>
            </c:manualLayout>
          </c:layout>
          <c:overlay val="0"/>
          <c:spPr>
            <a:noFill/>
            <a:ln>
              <a:noFill/>
            </a:ln>
            <a:effectLst/>
          </c:spPr>
        </c:title>
        <c:numFmt formatCode="0" sourceLinked="1"/>
        <c:majorTickMark val="none"/>
        <c:minorTickMark val="none"/>
        <c:tickLblPos val="nextTo"/>
        <c:spPr>
          <a:noFill/>
          <a:ln>
            <a:solidFill>
              <a:schemeClr val="tx1"/>
            </a:solidFill>
          </a:ln>
          <a:effectLst/>
        </c:spPr>
        <c:txPr>
          <a:bodyPr rot="-60000000" vert="horz"/>
          <a:lstStyle/>
          <a:p>
            <a:pPr>
              <a:defRPr/>
            </a:pPr>
            <a:endParaRPr lang="en-US"/>
          </a:p>
        </c:txPr>
        <c:crossAx val="386963384"/>
        <c:crosses val="autoZero"/>
        <c:crossBetween val="between"/>
      </c:valAx>
      <c:valAx>
        <c:axId val="386964168"/>
        <c:scaling>
          <c:orientation val="minMax"/>
        </c:scaling>
        <c:delete val="0"/>
        <c:axPos val="r"/>
        <c:title>
          <c:tx>
            <c:rich>
              <a:bodyPr rot="-5400000" vert="horz"/>
              <a:lstStyle/>
              <a:p>
                <a:pPr>
                  <a:defRPr/>
                </a:pPr>
                <a:r>
                  <a:rPr lang="en-US"/>
                  <a:t>Thousand tons</a:t>
                </a:r>
              </a:p>
            </c:rich>
          </c:tx>
          <c:layout>
            <c:manualLayout>
              <c:xMode val="edge"/>
              <c:yMode val="edge"/>
              <c:x val="0.96544581028526266"/>
              <c:y val="4.1365775084278258E-2"/>
            </c:manualLayout>
          </c:layout>
          <c:overlay val="0"/>
        </c:title>
        <c:numFmt formatCode="0" sourceLinked="1"/>
        <c:majorTickMark val="out"/>
        <c:minorTickMark val="none"/>
        <c:tickLblPos val="nextTo"/>
        <c:crossAx val="386964560"/>
        <c:crosses val="max"/>
        <c:crossBetween val="between"/>
        <c:dispUnits>
          <c:builtInUnit val="thousands"/>
        </c:dispUnits>
      </c:valAx>
      <c:catAx>
        <c:axId val="386964560"/>
        <c:scaling>
          <c:orientation val="minMax"/>
        </c:scaling>
        <c:delete val="1"/>
        <c:axPos val="b"/>
        <c:majorTickMark val="out"/>
        <c:minorTickMark val="none"/>
        <c:tickLblPos val="nextTo"/>
        <c:crossAx val="386964168"/>
        <c:crosses val="autoZero"/>
        <c:auto val="1"/>
        <c:lblAlgn val="ctr"/>
        <c:lblOffset val="100"/>
        <c:noMultiLvlLbl val="0"/>
      </c:catAx>
      <c:spPr>
        <a:noFill/>
        <a:ln w="25400">
          <a:noFill/>
        </a:ln>
        <a:effectLst/>
      </c:spPr>
    </c:plotArea>
    <c:legend>
      <c:legendPos val="b"/>
      <c:layout>
        <c:manualLayout>
          <c:xMode val="edge"/>
          <c:yMode val="edge"/>
          <c:x val="0.20429264227727725"/>
          <c:y val="5.1539933696370166E-2"/>
          <c:w val="0.38373818330243925"/>
          <c:h val="0.352584160609967"/>
        </c:manualLayout>
      </c:layout>
      <c:overlay val="0"/>
      <c:spPr>
        <a:noFill/>
        <a:ln>
          <a:noFill/>
        </a:ln>
        <a:effectLst/>
      </c:spPr>
      <c:txPr>
        <a:bodyPr rot="0" vert="horz"/>
        <a:lstStyle/>
        <a:p>
          <a:pPr>
            <a:defRPr/>
          </a:pPr>
          <a:endParaRPr lang="en-US"/>
        </a:p>
      </c:txPr>
    </c:legend>
    <c:plotVisOnly val="1"/>
    <c:dispBlanksAs val="gap"/>
    <c:showDLblsOverMax val="0"/>
  </c:chart>
  <c:spPr>
    <a:noFill/>
    <a:ln w="9525" cap="flat" cmpd="sng" algn="ctr">
      <a:noFill/>
      <a:round/>
    </a:ln>
    <a:effectLst/>
  </c:spPr>
  <c:txPr>
    <a:bodyPr/>
    <a:lstStyle/>
    <a:p>
      <a:pPr>
        <a:defRPr sz="1800">
          <a:solidFill>
            <a:sysClr val="windowText" lastClr="000000"/>
          </a:solidFill>
          <a:latin typeface="+mn-lt"/>
          <a:cs typeface="Arial" panose="020B0604020202020204" pitchFamily="34" charset="0"/>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21762044031892"/>
          <c:y val="2.86867216501961E-2"/>
          <c:w val="0.74870611654312413"/>
          <c:h val="0.70597952472993031"/>
        </c:manualLayout>
      </c:layout>
      <c:areaChart>
        <c:grouping val="standard"/>
        <c:varyColors val="0"/>
        <c:ser>
          <c:idx val="0"/>
          <c:order val="1"/>
          <c:tx>
            <c:strRef>
              <c:f>Data!$B$65</c:f>
              <c:strCache>
                <c:ptCount val="1"/>
                <c:pt idx="0">
                  <c:v>Beef consumption</c:v>
                </c:pt>
              </c:strCache>
            </c:strRef>
          </c:tx>
          <c:spPr>
            <a:solidFill>
              <a:schemeClr val="bg1">
                <a:lumMod val="75000"/>
              </a:schemeClr>
            </a:solidFill>
            <a:ln w="12700">
              <a:noFill/>
              <a:prstDash val="solid"/>
            </a:ln>
          </c:spPr>
          <c:cat>
            <c:numRef>
              <c:f>Data!$G$63:$AA$63</c:f>
              <c:numCache>
                <c:formatCode>0_ ;\-0\ </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Data!$G$65:$AA$65</c:f>
              <c:numCache>
                <c:formatCode>General</c:formatCode>
                <c:ptCount val="21"/>
                <c:pt idx="0">
                  <c:v>642.21783919999996</c:v>
                </c:pt>
                <c:pt idx="1">
                  <c:v>636.26177159999997</c:v>
                </c:pt>
                <c:pt idx="2">
                  <c:v>658.9</c:v>
                </c:pt>
                <c:pt idx="3">
                  <c:v>671.91341149238087</c:v>
                </c:pt>
                <c:pt idx="4">
                  <c:v>649.94999999999993</c:v>
                </c:pt>
                <c:pt idx="5">
                  <c:v>695.36469999999997</c:v>
                </c:pt>
                <c:pt idx="6">
                  <c:v>663.10915499999999</c:v>
                </c:pt>
                <c:pt idx="7">
                  <c:v>670.91943283249987</c:v>
                </c:pt>
                <c:pt idx="8">
                  <c:v>716.42099245872066</c:v>
                </c:pt>
                <c:pt idx="9">
                  <c:v>729.84874533689958</c:v>
                </c:pt>
                <c:pt idx="10">
                  <c:v>729.3913216401038</c:v>
                </c:pt>
                <c:pt idx="11">
                  <c:v>684.52747174756598</c:v>
                </c:pt>
                <c:pt idx="12">
                  <c:v>614.61424484609597</c:v>
                </c:pt>
                <c:pt idx="13">
                  <c:v>626.67908221831055</c:v>
                </c:pt>
                <c:pt idx="14">
                  <c:v>661.47776431401405</c:v>
                </c:pt>
                <c:pt idx="15">
                  <c:v>715.37396105649714</c:v>
                </c:pt>
                <c:pt idx="16">
                  <c:v>714.59192183930259</c:v>
                </c:pt>
                <c:pt idx="17">
                  <c:v>724.24164368272284</c:v>
                </c:pt>
                <c:pt idx="18">
                  <c:v>740.54373027149711</c:v>
                </c:pt>
                <c:pt idx="19">
                  <c:v>753.09116644605763</c:v>
                </c:pt>
                <c:pt idx="20">
                  <c:v>767.37392893182403</c:v>
                </c:pt>
              </c:numCache>
            </c:numRef>
          </c:val>
          <c:extLst>
            <c:ext xmlns:c16="http://schemas.microsoft.com/office/drawing/2014/chart" uri="{C3380CC4-5D6E-409C-BE32-E72D297353CC}">
              <c16:uniqueId val="{00000000-AA5C-422F-89F0-195E65AF2512}"/>
            </c:ext>
          </c:extLst>
        </c:ser>
        <c:dLbls>
          <c:showLegendKey val="0"/>
          <c:showVal val="0"/>
          <c:showCatName val="0"/>
          <c:showSerName val="0"/>
          <c:showPercent val="0"/>
          <c:showBubbleSize val="0"/>
        </c:dLbls>
        <c:axId val="386966520"/>
        <c:axId val="386966912"/>
      </c:areaChart>
      <c:barChart>
        <c:barDir val="col"/>
        <c:grouping val="clustered"/>
        <c:varyColors val="0"/>
        <c:ser>
          <c:idx val="1"/>
          <c:order val="0"/>
          <c:tx>
            <c:strRef>
              <c:f>Data!$B$64</c:f>
              <c:strCache>
                <c:ptCount val="1"/>
                <c:pt idx="0">
                  <c:v>Beef production</c:v>
                </c:pt>
              </c:strCache>
            </c:strRef>
          </c:tx>
          <c:spPr>
            <a:solidFill>
              <a:srgbClr val="0070C0"/>
            </a:solidFill>
            <a:ln w="12700">
              <a:noFill/>
              <a:prstDash val="solid"/>
            </a:ln>
          </c:spPr>
          <c:invertIfNegative val="0"/>
          <c:cat>
            <c:numRef>
              <c:f>Data!$G$63:$AA$63</c:f>
              <c:numCache>
                <c:formatCode>0_ ;\-0\ </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Data!$G$64:$AA$64</c:f>
              <c:numCache>
                <c:formatCode>General</c:formatCode>
                <c:ptCount val="21"/>
                <c:pt idx="0">
                  <c:v>575.65290859000004</c:v>
                </c:pt>
                <c:pt idx="1">
                  <c:v>579.69497297999999</c:v>
                </c:pt>
                <c:pt idx="2">
                  <c:v>601.65087453649994</c:v>
                </c:pt>
                <c:pt idx="3">
                  <c:v>631</c:v>
                </c:pt>
                <c:pt idx="4">
                  <c:v>612.06999999999994</c:v>
                </c:pt>
                <c:pt idx="5">
                  <c:v>654.91489999999999</c:v>
                </c:pt>
                <c:pt idx="6">
                  <c:v>622.16915499999993</c:v>
                </c:pt>
                <c:pt idx="7">
                  <c:v>613.14770225249993</c:v>
                </c:pt>
                <c:pt idx="8">
                  <c:v>665.92799245872072</c:v>
                </c:pt>
                <c:pt idx="9">
                  <c:v>698.08925804689954</c:v>
                </c:pt>
                <c:pt idx="10">
                  <c:v>747.59108364010376</c:v>
                </c:pt>
                <c:pt idx="11">
                  <c:v>705.41354167967381</c:v>
                </c:pt>
                <c:pt idx="12">
                  <c:v>618.21559352949771</c:v>
                </c:pt>
                <c:pt idx="13">
                  <c:v>617.04409623351944</c:v>
                </c:pt>
                <c:pt idx="14">
                  <c:v>657.90321093493264</c:v>
                </c:pt>
                <c:pt idx="15">
                  <c:v>715.40839446153689</c:v>
                </c:pt>
                <c:pt idx="16">
                  <c:v>712.4951646139466</c:v>
                </c:pt>
                <c:pt idx="17">
                  <c:v>725.09667290002744</c:v>
                </c:pt>
                <c:pt idx="18">
                  <c:v>744.23866101593444</c:v>
                </c:pt>
                <c:pt idx="19">
                  <c:v>758.40530531861998</c:v>
                </c:pt>
                <c:pt idx="20">
                  <c:v>773.28790844536729</c:v>
                </c:pt>
              </c:numCache>
            </c:numRef>
          </c:val>
          <c:extLst>
            <c:ext xmlns:c16="http://schemas.microsoft.com/office/drawing/2014/chart" uri="{C3380CC4-5D6E-409C-BE32-E72D297353CC}">
              <c16:uniqueId val="{00000001-AA5C-422F-89F0-195E65AF2512}"/>
            </c:ext>
          </c:extLst>
        </c:ser>
        <c:ser>
          <c:idx val="4"/>
          <c:order val="4"/>
          <c:tx>
            <c:strRef>
              <c:f>Data!$B$66</c:f>
              <c:strCache>
                <c:ptCount val="1"/>
                <c:pt idx="0">
                  <c:v>Beef Imports</c:v>
                </c:pt>
              </c:strCache>
            </c:strRef>
          </c:tx>
          <c:spPr>
            <a:solidFill>
              <a:schemeClr val="tx1"/>
            </a:solidFill>
          </c:spPr>
          <c:invertIfNegative val="0"/>
          <c:val>
            <c:numRef>
              <c:f>Data!$G$66:$AA$66</c:f>
              <c:numCache>
                <c:formatCode>0.00</c:formatCode>
                <c:ptCount val="21"/>
                <c:pt idx="0">
                  <c:v>76.56493060999999</c:v>
                </c:pt>
                <c:pt idx="1">
                  <c:v>66.5617716</c:v>
                </c:pt>
                <c:pt idx="2">
                  <c:v>65.209999999999994</c:v>
                </c:pt>
                <c:pt idx="3">
                  <c:v>44.54</c:v>
                </c:pt>
                <c:pt idx="4">
                  <c:v>42.379999999999995</c:v>
                </c:pt>
                <c:pt idx="5">
                  <c:v>44.449799999999996</c:v>
                </c:pt>
                <c:pt idx="6">
                  <c:v>47.1</c:v>
                </c:pt>
                <c:pt idx="7">
                  <c:v>63.04873057999999</c:v>
                </c:pt>
                <c:pt idx="8">
                  <c:v>61.64</c:v>
                </c:pt>
                <c:pt idx="9">
                  <c:v>59.55140729</c:v>
                </c:pt>
                <c:pt idx="10">
                  <c:v>17.582128000000001</c:v>
                </c:pt>
                <c:pt idx="11">
                  <c:v>30.694281598879066</c:v>
                </c:pt>
                <c:pt idx="12">
                  <c:v>33.025598893420231</c:v>
                </c:pt>
                <c:pt idx="13">
                  <c:v>38.486095004498168</c:v>
                </c:pt>
                <c:pt idx="14">
                  <c:v>36.075545719966769</c:v>
                </c:pt>
                <c:pt idx="15">
                  <c:v>34.40117749461777</c:v>
                </c:pt>
                <c:pt idx="16">
                  <c:v>35.523346284423248</c:v>
                </c:pt>
                <c:pt idx="17">
                  <c:v>34.715816597009741</c:v>
                </c:pt>
                <c:pt idx="18">
                  <c:v>34.588832289345348</c:v>
                </c:pt>
                <c:pt idx="19">
                  <c:v>34.598482533385209</c:v>
                </c:pt>
                <c:pt idx="20">
                  <c:v>34.704407657409675</c:v>
                </c:pt>
              </c:numCache>
            </c:numRef>
          </c:val>
          <c:extLst>
            <c:ext xmlns:c16="http://schemas.microsoft.com/office/drawing/2014/chart" uri="{C3380CC4-5D6E-409C-BE32-E72D297353CC}">
              <c16:uniqueId val="{00000002-AA5C-422F-89F0-195E65AF2512}"/>
            </c:ext>
          </c:extLst>
        </c:ser>
        <c:ser>
          <c:idx val="5"/>
          <c:order val="5"/>
          <c:tx>
            <c:strRef>
              <c:f>Data!$B$67</c:f>
              <c:strCache>
                <c:ptCount val="1"/>
                <c:pt idx="0">
                  <c:v>Beef exports</c:v>
                </c:pt>
              </c:strCache>
            </c:strRef>
          </c:tx>
          <c:spPr>
            <a:solidFill>
              <a:srgbClr val="FFC000"/>
            </a:solidFill>
          </c:spPr>
          <c:invertIfNegative val="0"/>
          <c:val>
            <c:numRef>
              <c:f>Data!$G$67:$AA$67</c:f>
              <c:numCache>
                <c:formatCode>0.00</c:formatCode>
                <c:ptCount val="21"/>
                <c:pt idx="0">
                  <c:v>10</c:v>
                </c:pt>
                <c:pt idx="1">
                  <c:v>10</c:v>
                </c:pt>
                <c:pt idx="2">
                  <c:v>9</c:v>
                </c:pt>
                <c:pt idx="3">
                  <c:v>3.62658850761914</c:v>
                </c:pt>
                <c:pt idx="4">
                  <c:v>4.5</c:v>
                </c:pt>
                <c:pt idx="5">
                  <c:v>4</c:v>
                </c:pt>
                <c:pt idx="6">
                  <c:v>6.16</c:v>
                </c:pt>
                <c:pt idx="7">
                  <c:v>5.2770000000000001</c:v>
                </c:pt>
                <c:pt idx="8">
                  <c:v>11.147</c:v>
                </c:pt>
                <c:pt idx="9">
                  <c:v>27.791920000000001</c:v>
                </c:pt>
                <c:pt idx="10">
                  <c:v>35.781889999999997</c:v>
                </c:pt>
                <c:pt idx="11">
                  <c:v>51.580351531002911</c:v>
                </c:pt>
                <c:pt idx="12">
                  <c:v>36.626947562046993</c:v>
                </c:pt>
                <c:pt idx="13">
                  <c:v>28.851108960866625</c:v>
                </c:pt>
                <c:pt idx="14">
                  <c:v>32.500992371349504</c:v>
                </c:pt>
                <c:pt idx="15">
                  <c:v>34.435610874945318</c:v>
                </c:pt>
                <c:pt idx="16">
                  <c:v>33.426589097199781</c:v>
                </c:pt>
                <c:pt idx="17">
                  <c:v>35.570845785140783</c:v>
                </c:pt>
                <c:pt idx="18">
                  <c:v>38.283763052232175</c:v>
                </c:pt>
                <c:pt idx="19">
                  <c:v>39.912621387478325</c:v>
                </c:pt>
                <c:pt idx="20">
                  <c:v>40.618387179499003</c:v>
                </c:pt>
              </c:numCache>
            </c:numRef>
          </c:val>
          <c:extLst>
            <c:ext xmlns:c16="http://schemas.microsoft.com/office/drawing/2014/chart" uri="{C3380CC4-5D6E-409C-BE32-E72D297353CC}">
              <c16:uniqueId val="{00000003-AA5C-422F-89F0-195E65AF2512}"/>
            </c:ext>
          </c:extLst>
        </c:ser>
        <c:dLbls>
          <c:showLegendKey val="0"/>
          <c:showVal val="0"/>
          <c:showCatName val="0"/>
          <c:showSerName val="0"/>
          <c:showPercent val="0"/>
          <c:showBubbleSize val="0"/>
        </c:dLbls>
        <c:gapWidth val="150"/>
        <c:axId val="386966520"/>
        <c:axId val="386966912"/>
      </c:barChart>
      <c:lineChart>
        <c:grouping val="standard"/>
        <c:varyColors val="0"/>
        <c:ser>
          <c:idx val="2"/>
          <c:order val="2"/>
          <c:tx>
            <c:strRef>
              <c:f>Data!$B$68</c:f>
              <c:strCache>
                <c:ptCount val="1"/>
                <c:pt idx="0">
                  <c:v>Avg auction price (right axis)</c:v>
                </c:pt>
              </c:strCache>
            </c:strRef>
          </c:tx>
          <c:spPr>
            <a:ln w="44450">
              <a:solidFill>
                <a:srgbClr val="FF0000"/>
              </a:solidFill>
              <a:prstDash val="solid"/>
            </a:ln>
          </c:spPr>
          <c:marker>
            <c:symbol val="none"/>
          </c:marker>
          <c:cat>
            <c:numRef>
              <c:f>Data!$G$63:$AA$63</c:f>
              <c:numCache>
                <c:formatCode>0_ ;\-0\ </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Data!$G$68:$AA$68</c:f>
              <c:numCache>
                <c:formatCode>General</c:formatCode>
                <c:ptCount val="21"/>
                <c:pt idx="0">
                  <c:v>1599</c:v>
                </c:pt>
                <c:pt idx="1">
                  <c:v>1923</c:v>
                </c:pt>
                <c:pt idx="2">
                  <c:v>2090</c:v>
                </c:pt>
                <c:pt idx="3">
                  <c:v>2150</c:v>
                </c:pt>
                <c:pt idx="4">
                  <c:v>2294</c:v>
                </c:pt>
                <c:pt idx="5">
                  <c:v>2361</c:v>
                </c:pt>
                <c:pt idx="6">
                  <c:v>2835</c:v>
                </c:pt>
                <c:pt idx="7">
                  <c:v>2955.67</c:v>
                </c:pt>
                <c:pt idx="8">
                  <c:v>2900.8653846153848</c:v>
                </c:pt>
                <c:pt idx="9">
                  <c:v>3302</c:v>
                </c:pt>
                <c:pt idx="10">
                  <c:v>3442.92</c:v>
                </c:pt>
                <c:pt idx="11">
                  <c:v>3879.8018404071731</c:v>
                </c:pt>
                <c:pt idx="12">
                  <c:v>4439.8048587857147</c:v>
                </c:pt>
                <c:pt idx="13">
                  <c:v>4533.5671724926306</c:v>
                </c:pt>
                <c:pt idx="14">
                  <c:v>4561.6031346441441</c:v>
                </c:pt>
                <c:pt idx="15">
                  <c:v>4486.2976400293583</c:v>
                </c:pt>
                <c:pt idx="16">
                  <c:v>4852.935745559259</c:v>
                </c:pt>
                <c:pt idx="17">
                  <c:v>5151.7500644045067</c:v>
                </c:pt>
                <c:pt idx="18">
                  <c:v>5420.1094364791843</c:v>
                </c:pt>
                <c:pt idx="19">
                  <c:v>5719.8517500014996</c:v>
                </c:pt>
                <c:pt idx="20">
                  <c:v>6040.8369170411106</c:v>
                </c:pt>
              </c:numCache>
            </c:numRef>
          </c:val>
          <c:smooth val="0"/>
          <c:extLst>
            <c:ext xmlns:c16="http://schemas.microsoft.com/office/drawing/2014/chart" uri="{C3380CC4-5D6E-409C-BE32-E72D297353CC}">
              <c16:uniqueId val="{00000004-AA5C-422F-89F0-195E65AF2512}"/>
            </c:ext>
          </c:extLst>
        </c:ser>
        <c:ser>
          <c:idx val="3"/>
          <c:order val="3"/>
          <c:tx>
            <c:strRef>
              <c:f>Data!$B$69</c:f>
              <c:strCache>
                <c:ptCount val="1"/>
                <c:pt idx="0">
                  <c:v>Real 2010 Price (right axis)</c:v>
                </c:pt>
              </c:strCache>
            </c:strRef>
          </c:tx>
          <c:spPr>
            <a:ln w="44450">
              <a:solidFill>
                <a:sysClr val="windowText" lastClr="000000"/>
              </a:solidFill>
              <a:prstDash val="sysDash"/>
            </a:ln>
          </c:spPr>
          <c:marker>
            <c:symbol val="none"/>
          </c:marker>
          <c:cat>
            <c:numRef>
              <c:f>Data!$G$63:$AA$63</c:f>
              <c:numCache>
                <c:formatCode>0_ ;\-0\ </c:formatCode>
                <c:ptCount val="21"/>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pt idx="20">
                  <c:v>2025</c:v>
                </c:pt>
              </c:numCache>
            </c:numRef>
          </c:cat>
          <c:val>
            <c:numRef>
              <c:f>Data!$G$69:$AA$69</c:f>
              <c:numCache>
                <c:formatCode>General</c:formatCode>
                <c:ptCount val="21"/>
                <c:pt idx="0">
                  <c:v>2706.4975484034462</c:v>
                </c:pt>
                <c:pt idx="1">
                  <c:v>3039.0418845997838</c:v>
                </c:pt>
                <c:pt idx="2">
                  <c:v>3002.9149545175169</c:v>
                </c:pt>
                <c:pt idx="3">
                  <c:v>2634.8640550458713</c:v>
                </c:pt>
                <c:pt idx="4">
                  <c:v>2392.6419999999998</c:v>
                </c:pt>
                <c:pt idx="5">
                  <c:v>2361</c:v>
                </c:pt>
                <c:pt idx="6">
                  <c:v>2656.9821930646672</c:v>
                </c:pt>
                <c:pt idx="7">
                  <c:v>2627.9789114892951</c:v>
                </c:pt>
                <c:pt idx="8">
                  <c:v>2438.6964076396866</c:v>
                </c:pt>
                <c:pt idx="9">
                  <c:v>2611.4034119388025</c:v>
                </c:pt>
                <c:pt idx="10">
                  <c:v>2602.4414704647475</c:v>
                </c:pt>
                <c:pt idx="11">
                  <c:v>2764.6298426774661</c:v>
                </c:pt>
                <c:pt idx="12">
                  <c:v>2979.8392723425823</c:v>
                </c:pt>
                <c:pt idx="13">
                  <c:v>2878.6792751937414</c:v>
                </c:pt>
                <c:pt idx="14">
                  <c:v>2740.2995775463696</c:v>
                </c:pt>
                <c:pt idx="15">
                  <c:v>2549.7159648282172</c:v>
                </c:pt>
                <c:pt idx="16">
                  <c:v>2609.3642385686212</c:v>
                </c:pt>
                <c:pt idx="17">
                  <c:v>2616.0317097896473</c:v>
                </c:pt>
                <c:pt idx="18">
                  <c:v>2593.7201130851063</c:v>
                </c:pt>
                <c:pt idx="19">
                  <c:v>2593.7226446931522</c:v>
                </c:pt>
                <c:pt idx="20">
                  <c:v>2594.7385801526161</c:v>
                </c:pt>
              </c:numCache>
            </c:numRef>
          </c:val>
          <c:smooth val="0"/>
          <c:extLst>
            <c:ext xmlns:c16="http://schemas.microsoft.com/office/drawing/2014/chart" uri="{C3380CC4-5D6E-409C-BE32-E72D297353CC}">
              <c16:uniqueId val="{00000005-AA5C-422F-89F0-195E65AF2512}"/>
            </c:ext>
          </c:extLst>
        </c:ser>
        <c:dLbls>
          <c:showLegendKey val="0"/>
          <c:showVal val="0"/>
          <c:showCatName val="0"/>
          <c:showSerName val="0"/>
          <c:showPercent val="0"/>
          <c:showBubbleSize val="0"/>
        </c:dLbls>
        <c:marker val="1"/>
        <c:smooth val="0"/>
        <c:axId val="386967304"/>
        <c:axId val="386967696"/>
      </c:lineChart>
      <c:catAx>
        <c:axId val="386966520"/>
        <c:scaling>
          <c:orientation val="minMax"/>
        </c:scaling>
        <c:delete val="0"/>
        <c:axPos val="b"/>
        <c:numFmt formatCode="0_ ;\-0\ " sourceLinked="1"/>
        <c:majorTickMark val="out"/>
        <c:minorTickMark val="none"/>
        <c:tickLblPos val="nextTo"/>
        <c:spPr>
          <a:ln w="3175">
            <a:solidFill>
              <a:srgbClr val="000000"/>
            </a:solidFill>
            <a:prstDash val="solid"/>
          </a:ln>
        </c:spPr>
        <c:txPr>
          <a:bodyPr rot="0" vert="horz"/>
          <a:lstStyle/>
          <a:p>
            <a:pPr>
              <a:defRPr/>
            </a:pPr>
            <a:endParaRPr lang="en-US"/>
          </a:p>
        </c:txPr>
        <c:crossAx val="386966912"/>
        <c:crosses val="autoZero"/>
        <c:auto val="0"/>
        <c:lblAlgn val="ctr"/>
        <c:lblOffset val="100"/>
        <c:tickLblSkip val="2"/>
        <c:tickMarkSkip val="1"/>
        <c:noMultiLvlLbl val="0"/>
      </c:catAx>
      <c:valAx>
        <c:axId val="386966912"/>
        <c:scaling>
          <c:orientation val="minMax"/>
        </c:scaling>
        <c:delete val="0"/>
        <c:axPos val="l"/>
        <c:majorGridlines>
          <c:spPr>
            <a:ln w="3175">
              <a:solidFill>
                <a:schemeClr val="bg1">
                  <a:lumMod val="85000"/>
                </a:schemeClr>
              </a:solidFill>
              <a:prstDash val="solid"/>
            </a:ln>
          </c:spPr>
        </c:majorGridlines>
        <c:title>
          <c:tx>
            <c:rich>
              <a:bodyPr/>
              <a:lstStyle/>
              <a:p>
                <a:pPr>
                  <a:defRPr b="1"/>
                </a:pPr>
                <a:r>
                  <a:rPr lang="en-ZA" b="1"/>
                  <a:t>Thousand tons</a:t>
                </a:r>
              </a:p>
            </c:rich>
          </c:tx>
          <c:layout>
            <c:manualLayout>
              <c:xMode val="edge"/>
              <c:yMode val="edge"/>
              <c:x val="5.5161277779740567E-3"/>
              <c:y val="1.2687418072906072E-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386966520"/>
        <c:crosses val="autoZero"/>
        <c:crossBetween val="between"/>
      </c:valAx>
      <c:catAx>
        <c:axId val="386967304"/>
        <c:scaling>
          <c:orientation val="minMax"/>
        </c:scaling>
        <c:delete val="1"/>
        <c:axPos val="b"/>
        <c:numFmt formatCode="0_ ;\-0\ " sourceLinked="1"/>
        <c:majorTickMark val="out"/>
        <c:minorTickMark val="none"/>
        <c:tickLblPos val="none"/>
        <c:crossAx val="386967696"/>
        <c:crosses val="autoZero"/>
        <c:auto val="0"/>
        <c:lblAlgn val="ctr"/>
        <c:lblOffset val="100"/>
        <c:noMultiLvlLbl val="0"/>
      </c:catAx>
      <c:valAx>
        <c:axId val="386967696"/>
        <c:scaling>
          <c:orientation val="minMax"/>
        </c:scaling>
        <c:delete val="0"/>
        <c:axPos val="r"/>
        <c:title>
          <c:tx>
            <c:rich>
              <a:bodyPr/>
              <a:lstStyle/>
              <a:p>
                <a:pPr>
                  <a:defRPr b="1"/>
                </a:pPr>
                <a:r>
                  <a:rPr lang="en-ZA" b="1"/>
                  <a:t>c/kg</a:t>
                </a:r>
              </a:p>
            </c:rich>
          </c:tx>
          <c:layout>
            <c:manualLayout>
              <c:xMode val="edge"/>
              <c:yMode val="edge"/>
              <c:x val="0.96816129929357664"/>
              <c:y val="2.7581984288998357E-2"/>
            </c:manualLayout>
          </c:layout>
          <c:overlay val="0"/>
          <c:spPr>
            <a:noFill/>
            <a:ln w="25400">
              <a:noFill/>
            </a:ln>
          </c:spPr>
        </c:title>
        <c:numFmt formatCode="General" sourceLinked="1"/>
        <c:majorTickMark val="out"/>
        <c:minorTickMark val="none"/>
        <c:tickLblPos val="nextTo"/>
        <c:spPr>
          <a:ln w="3175">
            <a:solidFill>
              <a:schemeClr val="tx1"/>
            </a:solidFill>
            <a:prstDash val="solid"/>
          </a:ln>
        </c:spPr>
        <c:txPr>
          <a:bodyPr rot="0" vert="horz"/>
          <a:lstStyle/>
          <a:p>
            <a:pPr>
              <a:defRPr/>
            </a:pPr>
            <a:endParaRPr lang="en-US"/>
          </a:p>
        </c:txPr>
        <c:crossAx val="386967304"/>
        <c:crosses val="max"/>
        <c:crossBetween val="between"/>
      </c:valAx>
      <c:spPr>
        <a:noFill/>
        <a:ln w="25400">
          <a:noFill/>
        </a:ln>
      </c:spPr>
    </c:plotArea>
    <c:legend>
      <c:legendPos val="b"/>
      <c:layout>
        <c:manualLayout>
          <c:xMode val="edge"/>
          <c:yMode val="edge"/>
          <c:x val="3.7951278441188197E-3"/>
          <c:y val="0.84014343203509856"/>
          <c:w val="0.9926151770349898"/>
          <c:h val="0.15985656796490139"/>
        </c:manualLayout>
      </c:layout>
      <c:overlay val="0"/>
      <c:spPr>
        <a:solidFill>
          <a:srgbClr val="FFFFFF"/>
        </a:solidFill>
        <a:ln w="25400">
          <a:noFill/>
        </a:ln>
      </c:spPr>
    </c:legend>
    <c:plotVisOnly val="1"/>
    <c:dispBlanksAs val="gap"/>
    <c:showDLblsOverMax val="0"/>
  </c:chart>
  <c:spPr>
    <a:noFill/>
    <a:ln w="9525">
      <a:noFill/>
    </a:ln>
  </c:spPr>
  <c:txPr>
    <a:bodyPr/>
    <a:lstStyle/>
    <a:p>
      <a:pPr>
        <a:defRPr sz="1800" b="0" i="0" u="none" strike="noStrike" baseline="0">
          <a:solidFill>
            <a:srgbClr val="000000"/>
          </a:solidFill>
          <a:latin typeface="+mn-lt"/>
          <a:ea typeface="Arial"/>
          <a:cs typeface="Arial"/>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0.19856</cdr:x>
      <cdr:y>0.08076</cdr:y>
    </cdr:from>
    <cdr:to>
      <cdr:x>0.21873</cdr:x>
      <cdr:y>0.92332</cdr:y>
    </cdr:to>
    <cdr:cxnSp macro="">
      <cdr:nvCxnSpPr>
        <cdr:cNvPr id="7" name="Elbow Connector 6"/>
        <cdr:cNvCxnSpPr/>
      </cdr:nvCxnSpPr>
      <cdr:spPr>
        <a:xfrm xmlns:a="http://schemas.openxmlformats.org/drawingml/2006/main" rot="5400000">
          <a:off x="-58689" y="2487207"/>
          <a:ext cx="4345730" cy="204396"/>
        </a:xfrm>
        <a:prstGeom xmlns:a="http://schemas.openxmlformats.org/drawingml/2006/main" prst="bentConnector3">
          <a:avLst>
            <a:gd name="adj1" fmla="val -4"/>
          </a:avLst>
        </a:prstGeom>
        <a:ln xmlns:a="http://schemas.openxmlformats.org/drawingml/2006/main" w="44450">
          <a:solidFill>
            <a:srgbClr val="FFC000"/>
          </a:solidFill>
          <a:prstDash val="sysDash"/>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0.22715</cdr:x>
      <cdr:y>0.38155</cdr:y>
    </cdr:from>
    <cdr:to>
      <cdr:x>0.22794</cdr:x>
      <cdr:y>0.6285</cdr:y>
    </cdr:to>
    <cdr:cxnSp macro="">
      <cdr:nvCxnSpPr>
        <cdr:cNvPr id="18" name="Straight Connector 17"/>
        <cdr:cNvCxnSpPr/>
      </cdr:nvCxnSpPr>
      <cdr:spPr>
        <a:xfrm xmlns:a="http://schemas.openxmlformats.org/drawingml/2006/main">
          <a:off x="2301754" y="1967957"/>
          <a:ext cx="7966" cy="1273712"/>
        </a:xfrm>
        <a:prstGeom xmlns:a="http://schemas.openxmlformats.org/drawingml/2006/main" prst="line">
          <a:avLst/>
        </a:prstGeom>
        <a:ln xmlns:a="http://schemas.openxmlformats.org/drawingml/2006/main" w="44450">
          <a:solidFill>
            <a:schemeClr val="tx1">
              <a:lumMod val="65000"/>
              <a:lumOff val="35000"/>
            </a:schemeClr>
          </a:solidFill>
          <a:prstDash val="sysDot"/>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0.51573</cdr:x>
      <cdr:y>0.04982</cdr:y>
    </cdr:from>
    <cdr:to>
      <cdr:x>0.87777</cdr:x>
      <cdr:y>0.80954</cdr:y>
    </cdr:to>
    <cdr:sp macro="" textlink="">
      <cdr:nvSpPr>
        <cdr:cNvPr id="3" name="Rectangle 2"/>
        <cdr:cNvSpPr/>
      </cdr:nvSpPr>
      <cdr:spPr>
        <a:xfrm xmlns:a="http://schemas.openxmlformats.org/drawingml/2006/main">
          <a:off x="4470694" y="219827"/>
          <a:ext cx="3138412" cy="3352207"/>
        </a:xfrm>
        <a:prstGeom xmlns:a="http://schemas.openxmlformats.org/drawingml/2006/main" prst="rect">
          <a:avLst/>
        </a:prstGeom>
        <a:solidFill xmlns:a="http://schemas.openxmlformats.org/drawingml/2006/main">
          <a:srgbClr val="806250">
            <a:alpha val="20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0.57026</cdr:x>
      <cdr:y>0.02906</cdr:y>
    </cdr:from>
    <cdr:to>
      <cdr:x>0.96396</cdr:x>
      <cdr:y>0.69731</cdr:y>
    </cdr:to>
    <cdr:sp macro="" textlink="">
      <cdr:nvSpPr>
        <cdr:cNvPr id="2" name="Rectangle 1"/>
        <cdr:cNvSpPr/>
      </cdr:nvSpPr>
      <cdr:spPr>
        <a:xfrm xmlns:a="http://schemas.openxmlformats.org/drawingml/2006/main">
          <a:off x="4943396" y="138680"/>
          <a:ext cx="3412856" cy="3189038"/>
        </a:xfrm>
        <a:prstGeom xmlns:a="http://schemas.openxmlformats.org/drawingml/2006/main" prst="rect">
          <a:avLst/>
        </a:prstGeom>
        <a:solidFill xmlns:a="http://schemas.openxmlformats.org/drawingml/2006/main">
          <a:srgbClr val="806250">
            <a:alpha val="20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0.74972</cdr:x>
      <cdr:y>0.48485</cdr:y>
    </cdr:from>
    <cdr:to>
      <cdr:x>0.82921</cdr:x>
      <cdr:y>0.5</cdr:y>
    </cdr:to>
    <cdr:cxnSp macro="">
      <cdr:nvCxnSpPr>
        <cdr:cNvPr id="2" name="Straight Arrow Connector 1"/>
        <cdr:cNvCxnSpPr/>
      </cdr:nvCxnSpPr>
      <cdr:spPr>
        <a:xfrm xmlns:a="http://schemas.openxmlformats.org/drawingml/2006/main" flipV="1">
          <a:off x="7728712" y="2574607"/>
          <a:ext cx="819441" cy="80446"/>
        </a:xfrm>
        <a:prstGeom xmlns:a="http://schemas.openxmlformats.org/drawingml/2006/main" prst="straightConnector1">
          <a:avLst/>
        </a:prstGeom>
        <a:ln xmlns:a="http://schemas.openxmlformats.org/drawingml/2006/main" w="57150">
          <a:solidFill>
            <a:srgbClr val="FF0000"/>
          </a:solidFill>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788A3EE-0DAE-4267-AB07-7724E406B60F}" type="datetimeFigureOut">
              <a:rPr lang="en-ZA" smtClean="0"/>
              <a:t>2017/04/20</a:t>
            </a:fld>
            <a:endParaRPr lang="en-ZA"/>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3D61D279-3E8B-4F19-A3EC-3AD45527C279}" type="slidenum">
              <a:rPr lang="en-ZA" smtClean="0"/>
              <a:t>‹#›</a:t>
            </a:fld>
            <a:endParaRPr lang="en-ZA"/>
          </a:p>
        </p:txBody>
      </p:sp>
    </p:spTree>
    <p:extLst>
      <p:ext uri="{BB962C8B-B14F-4D97-AF65-F5344CB8AC3E}">
        <p14:creationId xmlns:p14="http://schemas.microsoft.com/office/powerpoint/2010/main" val="3021652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B2193C40-A9DB-4791-917F-D7FD5FB277B9}" type="datetimeFigureOut">
              <a:rPr lang="en-ZA" smtClean="0"/>
              <a:t>2017/04/20</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469716E1-BD5B-448F-B941-47E2F55F68FA}" type="slidenum">
              <a:rPr lang="en-ZA" smtClean="0"/>
              <a:t>‹#›</a:t>
            </a:fld>
            <a:endParaRPr lang="en-ZA"/>
          </a:p>
        </p:txBody>
      </p:sp>
    </p:spTree>
    <p:extLst>
      <p:ext uri="{BB962C8B-B14F-4D97-AF65-F5344CB8AC3E}">
        <p14:creationId xmlns:p14="http://schemas.microsoft.com/office/powerpoint/2010/main" val="1305143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KEY POINTS:</a:t>
            </a:r>
          </a:p>
          <a:p>
            <a:pPr eaLnBrk="1" hangingPunct="1"/>
            <a:endParaRPr lang="en-US" altLang="en-US" dirty="0"/>
          </a:p>
          <a:p>
            <a:pPr marL="228600" indent="-228600" eaLnBrk="1" hangingPunct="1">
              <a:buFont typeface="+mj-lt"/>
              <a:buAutoNum type="arabicPeriod"/>
            </a:pPr>
            <a:r>
              <a:rPr lang="en-US" altLang="en-US" dirty="0"/>
              <a:t>Major</a:t>
            </a:r>
            <a:r>
              <a:rPr lang="en-US" altLang="en-US" baseline="0" dirty="0"/>
              <a:t> shifts in rainfall patterns resulting in region surpluses and shortfalls</a:t>
            </a:r>
          </a:p>
          <a:p>
            <a:pPr marL="228600" indent="-228600" eaLnBrk="1" hangingPunct="1">
              <a:buFont typeface="+mj-lt"/>
              <a:buAutoNum type="arabicPeriod"/>
            </a:pPr>
            <a:r>
              <a:rPr lang="en-US" altLang="en-US" baseline="0" dirty="0"/>
              <a:t>Significant opportunity for intraregional trade.  </a:t>
            </a:r>
          </a:p>
          <a:p>
            <a:pPr marL="228600" indent="-228600" eaLnBrk="1" hangingPunct="1">
              <a:buFont typeface="+mj-lt"/>
              <a:buAutoNum type="arabicPeriod"/>
            </a:pPr>
            <a:endParaRPr lang="en-US" alt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100">
                <a:solidFill>
                  <a:schemeClr val="tx1"/>
                </a:solidFill>
                <a:latin typeface="Calibri" pitchFamily="34" charset="0"/>
              </a:defRPr>
            </a:lvl1pPr>
            <a:lvl2pPr marL="702756" indent="-270291" eaLnBrk="0" hangingPunct="0">
              <a:spcBef>
                <a:spcPct val="30000"/>
              </a:spcBef>
              <a:defRPr sz="1100">
                <a:solidFill>
                  <a:schemeClr val="tx1"/>
                </a:solidFill>
                <a:latin typeface="Calibri" pitchFamily="34" charset="0"/>
              </a:defRPr>
            </a:lvl2pPr>
            <a:lvl3pPr marL="1081164" indent="-216233" eaLnBrk="0" hangingPunct="0">
              <a:spcBef>
                <a:spcPct val="30000"/>
              </a:spcBef>
              <a:defRPr sz="1100">
                <a:solidFill>
                  <a:schemeClr val="tx1"/>
                </a:solidFill>
                <a:latin typeface="Calibri" pitchFamily="34" charset="0"/>
              </a:defRPr>
            </a:lvl3pPr>
            <a:lvl4pPr marL="1513629" indent="-216233" eaLnBrk="0" hangingPunct="0">
              <a:spcBef>
                <a:spcPct val="30000"/>
              </a:spcBef>
              <a:defRPr sz="1100">
                <a:solidFill>
                  <a:schemeClr val="tx1"/>
                </a:solidFill>
                <a:latin typeface="Calibri" pitchFamily="34" charset="0"/>
              </a:defRPr>
            </a:lvl4pPr>
            <a:lvl5pPr marL="1946095" indent="-216233" eaLnBrk="0" hangingPunct="0">
              <a:spcBef>
                <a:spcPct val="30000"/>
              </a:spcBef>
              <a:defRPr sz="1100">
                <a:solidFill>
                  <a:schemeClr val="tx1"/>
                </a:solidFill>
                <a:latin typeface="Calibri" pitchFamily="34" charset="0"/>
              </a:defRPr>
            </a:lvl5pPr>
            <a:lvl6pPr marL="2378560" indent="-216233" eaLnBrk="0" fontAlgn="base" hangingPunct="0">
              <a:spcBef>
                <a:spcPct val="30000"/>
              </a:spcBef>
              <a:spcAft>
                <a:spcPct val="0"/>
              </a:spcAft>
              <a:defRPr sz="1100">
                <a:solidFill>
                  <a:schemeClr val="tx1"/>
                </a:solidFill>
                <a:latin typeface="Calibri" pitchFamily="34" charset="0"/>
              </a:defRPr>
            </a:lvl6pPr>
            <a:lvl7pPr marL="2811026" indent="-216233" eaLnBrk="0" fontAlgn="base" hangingPunct="0">
              <a:spcBef>
                <a:spcPct val="30000"/>
              </a:spcBef>
              <a:spcAft>
                <a:spcPct val="0"/>
              </a:spcAft>
              <a:defRPr sz="1100">
                <a:solidFill>
                  <a:schemeClr val="tx1"/>
                </a:solidFill>
                <a:latin typeface="Calibri" pitchFamily="34" charset="0"/>
              </a:defRPr>
            </a:lvl7pPr>
            <a:lvl8pPr marL="3243491" indent="-216233" eaLnBrk="0" fontAlgn="base" hangingPunct="0">
              <a:spcBef>
                <a:spcPct val="30000"/>
              </a:spcBef>
              <a:spcAft>
                <a:spcPct val="0"/>
              </a:spcAft>
              <a:defRPr sz="1100">
                <a:solidFill>
                  <a:schemeClr val="tx1"/>
                </a:solidFill>
                <a:latin typeface="Calibri" pitchFamily="34" charset="0"/>
              </a:defRPr>
            </a:lvl8pPr>
            <a:lvl9pPr marL="3675957" indent="-216233" eaLnBrk="0" fontAlgn="base" hangingPunct="0">
              <a:spcBef>
                <a:spcPct val="30000"/>
              </a:spcBef>
              <a:spcAft>
                <a:spcPct val="0"/>
              </a:spcAft>
              <a:defRPr sz="1100">
                <a:solidFill>
                  <a:schemeClr val="tx1"/>
                </a:solidFill>
                <a:latin typeface="Calibri" pitchFamily="34" charset="0"/>
              </a:defRPr>
            </a:lvl9pPr>
          </a:lstStyle>
          <a:p>
            <a:pPr eaLnBrk="1" hangingPunct="1">
              <a:spcBef>
                <a:spcPct val="0"/>
              </a:spcBef>
            </a:pPr>
            <a:fld id="{A624DA76-539E-4C05-9BA7-25EB50C41B53}" type="slidenum">
              <a:rPr lang="en-US" altLang="en-US" smtClean="0">
                <a:latin typeface="Arial" charset="0"/>
              </a:rPr>
              <a:pPr eaLnBrk="1" hangingPunct="1">
                <a:spcBef>
                  <a:spcPct val="0"/>
                </a:spcBef>
              </a:pPr>
              <a:t>4</a:t>
            </a:fld>
            <a:endParaRPr lang="en-US" altLang="en-US">
              <a:latin typeface="Arial" charset="0"/>
            </a:endParaRPr>
          </a:p>
        </p:txBody>
      </p:sp>
    </p:spTree>
    <p:extLst>
      <p:ext uri="{BB962C8B-B14F-4D97-AF65-F5344CB8AC3E}">
        <p14:creationId xmlns:p14="http://schemas.microsoft.com/office/powerpoint/2010/main" val="3977539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The developments in supply and demand</a:t>
            </a:r>
            <a:r>
              <a:rPr lang="en-CA" baseline="0" dirty="0"/>
              <a:t> are embodied in prices</a:t>
            </a:r>
            <a:endParaRPr lang="en-CA" dirty="0"/>
          </a:p>
          <a:p>
            <a:pPr marL="171450" indent="-171450">
              <a:buFont typeface="Arial" panose="020B0604020202020204" pitchFamily="34" charset="0"/>
              <a:buChar char="•"/>
            </a:pPr>
            <a:r>
              <a:rPr lang="en-CA" dirty="0"/>
              <a:t>Very long price series,</a:t>
            </a:r>
            <a:r>
              <a:rPr lang="en-CA" baseline="0" dirty="0"/>
              <a:t> expressed in real terms, show the long term decline in basic food prices which has helped to improve the availability of food and reduce the proportion of food expenses to total incomes.  </a:t>
            </a:r>
          </a:p>
          <a:p>
            <a:pPr marL="171450" indent="-171450">
              <a:buFont typeface="Arial" panose="020B0604020202020204" pitchFamily="34" charset="0"/>
              <a:buChar char="•"/>
            </a:pPr>
            <a:r>
              <a:rPr lang="en-CA" baseline="0" dirty="0"/>
              <a:t>It was possible through consistent improvements to technology lowering the costs and allowing a production expansion despite lower prices.</a:t>
            </a:r>
          </a:p>
          <a:p>
            <a:pPr marL="171450" indent="-171450">
              <a:buFont typeface="Arial" panose="020B0604020202020204" pitchFamily="34" charset="0"/>
              <a:buChar char="•"/>
            </a:pPr>
            <a:r>
              <a:rPr lang="en-CA" baseline="0" dirty="0"/>
              <a:t>The spike of the last decade was certainly severe, but not unprecedented… the big concern over high prices was their link to other global concerns such as climate change and energy markets which threatened to affect food availability….. The question was “ Is the decline in long term food prices over?” </a:t>
            </a:r>
          </a:p>
          <a:p>
            <a:pPr marL="171450" indent="-171450">
              <a:buFont typeface="Arial" panose="020B0604020202020204" pitchFamily="34" charset="0"/>
              <a:buChar char="•"/>
            </a:pPr>
            <a:r>
              <a:rPr lang="en-CA" baseline="0" dirty="0"/>
              <a:t>IFPRI projections saw an end to these efficiency gains, new paradigm where resource cost were constantly rising, time of oil at 150$</a:t>
            </a:r>
          </a:p>
          <a:p>
            <a:pPr marL="171450" indent="-171450">
              <a:buFont typeface="Arial" panose="020B0604020202020204" pitchFamily="34" charset="0"/>
              <a:buChar char="•"/>
            </a:pPr>
            <a:r>
              <a:rPr lang="en-CA" baseline="0" dirty="0"/>
              <a:t>Prices are projected to be at or near longer term real trend levels over the next decade.</a:t>
            </a:r>
          </a:p>
          <a:p>
            <a:pPr marL="171450" indent="-171450">
              <a:buFont typeface="Arial" panose="020B0604020202020204" pitchFamily="34" charset="0"/>
              <a:buChar char="•"/>
            </a:pPr>
            <a:r>
              <a:rPr lang="en-CA" baseline="0" dirty="0"/>
              <a:t>Combining growth in production per person, and longer term price declines, and its response to bring high prices back to trend levels, suggests that global agriculture is resilient to the challenges it faces...</a:t>
            </a:r>
          </a:p>
          <a:p>
            <a:pPr marL="171450" indent="-171450">
              <a:buFont typeface="Arial" panose="020B0604020202020204" pitchFamily="34" charset="0"/>
              <a:buChar char="•"/>
            </a:pPr>
            <a:r>
              <a:rPr lang="en-CA" baseline="0" dirty="0"/>
              <a:t>Of course, performance does vary by country/region, and future challenges, such as water availability and climate change may be much more difficult in the future.</a:t>
            </a:r>
            <a:endParaRPr lang="en-CA" dirty="0"/>
          </a:p>
        </p:txBody>
      </p:sp>
      <p:sp>
        <p:nvSpPr>
          <p:cNvPr id="4" name="Slide Number Placeholder 3"/>
          <p:cNvSpPr>
            <a:spLocks noGrp="1"/>
          </p:cNvSpPr>
          <p:nvPr>
            <p:ph type="sldNum" sz="quarter" idx="10"/>
          </p:nvPr>
        </p:nvSpPr>
        <p:spPr/>
        <p:txBody>
          <a:bodyPr/>
          <a:lstStyle/>
          <a:p>
            <a:fld id="{7B9420F5-F2A0-4B65-B1AE-20B6B9D98AD1}" type="slidenum">
              <a:rPr lang="en-GB" smtClean="0"/>
              <a:pPr/>
              <a:t>15</a:t>
            </a:fld>
            <a:endParaRPr lang="en-GB"/>
          </a:p>
        </p:txBody>
      </p:sp>
    </p:spTree>
    <p:extLst>
      <p:ext uri="{BB962C8B-B14F-4D97-AF65-F5344CB8AC3E}">
        <p14:creationId xmlns:p14="http://schemas.microsoft.com/office/powerpoint/2010/main" val="2645261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173" rtl="0" eaLnBrk="1" fontAlgn="auto" latinLnBrk="0" hangingPunct="1">
              <a:lnSpc>
                <a:spcPct val="100000"/>
              </a:lnSpc>
              <a:spcBef>
                <a:spcPts val="0"/>
              </a:spcBef>
              <a:spcAft>
                <a:spcPts val="0"/>
              </a:spcAft>
              <a:buClrTx/>
              <a:buSzTx/>
              <a:buFontTx/>
              <a:buNone/>
              <a:tabLst/>
              <a:defRPr/>
            </a:pPr>
            <a:r>
              <a:rPr lang="en-US" dirty="0"/>
              <a:t>After more</a:t>
            </a:r>
            <a:r>
              <a:rPr lang="en-US" baseline="0" dirty="0"/>
              <a:t> that 20 years of remarkable stability, per-capita use of grains and oilseeds began to increase rapidly in 2004.  However, just two factors: the growth in Chinese demand (mostly for feed) and in U.S. ethanol production from maize, account for almost all of the increase.  After taking out China and U.S. maize for ethanol, per-capita use of grains and oilseeds is almost exactly the same now as it was in 1980.  </a:t>
            </a:r>
            <a:endParaRPr lang="en-US" dirty="0"/>
          </a:p>
          <a:p>
            <a:endParaRPr lang="en-ZA" dirty="0"/>
          </a:p>
        </p:txBody>
      </p:sp>
      <p:sp>
        <p:nvSpPr>
          <p:cNvPr id="4" name="Slide Number Placeholder 3"/>
          <p:cNvSpPr>
            <a:spLocks noGrp="1"/>
          </p:cNvSpPr>
          <p:nvPr>
            <p:ph type="sldNum" sz="quarter" idx="10"/>
          </p:nvPr>
        </p:nvSpPr>
        <p:spPr/>
        <p:txBody>
          <a:bodyPr/>
          <a:lstStyle/>
          <a:p>
            <a:fld id="{FA5E8D40-4810-49B7-BBA1-C2FBF2F37379}" type="slidenum">
              <a:rPr lang="en-GB" smtClean="0"/>
              <a:t>16</a:t>
            </a:fld>
            <a:endParaRPr lang="en-GB"/>
          </a:p>
        </p:txBody>
      </p:sp>
    </p:spTree>
    <p:extLst>
      <p:ext uri="{BB962C8B-B14F-4D97-AF65-F5344CB8AC3E}">
        <p14:creationId xmlns:p14="http://schemas.microsoft.com/office/powerpoint/2010/main" val="3628286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Could hide this one.. </a:t>
            </a:r>
          </a:p>
        </p:txBody>
      </p:sp>
      <p:sp>
        <p:nvSpPr>
          <p:cNvPr id="4" name="Slide Number Placeholder 3"/>
          <p:cNvSpPr>
            <a:spLocks noGrp="1"/>
          </p:cNvSpPr>
          <p:nvPr>
            <p:ph type="sldNum" sz="quarter" idx="10"/>
          </p:nvPr>
        </p:nvSpPr>
        <p:spPr/>
        <p:txBody>
          <a:bodyPr/>
          <a:lstStyle/>
          <a:p>
            <a:fld id="{FA5E8D40-4810-49B7-BBA1-C2FBF2F37379}" type="slidenum">
              <a:rPr lang="en-GB" smtClean="0"/>
              <a:t>19</a:t>
            </a:fld>
            <a:endParaRPr lang="en-GB"/>
          </a:p>
        </p:txBody>
      </p:sp>
    </p:spTree>
    <p:extLst>
      <p:ext uri="{BB962C8B-B14F-4D97-AF65-F5344CB8AC3E}">
        <p14:creationId xmlns:p14="http://schemas.microsoft.com/office/powerpoint/2010/main" val="987880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Could hide this one.. </a:t>
            </a:r>
          </a:p>
        </p:txBody>
      </p:sp>
      <p:sp>
        <p:nvSpPr>
          <p:cNvPr id="4" name="Slide Number Placeholder 3"/>
          <p:cNvSpPr>
            <a:spLocks noGrp="1"/>
          </p:cNvSpPr>
          <p:nvPr>
            <p:ph type="sldNum" sz="quarter" idx="10"/>
          </p:nvPr>
        </p:nvSpPr>
        <p:spPr/>
        <p:txBody>
          <a:bodyPr/>
          <a:lstStyle/>
          <a:p>
            <a:fld id="{FA5E8D40-4810-49B7-BBA1-C2FBF2F37379}" type="slidenum">
              <a:rPr lang="en-GB" smtClean="0"/>
              <a:t>20</a:t>
            </a:fld>
            <a:endParaRPr lang="en-GB"/>
          </a:p>
        </p:txBody>
      </p:sp>
    </p:spTree>
    <p:extLst>
      <p:ext uri="{BB962C8B-B14F-4D97-AF65-F5344CB8AC3E}">
        <p14:creationId xmlns:p14="http://schemas.microsoft.com/office/powerpoint/2010/main" val="382934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A5E8D40-4810-49B7-BBA1-C2FBF2F37379}" type="slidenum">
              <a:rPr lang="en-GB" smtClean="0"/>
              <a:t>22</a:t>
            </a:fld>
            <a:endParaRPr lang="en-GB"/>
          </a:p>
        </p:txBody>
      </p:sp>
    </p:spTree>
    <p:extLst>
      <p:ext uri="{BB962C8B-B14F-4D97-AF65-F5344CB8AC3E}">
        <p14:creationId xmlns:p14="http://schemas.microsoft.com/office/powerpoint/2010/main" val="3080089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b="1" dirty="0"/>
              <a:t>Trade opportunities by market</a:t>
            </a:r>
          </a:p>
          <a:p>
            <a:pPr marL="171450" indent="-171450">
              <a:buFont typeface="Arial" pitchFamily="34" charset="0"/>
              <a:buChar char="•"/>
            </a:pPr>
            <a:r>
              <a:rPr lang="en-ZA" dirty="0"/>
              <a:t>SA</a:t>
            </a:r>
            <a:r>
              <a:rPr lang="en-ZA" baseline="0" dirty="0"/>
              <a:t> is largely a net exporter </a:t>
            </a:r>
            <a:r>
              <a:rPr lang="en-ZA" b="1" baseline="0" dirty="0"/>
              <a:t>to the  African continent</a:t>
            </a:r>
            <a:r>
              <a:rPr lang="en-ZA" baseline="0" dirty="0"/>
              <a:t>, and that is increasing. </a:t>
            </a:r>
          </a:p>
          <a:p>
            <a:pPr marL="171450" indent="-171450">
              <a:buFont typeface="Arial" pitchFamily="34" charset="0"/>
              <a:buChar char="•"/>
            </a:pPr>
            <a:r>
              <a:rPr lang="en-ZA" baseline="0" dirty="0"/>
              <a:t>But a net importer when compared with </a:t>
            </a:r>
            <a:r>
              <a:rPr lang="en-ZA" b="1" baseline="0" dirty="0"/>
              <a:t>South and North America</a:t>
            </a:r>
            <a:r>
              <a:rPr lang="en-ZA" baseline="0" dirty="0"/>
              <a:t>. </a:t>
            </a:r>
          </a:p>
          <a:p>
            <a:pPr marL="171450" indent="-171450">
              <a:buFont typeface="Arial" pitchFamily="34" charset="0"/>
              <a:buChar char="•"/>
            </a:pPr>
            <a:r>
              <a:rPr lang="en-ZA" baseline="0" dirty="0"/>
              <a:t>While we are a </a:t>
            </a:r>
            <a:r>
              <a:rPr lang="en-ZA" b="1" baseline="0" dirty="0"/>
              <a:t>net exporter to EU, </a:t>
            </a:r>
            <a:r>
              <a:rPr lang="en-ZA" baseline="0" dirty="0"/>
              <a:t>that trade is flattening now. </a:t>
            </a:r>
          </a:p>
          <a:p>
            <a:pPr marL="628650" lvl="1" indent="-171450">
              <a:buFont typeface="Arial" pitchFamily="34" charset="0"/>
              <a:buChar char="•"/>
            </a:pPr>
            <a:r>
              <a:rPr lang="en-ZA" baseline="0" dirty="0"/>
              <a:t>The impact of Brexit is yet to playout. </a:t>
            </a:r>
          </a:p>
          <a:p>
            <a:pPr marL="171450" lvl="0" indent="-171450">
              <a:buFont typeface="Arial" pitchFamily="34" charset="0"/>
              <a:buChar char="•"/>
            </a:pPr>
            <a:r>
              <a:rPr lang="en-ZA" baseline="0" dirty="0"/>
              <a:t>Trade agreements play an important role. Recently the </a:t>
            </a:r>
            <a:r>
              <a:rPr lang="en-ZA" b="1" baseline="0" dirty="0"/>
              <a:t>TFTA</a:t>
            </a:r>
            <a:r>
              <a:rPr lang="en-ZA" baseline="0" dirty="0"/>
              <a:t> was signed, while the </a:t>
            </a:r>
            <a:r>
              <a:rPr lang="en-ZA" b="1" baseline="0" dirty="0"/>
              <a:t>EU-SA EPA </a:t>
            </a:r>
            <a:r>
              <a:rPr lang="en-ZA" baseline="0" dirty="0"/>
              <a:t>was recently signed and will soon be ratified by the SA parliament. The entry date of SA-EU EPA is set for 1 October, from then on TDCA will cease to exists.</a:t>
            </a:r>
          </a:p>
        </p:txBody>
      </p:sp>
      <p:sp>
        <p:nvSpPr>
          <p:cNvPr id="4" name="Slide Number Placeholder 3"/>
          <p:cNvSpPr>
            <a:spLocks noGrp="1"/>
          </p:cNvSpPr>
          <p:nvPr>
            <p:ph type="sldNum" sz="quarter" idx="10"/>
          </p:nvPr>
        </p:nvSpPr>
        <p:spPr/>
        <p:txBody>
          <a:bodyPr/>
          <a:lstStyle/>
          <a:p>
            <a:fld id="{FA5E8D40-4810-49B7-BBA1-C2FBF2F37379}" type="slidenum">
              <a:rPr lang="en-GB" smtClean="0"/>
              <a:t>29</a:t>
            </a:fld>
            <a:endParaRPr lang="en-GB"/>
          </a:p>
        </p:txBody>
      </p:sp>
    </p:spTree>
    <p:extLst>
      <p:ext uri="{BB962C8B-B14F-4D97-AF65-F5344CB8AC3E}">
        <p14:creationId xmlns:p14="http://schemas.microsoft.com/office/powerpoint/2010/main" val="1486084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A5E8D40-4810-49B7-BBA1-C2FBF2F37379}" type="slidenum">
              <a:rPr lang="en-GB" smtClean="0"/>
              <a:t>6</a:t>
            </a:fld>
            <a:endParaRPr lang="en-GB"/>
          </a:p>
        </p:txBody>
      </p:sp>
    </p:spTree>
    <p:extLst>
      <p:ext uri="{BB962C8B-B14F-4D97-AF65-F5344CB8AC3E}">
        <p14:creationId xmlns:p14="http://schemas.microsoft.com/office/powerpoint/2010/main" val="2923614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Could hide this one.. </a:t>
            </a:r>
          </a:p>
        </p:txBody>
      </p:sp>
      <p:sp>
        <p:nvSpPr>
          <p:cNvPr id="4" name="Slide Number Placeholder 3"/>
          <p:cNvSpPr>
            <a:spLocks noGrp="1"/>
          </p:cNvSpPr>
          <p:nvPr>
            <p:ph type="sldNum" sz="quarter" idx="10"/>
          </p:nvPr>
        </p:nvSpPr>
        <p:spPr/>
        <p:txBody>
          <a:bodyPr/>
          <a:lstStyle/>
          <a:p>
            <a:fld id="{FA5E8D40-4810-49B7-BBA1-C2FBF2F37379}" type="slidenum">
              <a:rPr lang="en-GB" smtClean="0"/>
              <a:t>8</a:t>
            </a:fld>
            <a:endParaRPr lang="en-GB"/>
          </a:p>
        </p:txBody>
      </p:sp>
    </p:spTree>
    <p:extLst>
      <p:ext uri="{BB962C8B-B14F-4D97-AF65-F5344CB8AC3E}">
        <p14:creationId xmlns:p14="http://schemas.microsoft.com/office/powerpoint/2010/main" val="1006487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As was</a:t>
            </a:r>
            <a:r>
              <a:rPr lang="en-ZA" baseline="0" dirty="0" smtClean="0"/>
              <a:t> clear from the previous slide, the impact of the drought was particularly severe i</a:t>
            </a:r>
            <a:r>
              <a:rPr lang="en-ZA" dirty="0" smtClean="0"/>
              <a:t>n the beef sector, where pasture conditions are an important factor. Compared to field</a:t>
            </a:r>
            <a:r>
              <a:rPr lang="en-ZA" baseline="0" dirty="0" smtClean="0"/>
              <a:t> crops and even other livestock sectors, the effects also linger much longer.. </a:t>
            </a:r>
          </a:p>
          <a:p>
            <a:endParaRPr lang="en-ZA" baseline="0" dirty="0" smtClean="0"/>
          </a:p>
          <a:p>
            <a:r>
              <a:rPr lang="en-ZA" baseline="0" dirty="0" smtClean="0"/>
              <a:t>This slide shows results from a survey conducted by the </a:t>
            </a:r>
            <a:r>
              <a:rPr lang="en-ZA" baseline="0" dirty="0" err="1" smtClean="0"/>
              <a:t>UFS</a:t>
            </a:r>
            <a:r>
              <a:rPr lang="en-ZA" baseline="0" dirty="0" smtClean="0"/>
              <a:t> for the </a:t>
            </a:r>
            <a:r>
              <a:rPr lang="en-ZA" baseline="0" dirty="0" err="1" smtClean="0"/>
              <a:t>RPO</a:t>
            </a:r>
            <a:r>
              <a:rPr lang="en-ZA" baseline="0" dirty="0" smtClean="0"/>
              <a:t> – its an index of herd numbers between 2013 and 2016.. On the left, we have the national cow herd, as well as the 4 main provinces which between them account for more than 70% of the total beef herd.. Its clear that the worst of the decline comes from the North west and the Free State, where the drought conditions were particularly bad.. </a:t>
            </a:r>
          </a:p>
          <a:p>
            <a:endParaRPr lang="en-ZA" baseline="0" dirty="0" smtClean="0"/>
          </a:p>
          <a:p>
            <a:r>
              <a:rPr lang="en-ZA" baseline="0" dirty="0" smtClean="0"/>
              <a:t>On the right, we have a breakdown of the national numbers, where the strategy followed by most producers was to slaughter older cows first and retain young heifers to preserve productivity. Whilst the cow herd was reduced by as much as 15%, the decline in replacement heifer numbers is far less severe.. </a:t>
            </a:r>
          </a:p>
          <a:p>
            <a:endParaRPr lang="en-ZA" baseline="0" dirty="0" smtClean="0"/>
          </a:p>
          <a:p>
            <a:r>
              <a:rPr lang="en-ZA" baseline="0" dirty="0" smtClean="0"/>
              <a:t>Looking ahead, one of the greatest uncertainties is the extent to which grazing conditions will recover – the decision to retain young heifers will be good for productivity, but an extended period of poorer grazing conditions will counteract that.. </a:t>
            </a:r>
          </a:p>
        </p:txBody>
      </p:sp>
      <p:sp>
        <p:nvSpPr>
          <p:cNvPr id="4" name="Slide Number Placeholder 3"/>
          <p:cNvSpPr>
            <a:spLocks noGrp="1"/>
          </p:cNvSpPr>
          <p:nvPr>
            <p:ph type="sldNum" sz="quarter" idx="10"/>
          </p:nvPr>
        </p:nvSpPr>
        <p:spPr/>
        <p:txBody>
          <a:bodyPr/>
          <a:lstStyle/>
          <a:p>
            <a:fld id="{FA5E8D40-4810-49B7-BBA1-C2FBF2F37379}" type="slidenum">
              <a:rPr lang="en-GB" smtClean="0"/>
              <a:t>9</a:t>
            </a:fld>
            <a:endParaRPr lang="en-GB"/>
          </a:p>
        </p:txBody>
      </p:sp>
    </p:spTree>
    <p:extLst>
      <p:ext uri="{BB962C8B-B14F-4D97-AF65-F5344CB8AC3E}">
        <p14:creationId xmlns:p14="http://schemas.microsoft.com/office/powerpoint/2010/main" val="2978977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In a situation where we see such drastic herd reductions, you would expect prices to fall due to oversupply in the market – which has</a:t>
            </a:r>
            <a:r>
              <a:rPr lang="en-ZA" baseline="0" dirty="0" smtClean="0"/>
              <a:t> typically been the case through previous drought periods.. This expectation would further be enhanced by the fact that South African consumers are under increasing financial pressure and domestic demand is weak as a result.. </a:t>
            </a:r>
          </a:p>
          <a:p>
            <a:endParaRPr lang="en-ZA" baseline="0" dirty="0" smtClean="0"/>
          </a:p>
          <a:p>
            <a:r>
              <a:rPr lang="en-ZA" baseline="0" dirty="0" smtClean="0"/>
              <a:t>But in reality we have seen prices hold up fairly well through the drought – largely as a result of firm demand in the export market. The chart shows growth in South African beef exports from 2013 through to the end of 2015. The initial growth was mainly in beef eat and processed products, but its important to note that the world health organisation declared South Africa free of Foot and Mouth Disease in 2014 – after which frozen cut exports started to increase dramatically – tis is highlighted by the yellow bars in the chart, in value terms.. The period after obtaining free of FMD status is shaded.. </a:t>
            </a:r>
          </a:p>
          <a:p>
            <a:endParaRPr lang="en-ZA" baseline="0" dirty="0" smtClean="0"/>
          </a:p>
          <a:p>
            <a:r>
              <a:rPr lang="en-ZA" b="1" baseline="0" dirty="0" smtClean="0">
                <a:solidFill>
                  <a:srgbClr val="FF0000"/>
                </a:solidFill>
              </a:rPr>
              <a:t>Nico, what all is included in the blue “beef meat and processed”? This section also expanded strongly – where to? Also, which cuts are going to which countries?</a:t>
            </a:r>
          </a:p>
          <a:p>
            <a:endParaRPr lang="en-ZA" b="1" baseline="0" dirty="0" smtClean="0">
              <a:solidFill>
                <a:srgbClr val="FF0000"/>
              </a:solidFill>
            </a:endParaRPr>
          </a:p>
          <a:p>
            <a:r>
              <a:rPr lang="en-ZA" b="0" baseline="0" dirty="0" smtClean="0">
                <a:solidFill>
                  <a:srgbClr val="FF0000"/>
                </a:solidFill>
              </a:rPr>
              <a:t>Meat prices did increase over this period, but the increase in trade was not only in value terms, its also very clearly evident in the black line, which indicates export volume.. From the 4</a:t>
            </a:r>
            <a:r>
              <a:rPr lang="en-ZA" b="0" baseline="30000" dirty="0" smtClean="0">
                <a:solidFill>
                  <a:srgbClr val="FF0000"/>
                </a:solidFill>
              </a:rPr>
              <a:t>th</a:t>
            </a:r>
            <a:r>
              <a:rPr lang="en-ZA" b="0" baseline="0" dirty="0" smtClean="0">
                <a:solidFill>
                  <a:srgbClr val="FF0000"/>
                </a:solidFill>
              </a:rPr>
              <a:t> quarter of 2012 to the 4</a:t>
            </a:r>
            <a:r>
              <a:rPr lang="en-ZA" b="0" baseline="30000" dirty="0" smtClean="0">
                <a:solidFill>
                  <a:srgbClr val="FF0000"/>
                </a:solidFill>
              </a:rPr>
              <a:t>th</a:t>
            </a:r>
            <a:r>
              <a:rPr lang="en-ZA" b="0" baseline="0" dirty="0" smtClean="0">
                <a:solidFill>
                  <a:srgbClr val="FF0000"/>
                </a:solidFill>
              </a:rPr>
              <a:t> quarter of 2015, export volumes increased almost 6 fold.. </a:t>
            </a:r>
            <a:endParaRPr lang="en-ZA" b="0" dirty="0">
              <a:solidFill>
                <a:srgbClr val="FF0000"/>
              </a:solidFill>
            </a:endParaRPr>
          </a:p>
        </p:txBody>
      </p:sp>
      <p:sp>
        <p:nvSpPr>
          <p:cNvPr id="4" name="Slide Number Placeholder 3"/>
          <p:cNvSpPr>
            <a:spLocks noGrp="1"/>
          </p:cNvSpPr>
          <p:nvPr>
            <p:ph type="sldNum" sz="quarter" idx="10"/>
          </p:nvPr>
        </p:nvSpPr>
        <p:spPr/>
        <p:txBody>
          <a:bodyPr/>
          <a:lstStyle/>
          <a:p>
            <a:fld id="{FA5E8D40-4810-49B7-BBA1-C2FBF2F37379}" type="slidenum">
              <a:rPr lang="en-GB" smtClean="0"/>
              <a:t>10</a:t>
            </a:fld>
            <a:endParaRPr lang="en-GB"/>
          </a:p>
        </p:txBody>
      </p:sp>
    </p:spTree>
    <p:extLst>
      <p:ext uri="{BB962C8B-B14F-4D97-AF65-F5344CB8AC3E}">
        <p14:creationId xmlns:p14="http://schemas.microsoft.com/office/powerpoint/2010/main" val="2425484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What</a:t>
            </a:r>
            <a:r>
              <a:rPr lang="en-ZA" baseline="0" dirty="0" smtClean="0"/>
              <a:t> is encouraging about these beef exports is also the price – particularly in growing middle eastern markets, high value cuts are being exported at good prices, allowing producers to optimise the value of a carcass. </a:t>
            </a:r>
          </a:p>
          <a:p>
            <a:endParaRPr lang="en-ZA" baseline="0" dirty="0" smtClean="0"/>
          </a:p>
          <a:p>
            <a:r>
              <a:rPr lang="en-ZA" baseline="0" dirty="0" smtClean="0"/>
              <a:t>The chart compares A2 and A3 carcass prices in South Africa quarterly in 2014 and 2015 to the unit values of exported products destined for specific destinations.. Vietnam started as a fairly low value market, which increased rapidly over time, but to Kuwait and </a:t>
            </a:r>
            <a:r>
              <a:rPr lang="en-ZA" baseline="0" dirty="0" err="1" smtClean="0"/>
              <a:t>UAE</a:t>
            </a:r>
            <a:r>
              <a:rPr lang="en-ZA" baseline="0" dirty="0" smtClean="0"/>
              <a:t> for example, prices are well above domestic carcass price levels, whereas </a:t>
            </a:r>
            <a:r>
              <a:rPr lang="en-ZA" baseline="0" dirty="0" err="1" smtClean="0"/>
              <a:t>SADC</a:t>
            </a:r>
            <a:r>
              <a:rPr lang="en-ZA" baseline="0" dirty="0" smtClean="0"/>
              <a:t> exports to neighbouring Mozambique match the values obtained in the domestic market.. </a:t>
            </a:r>
          </a:p>
          <a:p>
            <a:endParaRPr lang="en-ZA" baseline="0" dirty="0" smtClean="0"/>
          </a:p>
          <a:p>
            <a:r>
              <a:rPr lang="en-ZA" baseline="0" dirty="0" smtClean="0"/>
              <a:t>The average export price has increased steadily over time – to a large extent due to the weakening exchange rate..  </a:t>
            </a:r>
            <a:endParaRPr lang="en-GB" dirty="0"/>
          </a:p>
        </p:txBody>
      </p:sp>
      <p:sp>
        <p:nvSpPr>
          <p:cNvPr id="4" name="Slide Number Placeholder 3"/>
          <p:cNvSpPr>
            <a:spLocks noGrp="1"/>
          </p:cNvSpPr>
          <p:nvPr>
            <p:ph type="sldNum" sz="quarter" idx="10"/>
          </p:nvPr>
        </p:nvSpPr>
        <p:spPr/>
        <p:txBody>
          <a:bodyPr/>
          <a:lstStyle/>
          <a:p>
            <a:fld id="{FA5E8D40-4810-49B7-BBA1-C2FBF2F37379}" type="slidenum">
              <a:rPr lang="en-GB" smtClean="0"/>
              <a:t>11</a:t>
            </a:fld>
            <a:endParaRPr lang="en-GB"/>
          </a:p>
        </p:txBody>
      </p:sp>
    </p:spTree>
    <p:extLst>
      <p:ext uri="{BB962C8B-B14F-4D97-AF65-F5344CB8AC3E}">
        <p14:creationId xmlns:p14="http://schemas.microsoft.com/office/powerpoint/2010/main" val="1883107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Looking at the longer term view</a:t>
            </a:r>
            <a:r>
              <a:rPr lang="en-ZA" baseline="0" dirty="0" smtClean="0"/>
              <a:t> for the beef market then, its pretty positive, despite the extended drought impact over the next few years. Prices are expected to increase sharply in the short term, as supply tightens following herd reductions – export demand is unlikely to go away.. </a:t>
            </a:r>
          </a:p>
          <a:p>
            <a:endParaRPr lang="en-ZA" baseline="0" dirty="0" smtClean="0"/>
          </a:p>
          <a:p>
            <a:r>
              <a:rPr lang="en-ZA" baseline="0" dirty="0" smtClean="0"/>
              <a:t>Given trying economic conditions, combined with the supply reductions and weak currency, domestic demand declined sharply in the short term, before recovering somewhat in the 2</a:t>
            </a:r>
            <a:r>
              <a:rPr lang="en-ZA" baseline="30000" dirty="0" smtClean="0"/>
              <a:t>nd</a:t>
            </a:r>
            <a:r>
              <a:rPr lang="en-ZA" baseline="0" dirty="0" smtClean="0"/>
              <a:t> half of the outlook. Following the sharp increase in 2016 &amp; 2017, prices flatten off through 2018 and 2019 as supply starts to pick up again. Through this period, international prices also decline. Over the 2</a:t>
            </a:r>
            <a:r>
              <a:rPr lang="en-ZA" baseline="30000" dirty="0" smtClean="0"/>
              <a:t>nd</a:t>
            </a:r>
            <a:r>
              <a:rPr lang="en-ZA" baseline="0" dirty="0" smtClean="0"/>
              <a:t> half of the outlook, prices climb again in nominal terms and remaining fairly flat in real terms.. The rise in export demand have shifted prices to a new level though, from which they are not expected to decline.. </a:t>
            </a:r>
          </a:p>
          <a:p>
            <a:endParaRPr lang="en-ZA" baseline="0" dirty="0" smtClean="0"/>
          </a:p>
          <a:p>
            <a:r>
              <a:rPr lang="en-ZA" baseline="0" dirty="0" smtClean="0"/>
              <a:t>Although a reduction is expected in 2017 as supply reduces, exports still remain at a new higher level through the outlook relative to the past, supporting prices on a higher base. By the end of the projection period, South Africa is expected to be a net exporter of beef, having been a net importer historically. Thus following the initial recovery period after the drought, the industry has exciting growth opportunities.. </a:t>
            </a:r>
          </a:p>
          <a:p>
            <a:endParaRPr lang="en-ZA" baseline="0" dirty="0" smtClean="0"/>
          </a:p>
          <a:p>
            <a:r>
              <a:rPr lang="en-ZA" baseline="0" dirty="0" smtClean="0"/>
              <a:t>Mention past drought cycles</a:t>
            </a:r>
          </a:p>
        </p:txBody>
      </p:sp>
      <p:sp>
        <p:nvSpPr>
          <p:cNvPr id="4" name="Slide Number Placeholder 3"/>
          <p:cNvSpPr>
            <a:spLocks noGrp="1"/>
          </p:cNvSpPr>
          <p:nvPr>
            <p:ph type="sldNum" sz="quarter" idx="10"/>
          </p:nvPr>
        </p:nvSpPr>
        <p:spPr/>
        <p:txBody>
          <a:bodyPr/>
          <a:lstStyle/>
          <a:p>
            <a:fld id="{FA5E8D40-4810-49B7-BBA1-C2FBF2F37379}" type="slidenum">
              <a:rPr lang="en-GB" smtClean="0"/>
              <a:t>12</a:t>
            </a:fld>
            <a:endParaRPr lang="en-GB"/>
          </a:p>
        </p:txBody>
      </p:sp>
    </p:spTree>
    <p:extLst>
      <p:ext uri="{BB962C8B-B14F-4D97-AF65-F5344CB8AC3E}">
        <p14:creationId xmlns:p14="http://schemas.microsoft.com/office/powerpoint/2010/main" val="954115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Here we compare the meat to maize price ratio in South Africa – the solid lines, and the US – the dotted lines,</a:t>
            </a:r>
            <a:r>
              <a:rPr lang="en-ZA" baseline="0" dirty="0" smtClean="0"/>
              <a:t> for beef in blue and chicken in yellow.. The ration presents a simple profitability indicator and shows that in 2015 and 2016, What we see from the figure is that in both industries, profitability in South Africa declined relative to the US during the drought seasons, but given the sharp increase in beef prices, it restores much closer to the US values over the outlook than what chicken does.. Historically, beef has also been significantly above the US values at times.. </a:t>
            </a:r>
            <a:endParaRPr lang="en-ZA" dirty="0"/>
          </a:p>
        </p:txBody>
      </p:sp>
      <p:sp>
        <p:nvSpPr>
          <p:cNvPr id="4" name="Slide Number Placeholder 3"/>
          <p:cNvSpPr>
            <a:spLocks noGrp="1"/>
          </p:cNvSpPr>
          <p:nvPr>
            <p:ph type="sldNum" sz="quarter" idx="10"/>
          </p:nvPr>
        </p:nvSpPr>
        <p:spPr/>
        <p:txBody>
          <a:bodyPr/>
          <a:lstStyle/>
          <a:p>
            <a:fld id="{FA5E8D40-4810-49B7-BBA1-C2FBF2F37379}" type="slidenum">
              <a:rPr lang="en-GB" smtClean="0"/>
              <a:t>13</a:t>
            </a:fld>
            <a:endParaRPr lang="en-GB"/>
          </a:p>
        </p:txBody>
      </p:sp>
    </p:spTree>
    <p:extLst>
      <p:ext uri="{BB962C8B-B14F-4D97-AF65-F5344CB8AC3E}">
        <p14:creationId xmlns:p14="http://schemas.microsoft.com/office/powerpoint/2010/main" val="3055449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ZA" dirty="0" smtClean="0"/>
              <a:t>Here we compare the meat to maize price ratio in South Africa – the solid lines, and the US – the dotted lines,</a:t>
            </a:r>
            <a:r>
              <a:rPr lang="en-ZA" baseline="0" dirty="0" smtClean="0"/>
              <a:t> for beef in blue and chicken in yellow.. The ration presents a simple profitability indicator and shows that in 2015 and 2016, What we see from the figure is that in both industries, profitability in South Africa declined relative to the US during the drought seasons, but given the sharp increase in beef prices, it restores much closer to the US values over the outlook than what chicken does.. Historically, beef has also been significantly above the US values at times.. </a:t>
            </a:r>
            <a:endParaRPr lang="en-ZA" dirty="0"/>
          </a:p>
        </p:txBody>
      </p:sp>
      <p:sp>
        <p:nvSpPr>
          <p:cNvPr id="4" name="Slide Number Placeholder 3"/>
          <p:cNvSpPr>
            <a:spLocks noGrp="1"/>
          </p:cNvSpPr>
          <p:nvPr>
            <p:ph type="sldNum" sz="quarter" idx="10"/>
          </p:nvPr>
        </p:nvSpPr>
        <p:spPr/>
        <p:txBody>
          <a:bodyPr/>
          <a:lstStyle/>
          <a:p>
            <a:fld id="{FA5E8D40-4810-49B7-BBA1-C2FBF2F37379}" type="slidenum">
              <a:rPr lang="en-GB" smtClean="0"/>
              <a:t>14</a:t>
            </a:fld>
            <a:endParaRPr lang="en-GB"/>
          </a:p>
        </p:txBody>
      </p:sp>
    </p:spTree>
    <p:extLst>
      <p:ext uri="{BB962C8B-B14F-4D97-AF65-F5344CB8AC3E}">
        <p14:creationId xmlns:p14="http://schemas.microsoft.com/office/powerpoint/2010/main" val="3225201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rgbClr val="639B44"/>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DAE9C25-BA67-433C-B100-59FDF92AA9CB}" type="datetimeFigureOut">
              <a:rPr lang="en-ZA" smtClean="0"/>
              <a:t>2017/04/20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7255A90-89D8-4A67-93D0-8BEB7CF2F50B}" type="slidenum">
              <a:rPr lang="en-ZA" smtClean="0"/>
              <a:t>‹#›</a:t>
            </a:fld>
            <a:endParaRPr lang="en-ZA"/>
          </a:p>
        </p:txBody>
      </p:sp>
    </p:spTree>
    <p:extLst>
      <p:ext uri="{BB962C8B-B14F-4D97-AF65-F5344CB8AC3E}">
        <p14:creationId xmlns:p14="http://schemas.microsoft.com/office/powerpoint/2010/main" val="28139080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8198" y="0"/>
            <a:ext cx="7886700" cy="1325563"/>
          </a:xfrm>
        </p:spPr>
        <p:txBody>
          <a:bodyPr/>
          <a:lstStyle>
            <a:lvl1pPr>
              <a:defRPr>
                <a:solidFill>
                  <a:srgbClr val="639B44"/>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048198" y="1488962"/>
            <a:ext cx="7886700" cy="435133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DAE9C25-BA67-433C-B100-59FDF92AA9CB}" type="datetimeFigureOut">
              <a:rPr lang="en-ZA" smtClean="0"/>
              <a:t>2017/04/20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7255A90-89D8-4A67-93D0-8BEB7CF2F50B}" type="slidenum">
              <a:rPr lang="en-ZA" smtClean="0"/>
              <a:t>‹#›</a:t>
            </a:fld>
            <a:endParaRPr lang="en-ZA"/>
          </a:p>
        </p:txBody>
      </p:sp>
    </p:spTree>
    <p:extLst>
      <p:ext uri="{BB962C8B-B14F-4D97-AF65-F5344CB8AC3E}">
        <p14:creationId xmlns:p14="http://schemas.microsoft.com/office/powerpoint/2010/main" val="40499170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E9C25-BA67-433C-B100-59FDF92AA9CB}" type="datetimeFigureOut">
              <a:rPr lang="en-ZA" smtClean="0"/>
              <a:t>2017/04/20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07255A90-89D8-4A67-93D0-8BEB7CF2F50B}" type="slidenum">
              <a:rPr lang="en-ZA" smtClean="0"/>
              <a:t>‹#›</a:t>
            </a:fld>
            <a:endParaRPr lang="en-ZA"/>
          </a:p>
        </p:txBody>
      </p:sp>
    </p:spTree>
    <p:extLst>
      <p:ext uri="{BB962C8B-B14F-4D97-AF65-F5344CB8AC3E}">
        <p14:creationId xmlns:p14="http://schemas.microsoft.com/office/powerpoint/2010/main" val="27775919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563251-25AE-4F17-8591-035229ACDFCA}" type="slidenum">
              <a:rPr lang="en-GB" smtClean="0"/>
              <a:t>‹#›</a:t>
            </a:fld>
            <a:endParaRPr lang="en-GB"/>
          </a:p>
        </p:txBody>
      </p:sp>
    </p:spTree>
    <p:extLst>
      <p:ext uri="{BB962C8B-B14F-4D97-AF65-F5344CB8AC3E}">
        <p14:creationId xmlns:p14="http://schemas.microsoft.com/office/powerpoint/2010/main" val="310815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RENAPRI version 1">
    <p:spTree>
      <p:nvGrpSpPr>
        <p:cNvPr id="1" name=""/>
        <p:cNvGrpSpPr/>
        <p:nvPr/>
      </p:nvGrpSpPr>
      <p:grpSpPr>
        <a:xfrm>
          <a:off x="0" y="0"/>
          <a:ext cx="0" cy="0"/>
          <a:chOff x="0" y="0"/>
          <a:chExt cx="0" cy="0"/>
        </a:xfrm>
      </p:grpSpPr>
      <p:sp>
        <p:nvSpPr>
          <p:cNvPr id="7" name="Rectangle 6"/>
          <p:cNvSpPr/>
          <p:nvPr userDrawn="1"/>
        </p:nvSpPr>
        <p:spPr>
          <a:xfrm flipV="1">
            <a:off x="4238561" y="6210380"/>
            <a:ext cx="4907254" cy="647620"/>
          </a:xfrm>
          <a:prstGeom prst="rect">
            <a:avLst/>
          </a:prstGeom>
          <a:solidFill>
            <a:srgbClr val="E2D9B8"/>
          </a:solidFill>
          <a:ln>
            <a:noFill/>
          </a:ln>
          <a:effectLst/>
        </p:spPr>
        <p:style>
          <a:lnRef idx="1">
            <a:schemeClr val="accent1"/>
          </a:lnRef>
          <a:fillRef idx="3">
            <a:schemeClr val="accent1"/>
          </a:fillRef>
          <a:effectRef idx="2">
            <a:schemeClr val="accent1"/>
          </a:effectRef>
          <a:fontRef idx="minor">
            <a:schemeClr val="lt1"/>
          </a:fontRef>
        </p:style>
        <p:txBody>
          <a:bodyPr lIns="78206" tIns="39103" rIns="78206" bIns="39103" rtlCol="0" anchor="ctr"/>
          <a:lstStyle/>
          <a:p>
            <a:pPr algn="ctr"/>
            <a:endParaRPr lang="en-ZA" sz="1540" dirty="0"/>
          </a:p>
        </p:txBody>
      </p:sp>
      <p:sp>
        <p:nvSpPr>
          <p:cNvPr id="8" name="Rectangle 7"/>
          <p:cNvSpPr/>
          <p:nvPr userDrawn="1"/>
        </p:nvSpPr>
        <p:spPr>
          <a:xfrm>
            <a:off x="0" y="5548186"/>
            <a:ext cx="9144000" cy="1309815"/>
          </a:xfrm>
          <a:prstGeom prst="rect">
            <a:avLst/>
          </a:prstGeom>
          <a:solidFill>
            <a:srgbClr val="FFFFFF">
              <a:alpha val="55000"/>
            </a:srgbClr>
          </a:solidFill>
          <a:ln>
            <a:noFill/>
          </a:ln>
          <a:effectLst/>
        </p:spPr>
        <p:style>
          <a:lnRef idx="1">
            <a:schemeClr val="accent1"/>
          </a:lnRef>
          <a:fillRef idx="3">
            <a:schemeClr val="accent1"/>
          </a:fillRef>
          <a:effectRef idx="2">
            <a:schemeClr val="accent1"/>
          </a:effectRef>
          <a:fontRef idx="minor">
            <a:schemeClr val="lt1"/>
          </a:fontRef>
        </p:style>
        <p:txBody>
          <a:bodyPr lIns="78206" tIns="39103" rIns="78206" bIns="39103" rtlCol="0" anchor="ctr"/>
          <a:lstStyle/>
          <a:p>
            <a:pPr algn="ctr"/>
            <a:endParaRPr lang="en-ZA" sz="1540"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99138" y="5765370"/>
            <a:ext cx="1202904" cy="885630"/>
          </a:xfrm>
          <a:prstGeom prst="rect">
            <a:avLst/>
          </a:prstGeom>
          <a:ln>
            <a:noFill/>
          </a:ln>
          <a:effectLst>
            <a:outerShdw blurRad="292100" dist="139700" dir="2700000" algn="tl" rotWithShape="0">
              <a:srgbClr val="333333">
                <a:alpha val="65000"/>
              </a:srgbClr>
            </a:outerShdw>
          </a:effectLst>
        </p:spPr>
      </p:pic>
      <p:sp>
        <p:nvSpPr>
          <p:cNvPr id="10" name="Rectangle 9"/>
          <p:cNvSpPr/>
          <p:nvPr userDrawn="1"/>
        </p:nvSpPr>
        <p:spPr>
          <a:xfrm>
            <a:off x="4229085" y="6203093"/>
            <a:ext cx="3180877" cy="634701"/>
          </a:xfrm>
          <a:prstGeom prst="rect">
            <a:avLst/>
          </a:prstGeom>
          <a:solidFill>
            <a:srgbClr val="F2EEDF"/>
          </a:solidFill>
          <a:ln>
            <a:noFill/>
          </a:ln>
          <a:effectLst/>
        </p:spPr>
        <p:style>
          <a:lnRef idx="1">
            <a:schemeClr val="accent1"/>
          </a:lnRef>
          <a:fillRef idx="3">
            <a:schemeClr val="accent1"/>
          </a:fillRef>
          <a:effectRef idx="2">
            <a:schemeClr val="accent1"/>
          </a:effectRef>
          <a:fontRef idx="minor">
            <a:schemeClr val="lt1"/>
          </a:fontRef>
        </p:style>
        <p:txBody>
          <a:bodyPr lIns="78206" tIns="39103" rIns="78206" bIns="39103" rtlCol="0" anchor="ctr"/>
          <a:lstStyle/>
          <a:p>
            <a:pPr algn="ctr"/>
            <a:r>
              <a:rPr lang="en-ZA" sz="2481" b="1" dirty="0" err="1" smtClean="0">
                <a:solidFill>
                  <a:schemeClr val="tx1">
                    <a:lumMod val="50000"/>
                    <a:lumOff val="50000"/>
                  </a:schemeClr>
                </a:solidFill>
              </a:rPr>
              <a:t>VKB</a:t>
            </a:r>
            <a:r>
              <a:rPr lang="en-ZA" sz="2481" b="1" baseline="0" dirty="0" smtClean="0">
                <a:solidFill>
                  <a:schemeClr val="tx1">
                    <a:lumMod val="50000"/>
                    <a:lumOff val="50000"/>
                  </a:schemeClr>
                </a:solidFill>
              </a:rPr>
              <a:t> - March</a:t>
            </a:r>
            <a:r>
              <a:rPr lang="en-ZA" sz="2481" b="1" dirty="0" smtClean="0">
                <a:solidFill>
                  <a:schemeClr val="tx1">
                    <a:lumMod val="50000"/>
                    <a:lumOff val="50000"/>
                  </a:schemeClr>
                </a:solidFill>
              </a:rPr>
              <a:t> </a:t>
            </a:r>
            <a:r>
              <a:rPr lang="en-ZA" sz="2481" b="1" dirty="0">
                <a:solidFill>
                  <a:schemeClr val="tx1">
                    <a:lumMod val="50000"/>
                    <a:lumOff val="50000"/>
                  </a:schemeClr>
                </a:solidFill>
              </a:rPr>
              <a:t>2017</a:t>
            </a:r>
          </a:p>
        </p:txBody>
      </p:sp>
    </p:spTree>
    <p:extLst>
      <p:ext uri="{BB962C8B-B14F-4D97-AF65-F5344CB8AC3E}">
        <p14:creationId xmlns:p14="http://schemas.microsoft.com/office/powerpoint/2010/main" val="37689720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E9C25-BA67-433C-B100-59FDF92AA9CB}" type="datetimeFigureOut">
              <a:rPr lang="en-ZA" smtClean="0"/>
              <a:t>2017/04/20</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55A90-89D8-4A67-93D0-8BEB7CF2F50B}" type="slidenum">
              <a:rPr lang="en-ZA" smtClean="0"/>
              <a:t>‹#›</a:t>
            </a:fld>
            <a:endParaRPr lang="en-ZA"/>
          </a:p>
        </p:txBody>
      </p:sp>
      <p:pic>
        <p:nvPicPr>
          <p:cNvPr id="1026" name="d8db1e63-0788-43b6-a6a9-41c7cbf84e74" descr="35C52A60-7380-45FD-B717-31A9F2FA1BC4"/>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3028" y="0"/>
            <a:ext cx="9117944" cy="68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13028" y="0"/>
            <a:ext cx="9130971" cy="6858000"/>
          </a:xfrm>
          <a:prstGeom prst="rect">
            <a:avLst/>
          </a:prstGeom>
          <a:solidFill>
            <a:srgbClr val="D6E3C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042860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95" r:id="rId4"/>
    <p:sldLayoutId id="2147483696"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chart" Target="../charts/chart1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7883" y="2298031"/>
            <a:ext cx="8480322" cy="1029514"/>
          </a:xfrm>
        </p:spPr>
        <p:txBody>
          <a:bodyPr>
            <a:noAutofit/>
          </a:bodyPr>
          <a:lstStyle/>
          <a:p>
            <a:r>
              <a:rPr lang="en-ZA" sz="5000" dirty="0" smtClean="0"/>
              <a:t>Agricultural Outlook 2017 - </a:t>
            </a:r>
            <a:br>
              <a:rPr lang="en-ZA" sz="5000" dirty="0" smtClean="0"/>
            </a:br>
            <a:r>
              <a:rPr lang="en-ZA" sz="4000" dirty="0" smtClean="0"/>
              <a:t>Catching up on global cycles</a:t>
            </a:r>
            <a:br>
              <a:rPr lang="en-ZA" sz="4000" dirty="0" smtClean="0"/>
            </a:br>
            <a:r>
              <a:rPr lang="en-ZA" sz="4000" dirty="0" err="1" smtClean="0"/>
              <a:t>Agri</a:t>
            </a:r>
            <a:r>
              <a:rPr lang="en-ZA" sz="4000" dirty="0" smtClean="0"/>
              <a:t>-NW Young farmer conference</a:t>
            </a:r>
            <a:endParaRPr lang="en-ZA" sz="4000" dirty="0"/>
          </a:p>
        </p:txBody>
      </p:sp>
      <p:sp>
        <p:nvSpPr>
          <p:cNvPr id="3" name="Subtitle 2"/>
          <p:cNvSpPr>
            <a:spLocks noGrp="1"/>
          </p:cNvSpPr>
          <p:nvPr>
            <p:ph type="subTitle" idx="1"/>
          </p:nvPr>
        </p:nvSpPr>
        <p:spPr>
          <a:xfrm>
            <a:off x="387883" y="3469640"/>
            <a:ext cx="8046720" cy="2768282"/>
          </a:xfrm>
        </p:spPr>
        <p:txBody>
          <a:bodyPr>
            <a:normAutofit/>
          </a:bodyPr>
          <a:lstStyle/>
          <a:p>
            <a:r>
              <a:rPr lang="en-US" sz="3200" dirty="0" err="1" smtClean="0"/>
              <a:t>Ferdi</a:t>
            </a:r>
            <a:r>
              <a:rPr lang="en-US" sz="3200" dirty="0" smtClean="0"/>
              <a:t> </a:t>
            </a:r>
            <a:r>
              <a:rPr lang="en-US" sz="3200" dirty="0"/>
              <a:t>Meyer</a:t>
            </a:r>
          </a:p>
          <a:p>
            <a:r>
              <a:rPr lang="en-US" sz="3000" dirty="0" smtClean="0"/>
              <a:t>Bureau for Food and Agricultural Policy (BFAP)</a:t>
            </a:r>
          </a:p>
          <a:p>
            <a:r>
              <a:rPr lang="en-US" sz="3000" dirty="0" smtClean="0"/>
              <a:t>University of Pretoria</a:t>
            </a:r>
            <a:endParaRPr lang="en-US" sz="3000" dirty="0"/>
          </a:p>
          <a:p>
            <a:r>
              <a:rPr lang="en-US" sz="2800" dirty="0" smtClean="0"/>
              <a:t>20 April</a:t>
            </a:r>
            <a:r>
              <a:rPr lang="en-US" sz="2800" dirty="0" smtClean="0"/>
              <a:t> </a:t>
            </a:r>
            <a:r>
              <a:rPr lang="en-US" sz="2800" dirty="0" smtClean="0"/>
              <a:t>2017</a:t>
            </a:r>
          </a:p>
        </p:txBody>
      </p:sp>
      <p:pic>
        <p:nvPicPr>
          <p:cNvPr id="4" name="Picture 3" descr="BFAP log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71120"/>
            <a:ext cx="1950719" cy="1361440"/>
          </a:xfrm>
          <a:prstGeom prst="rect">
            <a:avLst/>
          </a:prstGeom>
          <a:noFill/>
          <a:ln>
            <a:noFill/>
          </a:ln>
        </p:spPr>
      </p:pic>
    </p:spTree>
    <p:extLst>
      <p:ext uri="{BB962C8B-B14F-4D97-AF65-F5344CB8AC3E}">
        <p14:creationId xmlns:p14="http://schemas.microsoft.com/office/powerpoint/2010/main" val="1850236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198" y="0"/>
            <a:ext cx="8095802" cy="1325563"/>
          </a:xfrm>
        </p:spPr>
        <p:txBody>
          <a:bodyPr/>
          <a:lstStyle/>
          <a:p>
            <a:r>
              <a:rPr lang="en-ZA" dirty="0" smtClean="0">
                <a:solidFill>
                  <a:srgbClr val="003217"/>
                </a:solidFill>
              </a:rPr>
              <a:t>Export success for the beef industry</a:t>
            </a:r>
            <a:endParaRPr lang="en-GB" dirty="0">
              <a:solidFill>
                <a:srgbClr val="003217"/>
              </a:solidFill>
            </a:endParaRPr>
          </a:p>
        </p:txBody>
      </p:sp>
      <p:graphicFrame>
        <p:nvGraphicFramePr>
          <p:cNvPr id="4" name="Content Placeholder 3"/>
          <p:cNvGraphicFramePr>
            <a:graphicFrameLocks noGrp="1"/>
          </p:cNvGraphicFramePr>
          <p:nvPr>
            <p:ph idx="1"/>
            <p:extLst/>
          </p:nvPr>
        </p:nvGraphicFramePr>
        <p:xfrm>
          <a:off x="239024" y="1015682"/>
          <a:ext cx="8668671" cy="4633962"/>
        </p:xfrm>
        <a:graphic>
          <a:graphicData uri="http://schemas.openxmlformats.org/drawingml/2006/chart">
            <c:chart xmlns:c="http://schemas.openxmlformats.org/drawingml/2006/chart" xmlns:r="http://schemas.openxmlformats.org/officeDocument/2006/relationships" r:id="rId3"/>
          </a:graphicData>
        </a:graphic>
      </p:graphicFrame>
      <p:sp>
        <p:nvSpPr>
          <p:cNvPr id="5" name="Right Brace 4"/>
          <p:cNvSpPr/>
          <p:nvPr/>
        </p:nvSpPr>
        <p:spPr>
          <a:xfrm>
            <a:off x="1511781" y="4588748"/>
            <a:ext cx="87895" cy="500997"/>
          </a:xfrm>
          <a:prstGeom prst="rightBrace">
            <a:avLst/>
          </a:prstGeom>
          <a:ln w="34925">
            <a:solidFill>
              <a:srgbClr val="FF0000"/>
            </a:solidFill>
          </a:ln>
        </p:spPr>
        <p:style>
          <a:lnRef idx="2">
            <a:schemeClr val="accent1"/>
          </a:lnRef>
          <a:fillRef idx="0">
            <a:schemeClr val="accent1"/>
          </a:fillRef>
          <a:effectRef idx="1">
            <a:schemeClr val="accent1"/>
          </a:effectRef>
          <a:fontRef idx="minor">
            <a:schemeClr val="tx1"/>
          </a:fontRef>
        </p:style>
        <p:txBody>
          <a:bodyPr lIns="78206" tIns="39103" rIns="78206" bIns="39103" rtlCol="0" anchor="ctr"/>
          <a:lstStyle/>
          <a:p>
            <a:pPr algn="ctr"/>
            <a:endParaRPr lang="en-ZA" sz="1540"/>
          </a:p>
        </p:txBody>
      </p:sp>
      <p:sp>
        <p:nvSpPr>
          <p:cNvPr id="6" name="Right Brace 5"/>
          <p:cNvSpPr/>
          <p:nvPr/>
        </p:nvSpPr>
        <p:spPr>
          <a:xfrm>
            <a:off x="8014484" y="2971395"/>
            <a:ext cx="87895" cy="500997"/>
          </a:xfrm>
          <a:prstGeom prst="rightBrace">
            <a:avLst/>
          </a:prstGeom>
          <a:ln w="34925">
            <a:solidFill>
              <a:srgbClr val="FF0000"/>
            </a:solidFill>
          </a:ln>
        </p:spPr>
        <p:style>
          <a:lnRef idx="2">
            <a:schemeClr val="accent1"/>
          </a:lnRef>
          <a:fillRef idx="0">
            <a:schemeClr val="accent1"/>
          </a:fillRef>
          <a:effectRef idx="1">
            <a:schemeClr val="accent1"/>
          </a:effectRef>
          <a:fontRef idx="minor">
            <a:schemeClr val="tx1"/>
          </a:fontRef>
        </p:style>
        <p:txBody>
          <a:bodyPr lIns="78206" tIns="39103" rIns="78206" bIns="39103" rtlCol="0" anchor="ctr"/>
          <a:lstStyle/>
          <a:p>
            <a:pPr algn="ctr"/>
            <a:endParaRPr lang="en-ZA" sz="1540"/>
          </a:p>
        </p:txBody>
      </p:sp>
      <p:sp>
        <p:nvSpPr>
          <p:cNvPr id="7" name="TextBox 6"/>
          <p:cNvSpPr txBox="1"/>
          <p:nvPr/>
        </p:nvSpPr>
        <p:spPr>
          <a:xfrm>
            <a:off x="7401932" y="5649644"/>
            <a:ext cx="1742068" cy="315958"/>
          </a:xfrm>
          <a:prstGeom prst="rect">
            <a:avLst/>
          </a:prstGeom>
          <a:noFill/>
        </p:spPr>
        <p:txBody>
          <a:bodyPr wrap="square" lIns="78206" tIns="39103" rIns="78206" bIns="39103" rtlCol="0">
            <a:spAutoFit/>
          </a:bodyPr>
          <a:lstStyle/>
          <a:p>
            <a:pPr algn="ctr"/>
            <a:r>
              <a:rPr lang="en-ZA" sz="1540" dirty="0"/>
              <a:t>Fig 73, pg. 83</a:t>
            </a:r>
          </a:p>
        </p:txBody>
      </p:sp>
      <p:sp>
        <p:nvSpPr>
          <p:cNvPr id="8" name="Rectangle 7"/>
          <p:cNvSpPr/>
          <p:nvPr/>
        </p:nvSpPr>
        <p:spPr>
          <a:xfrm>
            <a:off x="4380645" y="1224776"/>
            <a:ext cx="3746924" cy="3864968"/>
          </a:xfrm>
          <a:prstGeom prst="rect">
            <a:avLst/>
          </a:prstGeom>
          <a:solidFill>
            <a:srgbClr val="8062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941"/>
          </a:p>
        </p:txBody>
      </p:sp>
    </p:spTree>
    <p:extLst>
      <p:ext uri="{BB962C8B-B14F-4D97-AF65-F5344CB8AC3E}">
        <p14:creationId xmlns:p14="http://schemas.microsoft.com/office/powerpoint/2010/main" val="5207471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rgbClr val="003217"/>
                </a:solidFill>
              </a:rPr>
              <a:t>Export prices</a:t>
            </a:r>
            <a:endParaRPr lang="en-GB" dirty="0">
              <a:solidFill>
                <a:srgbClr val="003217"/>
              </a:solidFill>
            </a:endParaRPr>
          </a:p>
        </p:txBody>
      </p:sp>
      <p:pic>
        <p:nvPicPr>
          <p:cNvPr id="8" name="Picture 7"/>
          <p:cNvPicPr>
            <a:picLocks noChangeAspect="1"/>
          </p:cNvPicPr>
          <p:nvPr/>
        </p:nvPicPr>
        <p:blipFill>
          <a:blip r:embed="rId3"/>
          <a:stretch>
            <a:fillRect/>
          </a:stretch>
        </p:blipFill>
        <p:spPr>
          <a:xfrm>
            <a:off x="259231" y="1131968"/>
            <a:ext cx="8492787" cy="4685316"/>
          </a:xfrm>
          <a:prstGeom prst="rect">
            <a:avLst/>
          </a:prstGeom>
        </p:spPr>
      </p:pic>
    </p:spTree>
    <p:extLst>
      <p:ext uri="{BB962C8B-B14F-4D97-AF65-F5344CB8AC3E}">
        <p14:creationId xmlns:p14="http://schemas.microsoft.com/office/powerpoint/2010/main" val="392879017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Beef Outlook</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7707955"/>
              </p:ext>
            </p:extLst>
          </p:nvPr>
        </p:nvGraphicFramePr>
        <p:xfrm>
          <a:off x="239494" y="1096118"/>
          <a:ext cx="8668671" cy="486948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401932" y="5649644"/>
            <a:ext cx="1742068" cy="315958"/>
          </a:xfrm>
          <a:prstGeom prst="rect">
            <a:avLst/>
          </a:prstGeom>
          <a:noFill/>
        </p:spPr>
        <p:txBody>
          <a:bodyPr wrap="square" lIns="78206" tIns="39103" rIns="78206" bIns="39103" rtlCol="0">
            <a:spAutoFit/>
          </a:bodyPr>
          <a:lstStyle/>
          <a:p>
            <a:pPr algn="ctr"/>
            <a:r>
              <a:rPr lang="en-ZA" sz="1540" dirty="0"/>
              <a:t>Fig 75, pg. 85</a:t>
            </a:r>
          </a:p>
        </p:txBody>
      </p:sp>
    </p:spTree>
    <p:extLst>
      <p:ext uri="{BB962C8B-B14F-4D97-AF65-F5344CB8AC3E}">
        <p14:creationId xmlns:p14="http://schemas.microsoft.com/office/powerpoint/2010/main" val="406952410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391" y="218505"/>
            <a:ext cx="8246304" cy="822259"/>
          </a:xfrm>
        </p:spPr>
        <p:txBody>
          <a:bodyPr/>
          <a:lstStyle/>
          <a:p>
            <a:r>
              <a:rPr lang="en-ZA" dirty="0" smtClean="0"/>
              <a:t>International meat prices</a:t>
            </a:r>
            <a:endParaRPr lang="en-GB" dirty="0"/>
          </a:p>
        </p:txBody>
      </p:sp>
      <p:graphicFrame>
        <p:nvGraphicFramePr>
          <p:cNvPr id="3" name="Chart 2">
            <a:extLst>
              <a:ext uri="{FF2B5EF4-FFF2-40B4-BE49-F238E27FC236}">
                <a16:creationId xmlns:a16="http://schemas.microsoft.com/office/drawing/2014/main" id="{00000000-0008-0000-0F00-000006000000}"/>
              </a:ext>
            </a:extLst>
          </p:cNvPr>
          <p:cNvGraphicFramePr>
            <a:graphicFrameLocks/>
          </p:cNvGraphicFramePr>
          <p:nvPr>
            <p:extLst>
              <p:ext uri="{D42A27DB-BD31-4B8C-83A1-F6EECF244321}">
                <p14:modId xmlns:p14="http://schemas.microsoft.com/office/powerpoint/2010/main" val="334545707"/>
              </p:ext>
            </p:extLst>
          </p:nvPr>
        </p:nvGraphicFramePr>
        <p:xfrm>
          <a:off x="392430" y="1150620"/>
          <a:ext cx="8370570" cy="4732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824300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391" y="218505"/>
            <a:ext cx="8246304" cy="822259"/>
          </a:xfrm>
        </p:spPr>
        <p:txBody>
          <a:bodyPr/>
          <a:lstStyle/>
          <a:p>
            <a:r>
              <a:rPr lang="en-ZA" dirty="0" smtClean="0"/>
              <a:t>International Competitiveness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9101084"/>
              </p:ext>
            </p:extLst>
          </p:nvPr>
        </p:nvGraphicFramePr>
        <p:xfrm>
          <a:off x="239024" y="1015682"/>
          <a:ext cx="8668671" cy="47722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48450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558" y="0"/>
            <a:ext cx="7886700" cy="1325563"/>
          </a:xfrm>
          <a:noFill/>
          <a:ln w="9525">
            <a:noFill/>
            <a:miter lim="800000"/>
            <a:headEnd/>
            <a:tailEnd/>
          </a:ln>
          <a:effectLst/>
        </p:spPr>
        <p:txBody>
          <a:bodyPr vert="horz" wrap="square" lIns="91428" tIns="45715" rIns="91428" bIns="45715" numCol="1" anchor="ctr" anchorCtr="0" compatLnSpc="1">
            <a:prstTxWarp prst="textNoShape">
              <a:avLst/>
            </a:prstTxWarp>
            <a:normAutofit/>
          </a:bodyPr>
          <a:lstStyle/>
          <a:p>
            <a:r>
              <a:rPr lang="en-CA" sz="4000" kern="1200" dirty="0">
                <a:solidFill>
                  <a:schemeClr val="tx1">
                    <a:lumMod val="65000"/>
                    <a:lumOff val="35000"/>
                  </a:schemeClr>
                </a:solidFill>
              </a:rPr>
              <a:t>Real agricultural prices declining</a:t>
            </a:r>
          </a:p>
        </p:txBody>
      </p:sp>
      <p:graphicFrame>
        <p:nvGraphicFramePr>
          <p:cNvPr id="7" name="Content Placeholder 6"/>
          <p:cNvGraphicFramePr>
            <a:graphicFrameLocks noGrp="1"/>
          </p:cNvGraphicFramePr>
          <p:nvPr>
            <p:ph idx="1"/>
            <p:extLst/>
          </p:nvPr>
        </p:nvGraphicFramePr>
        <p:xfrm>
          <a:off x="223784" y="1330256"/>
          <a:ext cx="8668670" cy="4583516"/>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p:cNvPicPr/>
          <p:nvPr/>
        </p:nvPicPr>
        <p:blipFill>
          <a:blip r:embed="rId4" cstate="print">
            <a:extLst>
              <a:ext uri="{BEBA8EAE-BF5A-486C-A8C5-ECC9F3942E4B}">
                <a14:imgProps xmlns:a14="http://schemas.microsoft.com/office/drawing/2010/main">
                  <a14:imgLayer r:embed="rId5">
                    <a14:imgEffect>
                      <a14:artisticGlowDiffused trans="50000" intensity="10"/>
                    </a14:imgEffect>
                  </a14:imgLayer>
                </a14:imgProps>
              </a:ext>
              <a:ext uri="{28A0092B-C50C-407E-A947-70E740481C1C}">
                <a14:useLocalDpi xmlns:a14="http://schemas.microsoft.com/office/drawing/2010/main" val="0"/>
              </a:ext>
            </a:extLst>
          </a:blip>
          <a:stretch>
            <a:fillRect/>
          </a:stretch>
        </p:blipFill>
        <p:spPr>
          <a:xfrm>
            <a:off x="7043074" y="2267747"/>
            <a:ext cx="448712" cy="397315"/>
          </a:xfrm>
          <a:prstGeom prst="rect">
            <a:avLst/>
          </a:prstGeom>
        </p:spPr>
      </p:pic>
    </p:spTree>
    <p:extLst>
      <p:ext uri="{BB962C8B-B14F-4D97-AF65-F5344CB8AC3E}">
        <p14:creationId xmlns:p14="http://schemas.microsoft.com/office/powerpoint/2010/main" val="44925818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858" y="0"/>
            <a:ext cx="8610782" cy="871579"/>
          </a:xfrm>
        </p:spPr>
        <p:txBody>
          <a:bodyPr>
            <a:normAutofit/>
          </a:bodyPr>
          <a:lstStyle/>
          <a:p>
            <a:r>
              <a:rPr lang="en-US" dirty="0">
                <a:solidFill>
                  <a:schemeClr val="tx1">
                    <a:lumMod val="65000"/>
                    <a:lumOff val="35000"/>
                  </a:schemeClr>
                </a:solidFill>
              </a:rPr>
              <a:t>Per-capita use of grains and oilseeds</a:t>
            </a:r>
            <a:endParaRPr lang="en-US" sz="3000" dirty="0">
              <a:solidFill>
                <a:schemeClr val="tx1">
                  <a:lumMod val="65000"/>
                  <a:lumOff val="35000"/>
                </a:schemeClr>
              </a:solidFill>
            </a:endParaRPr>
          </a:p>
        </p:txBody>
      </p:sp>
      <p:graphicFrame>
        <p:nvGraphicFramePr>
          <p:cNvPr id="5" name="Content Placeholder 4"/>
          <p:cNvGraphicFramePr>
            <a:graphicFrameLocks noGrp="1"/>
          </p:cNvGraphicFramePr>
          <p:nvPr>
            <p:ph idx="1"/>
            <p:extLst/>
          </p:nvPr>
        </p:nvGraphicFramePr>
        <p:xfrm>
          <a:off x="90494" y="870927"/>
          <a:ext cx="8668670" cy="46770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4"/>
          <p:cNvGraphicFramePr>
            <a:graphicFrameLocks noGrp="1"/>
          </p:cNvGraphicFramePr>
          <p:nvPr>
            <p:ph sz="half" idx="4294967295"/>
            <p:extLst/>
          </p:nvPr>
        </p:nvGraphicFramePr>
        <p:xfrm>
          <a:off x="4396488" y="870927"/>
          <a:ext cx="4747512" cy="4677086"/>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273791" y="6273226"/>
            <a:ext cx="7605061" cy="558175"/>
          </a:xfrm>
          <a:prstGeom prst="rect">
            <a:avLst/>
          </a:prstGeom>
          <a:noFill/>
        </p:spPr>
        <p:txBody>
          <a:bodyPr wrap="square" lIns="80145" tIns="40073" rIns="80145" bIns="40073" rtlCol="0">
            <a:spAutoFit/>
          </a:bodyPr>
          <a:lstStyle/>
          <a:p>
            <a:pPr defTabSz="883846"/>
            <a:r>
              <a:rPr lang="en-US" sz="1500" i="1" dirty="0">
                <a:solidFill>
                  <a:prstClr val="black"/>
                </a:solidFill>
              </a:rPr>
              <a:t>Source: Author calculations based on June 2016 USDA PSD Online data for 9 grains and 5 oilseeds and U.S. Census Bureau population estimates</a:t>
            </a:r>
          </a:p>
        </p:txBody>
      </p:sp>
      <p:pic>
        <p:nvPicPr>
          <p:cNvPr id="7" name="Picture 6"/>
          <p:cNvPicPr/>
          <p:nvPr/>
        </p:nvPicPr>
        <p:blipFill>
          <a:blip r:embed="rId5" cstate="print">
            <a:extLst>
              <a:ext uri="{BEBA8EAE-BF5A-486C-A8C5-ECC9F3942E4B}">
                <a14:imgProps xmlns:a14="http://schemas.microsoft.com/office/drawing/2010/main">
                  <a14:imgLayer r:embed="rId6">
                    <a14:imgEffect>
                      <a14:artisticGlowDiffused trans="50000" intensity="10"/>
                    </a14:imgEffect>
                  </a14:imgLayer>
                </a14:imgProps>
              </a:ext>
              <a:ext uri="{28A0092B-C50C-407E-A947-70E740481C1C}">
                <a14:useLocalDpi xmlns:a14="http://schemas.microsoft.com/office/drawing/2010/main" val="0"/>
              </a:ext>
            </a:extLst>
          </a:blip>
          <a:stretch>
            <a:fillRect/>
          </a:stretch>
        </p:blipFill>
        <p:spPr>
          <a:xfrm>
            <a:off x="3627610" y="4539351"/>
            <a:ext cx="448712" cy="397315"/>
          </a:xfrm>
          <a:prstGeom prst="rect">
            <a:avLst/>
          </a:prstGeom>
        </p:spPr>
      </p:pic>
      <p:pic>
        <p:nvPicPr>
          <p:cNvPr id="8" name="Picture 7"/>
          <p:cNvPicPr/>
          <p:nvPr/>
        </p:nvPicPr>
        <p:blipFill>
          <a:blip r:embed="rId5" cstate="print">
            <a:extLst>
              <a:ext uri="{BEBA8EAE-BF5A-486C-A8C5-ECC9F3942E4B}">
                <a14:imgProps xmlns:a14="http://schemas.microsoft.com/office/drawing/2010/main">
                  <a14:imgLayer r:embed="rId6">
                    <a14:imgEffect>
                      <a14:artisticGlowDiffused trans="50000" intensity="10"/>
                    </a14:imgEffect>
                  </a14:imgLayer>
                </a14:imgProps>
              </a:ext>
              <a:ext uri="{28A0092B-C50C-407E-A947-70E740481C1C}">
                <a14:useLocalDpi xmlns:a14="http://schemas.microsoft.com/office/drawing/2010/main" val="0"/>
              </a:ext>
            </a:extLst>
          </a:blip>
          <a:stretch>
            <a:fillRect/>
          </a:stretch>
        </p:blipFill>
        <p:spPr>
          <a:xfrm>
            <a:off x="8382316" y="4539351"/>
            <a:ext cx="448712" cy="397315"/>
          </a:xfrm>
          <a:prstGeom prst="rect">
            <a:avLst/>
          </a:prstGeom>
        </p:spPr>
      </p:pic>
    </p:spTree>
    <p:extLst>
      <p:ext uri="{BB962C8B-B14F-4D97-AF65-F5344CB8AC3E}">
        <p14:creationId xmlns:p14="http://schemas.microsoft.com/office/powerpoint/2010/main" val="156677240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16632"/>
            <a:ext cx="7848872" cy="1154097"/>
          </a:xfrm>
        </p:spPr>
        <p:txBody>
          <a:bodyPr>
            <a:normAutofit/>
          </a:bodyPr>
          <a:lstStyle/>
          <a:p>
            <a:r>
              <a:rPr lang="en-ZA" dirty="0" smtClean="0">
                <a:solidFill>
                  <a:schemeClr val="tx1">
                    <a:lumMod val="65000"/>
                    <a:lumOff val="35000"/>
                  </a:schemeClr>
                </a:solidFill>
              </a:rPr>
              <a:t>Low margins – high volumes</a:t>
            </a:r>
            <a:endParaRPr lang="en-ZA" dirty="0">
              <a:solidFill>
                <a:schemeClr val="tx1">
                  <a:lumMod val="65000"/>
                  <a:lumOff val="35000"/>
                </a:schemeClr>
              </a:solidFill>
            </a:endParaRPr>
          </a:p>
        </p:txBody>
      </p:sp>
      <p:pic>
        <p:nvPicPr>
          <p:cNvPr id="1026" name="Picture 2" descr="C:\Users\User\Documents\Persoonlik\Foto's\PRF VSA BRZ\2016-04-11 11.52.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 y="1173479"/>
            <a:ext cx="8488680" cy="477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348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0" y="0"/>
            <a:ext cx="7886700" cy="861236"/>
          </a:xfrm>
        </p:spPr>
        <p:txBody>
          <a:bodyPr>
            <a:normAutofit/>
          </a:bodyPr>
          <a:lstStyle/>
          <a:p>
            <a:r>
              <a:rPr lang="en-ZA" sz="4000" dirty="0" smtClean="0">
                <a:solidFill>
                  <a:srgbClr val="003217"/>
                </a:solidFill>
              </a:rPr>
              <a:t>Production cost comparison</a:t>
            </a:r>
            <a:endParaRPr lang="en-ZA" sz="4000" dirty="0">
              <a:solidFill>
                <a:srgbClr val="003217"/>
              </a:solidFill>
            </a:endParaRPr>
          </a:p>
        </p:txBody>
      </p:sp>
      <p:graphicFrame>
        <p:nvGraphicFramePr>
          <p:cNvPr id="4" name="Content Placeholder 3"/>
          <p:cNvGraphicFramePr>
            <a:graphicFrameLocks noGrp="1"/>
          </p:cNvGraphicFramePr>
          <p:nvPr>
            <p:ph idx="1"/>
            <p:extLst/>
          </p:nvPr>
        </p:nvGraphicFramePr>
        <p:xfrm>
          <a:off x="189154" y="734786"/>
          <a:ext cx="8745296" cy="5813932"/>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7153835" y="6531429"/>
            <a:ext cx="1990165" cy="326571"/>
          </a:xfrm>
          <a:prstGeom prst="rect">
            <a:avLst/>
          </a:prstGeom>
          <a:noFill/>
          <a:ln>
            <a:noFill/>
          </a:ln>
        </p:spPr>
        <p:style>
          <a:lnRef idx="3">
            <a:schemeClr val="lt1"/>
          </a:lnRef>
          <a:fillRef idx="1">
            <a:schemeClr val="accent6"/>
          </a:fillRef>
          <a:effectRef idx="1">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r"/>
            <a:r>
              <a:rPr lang="en-US" sz="1600" b="1" dirty="0" smtClean="0">
                <a:solidFill>
                  <a:schemeClr val="tx1"/>
                </a:solidFill>
              </a:rPr>
              <a:t>Figure 13.7,  Pg. 115</a:t>
            </a:r>
            <a:endParaRPr lang="en-US" sz="1600" b="1" dirty="0">
              <a:solidFill>
                <a:schemeClr val="tx1"/>
              </a:solidFill>
            </a:endParaRPr>
          </a:p>
        </p:txBody>
      </p:sp>
      <p:sp>
        <p:nvSpPr>
          <p:cNvPr id="5" name="Rectangle 4"/>
          <p:cNvSpPr/>
          <p:nvPr/>
        </p:nvSpPr>
        <p:spPr>
          <a:xfrm>
            <a:off x="189154" y="6531429"/>
            <a:ext cx="2767405" cy="489857"/>
          </a:xfrm>
          <a:prstGeom prst="rect">
            <a:avLst/>
          </a:prstGeom>
          <a:noFill/>
          <a:ln>
            <a:noFill/>
          </a:ln>
        </p:spPr>
        <p:style>
          <a:lnRef idx="3">
            <a:schemeClr val="lt1"/>
          </a:lnRef>
          <a:fillRef idx="1">
            <a:schemeClr val="accent6"/>
          </a:fillRef>
          <a:effectRef idx="1">
            <a:schemeClr val="accent6"/>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r"/>
            <a:r>
              <a:rPr lang="en-US" sz="1600" b="1" dirty="0" smtClean="0">
                <a:solidFill>
                  <a:schemeClr val="tx1"/>
                </a:solidFill>
              </a:rPr>
              <a:t>Source: </a:t>
            </a:r>
            <a:r>
              <a:rPr lang="en-US" sz="1600" b="1" dirty="0" err="1" smtClean="0">
                <a:solidFill>
                  <a:schemeClr val="tx1"/>
                </a:solidFill>
              </a:rPr>
              <a:t>Agribenchmark</a:t>
            </a:r>
            <a:endParaRPr lang="en-US" sz="1600" b="1" dirty="0">
              <a:solidFill>
                <a:schemeClr val="tx1"/>
              </a:solidFill>
            </a:endParaRPr>
          </a:p>
        </p:txBody>
      </p:sp>
    </p:spTree>
    <p:extLst>
      <p:ext uri="{BB962C8B-B14F-4D97-AF65-F5344CB8AC3E}">
        <p14:creationId xmlns:p14="http://schemas.microsoft.com/office/powerpoint/2010/main" val="2825922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38439" y="274164"/>
            <a:ext cx="8205562" cy="645091"/>
          </a:xfrm>
          <a:prstGeom prst="rect">
            <a:avLst/>
          </a:prstGeom>
        </p:spPr>
        <p:txBody>
          <a:bodyPr/>
          <a:lstStyle/>
          <a:p>
            <a:r>
              <a:rPr lang="en-ZA" sz="3080" dirty="0"/>
              <a:t>Representative farms</a:t>
            </a:r>
          </a:p>
        </p:txBody>
      </p:sp>
      <p:sp>
        <p:nvSpPr>
          <p:cNvPr id="6" name="Title 1"/>
          <p:cNvSpPr txBox="1">
            <a:spLocks/>
          </p:cNvSpPr>
          <p:nvPr/>
        </p:nvSpPr>
        <p:spPr>
          <a:xfrm>
            <a:off x="702437" y="667556"/>
            <a:ext cx="8205727" cy="645888"/>
          </a:xfrm>
          <a:prstGeom prst="rect">
            <a:avLst/>
          </a:prstGeom>
        </p:spPr>
        <p:txBody>
          <a:bodyPr lIns="89194" tIns="44597" rIns="89194" bIns="44597"/>
          <a:lstStyle>
            <a:lvl1pPr algn="ctr" defTabSz="521309" rtl="0" eaLnBrk="1" latinLnBrk="0" hangingPunct="1">
              <a:spcBef>
                <a:spcPct val="0"/>
              </a:spcBef>
              <a:buNone/>
              <a:defRPr sz="4800" kern="1200">
                <a:solidFill>
                  <a:schemeClr val="tx1"/>
                </a:solidFill>
                <a:latin typeface="+mj-lt"/>
                <a:ea typeface="+mj-ea"/>
                <a:cs typeface="+mj-cs"/>
              </a:defRPr>
            </a:lvl1pPr>
          </a:lstStyle>
          <a:p>
            <a:endParaRPr lang="en-ZA" sz="2053" dirty="0">
              <a:solidFill>
                <a:schemeClr val="bg1">
                  <a:lumMod val="65000"/>
                </a:schemeClr>
              </a:solidFill>
            </a:endParaRPr>
          </a:p>
        </p:txBody>
      </p:sp>
      <p:grpSp>
        <p:nvGrpSpPr>
          <p:cNvPr id="206" name="Group 4"/>
          <p:cNvGrpSpPr>
            <a:grpSpLocks noChangeAspect="1"/>
          </p:cNvGrpSpPr>
          <p:nvPr/>
        </p:nvGrpSpPr>
        <p:grpSpPr bwMode="auto">
          <a:xfrm>
            <a:off x="195564" y="1510963"/>
            <a:ext cx="8948436" cy="4587618"/>
            <a:chOff x="144" y="942"/>
            <a:chExt cx="5455" cy="3378"/>
          </a:xfrm>
        </p:grpSpPr>
        <p:sp>
          <p:nvSpPr>
            <p:cNvPr id="207" name="AutoShape 3"/>
            <p:cNvSpPr>
              <a:spLocks noChangeAspect="1" noChangeArrowheads="1" noTextEdit="1"/>
            </p:cNvSpPr>
            <p:nvPr/>
          </p:nvSpPr>
          <p:spPr bwMode="auto">
            <a:xfrm>
              <a:off x="144" y="942"/>
              <a:ext cx="5455" cy="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grpSp>
          <p:nvGrpSpPr>
            <p:cNvPr id="208" name="Group 101"/>
            <p:cNvGrpSpPr>
              <a:grpSpLocks/>
            </p:cNvGrpSpPr>
            <p:nvPr/>
          </p:nvGrpSpPr>
          <p:grpSpPr bwMode="auto">
            <a:xfrm>
              <a:off x="156" y="954"/>
              <a:ext cx="5423" cy="3329"/>
              <a:chOff x="156" y="954"/>
              <a:chExt cx="5423" cy="3329"/>
            </a:xfrm>
          </p:grpSpPr>
          <p:grpSp>
            <p:nvGrpSpPr>
              <p:cNvPr id="210" name="Group 89"/>
              <p:cNvGrpSpPr>
                <a:grpSpLocks/>
              </p:cNvGrpSpPr>
              <p:nvPr/>
            </p:nvGrpSpPr>
            <p:grpSpPr bwMode="auto">
              <a:xfrm>
                <a:off x="156" y="954"/>
                <a:ext cx="5423" cy="3329"/>
                <a:chOff x="156" y="954"/>
                <a:chExt cx="5423" cy="3329"/>
              </a:xfrm>
            </p:grpSpPr>
            <p:sp>
              <p:nvSpPr>
                <p:cNvPr id="221" name="Freeform 5"/>
                <p:cNvSpPr>
                  <a:spLocks/>
                </p:cNvSpPr>
                <p:nvPr/>
              </p:nvSpPr>
              <p:spPr bwMode="auto">
                <a:xfrm>
                  <a:off x="5243" y="1797"/>
                  <a:ext cx="74" cy="98"/>
                </a:xfrm>
                <a:custGeom>
                  <a:avLst/>
                  <a:gdLst>
                    <a:gd name="T0" fmla="*/ 62 w 74"/>
                    <a:gd name="T1" fmla="*/ 36 h 98"/>
                    <a:gd name="T2" fmla="*/ 68 w 74"/>
                    <a:gd name="T3" fmla="*/ 38 h 98"/>
                    <a:gd name="T4" fmla="*/ 70 w 74"/>
                    <a:gd name="T5" fmla="*/ 45 h 98"/>
                    <a:gd name="T6" fmla="*/ 74 w 74"/>
                    <a:gd name="T7" fmla="*/ 57 h 98"/>
                    <a:gd name="T8" fmla="*/ 70 w 74"/>
                    <a:gd name="T9" fmla="*/ 63 h 98"/>
                    <a:gd name="T10" fmla="*/ 67 w 74"/>
                    <a:gd name="T11" fmla="*/ 58 h 98"/>
                    <a:gd name="T12" fmla="*/ 64 w 74"/>
                    <a:gd name="T13" fmla="*/ 58 h 98"/>
                    <a:gd name="T14" fmla="*/ 60 w 74"/>
                    <a:gd name="T15" fmla="*/ 66 h 98"/>
                    <a:gd name="T16" fmla="*/ 51 w 74"/>
                    <a:gd name="T17" fmla="*/ 66 h 98"/>
                    <a:gd name="T18" fmla="*/ 47 w 74"/>
                    <a:gd name="T19" fmla="*/ 82 h 98"/>
                    <a:gd name="T20" fmla="*/ 35 w 74"/>
                    <a:gd name="T21" fmla="*/ 85 h 98"/>
                    <a:gd name="T22" fmla="*/ 15 w 74"/>
                    <a:gd name="T23" fmla="*/ 98 h 98"/>
                    <a:gd name="T24" fmla="*/ 12 w 74"/>
                    <a:gd name="T25" fmla="*/ 95 h 98"/>
                    <a:gd name="T26" fmla="*/ 15 w 74"/>
                    <a:gd name="T27" fmla="*/ 95 h 98"/>
                    <a:gd name="T28" fmla="*/ 18 w 74"/>
                    <a:gd name="T29" fmla="*/ 83 h 98"/>
                    <a:gd name="T30" fmla="*/ 13 w 74"/>
                    <a:gd name="T31" fmla="*/ 61 h 98"/>
                    <a:gd name="T32" fmla="*/ 13 w 74"/>
                    <a:gd name="T33" fmla="*/ 57 h 98"/>
                    <a:gd name="T34" fmla="*/ 12 w 74"/>
                    <a:gd name="T35" fmla="*/ 56 h 98"/>
                    <a:gd name="T36" fmla="*/ 12 w 74"/>
                    <a:gd name="T37" fmla="*/ 53 h 98"/>
                    <a:gd name="T38" fmla="*/ 12 w 74"/>
                    <a:gd name="T39" fmla="*/ 52 h 98"/>
                    <a:gd name="T40" fmla="*/ 9 w 74"/>
                    <a:gd name="T41" fmla="*/ 45 h 98"/>
                    <a:gd name="T42" fmla="*/ 8 w 74"/>
                    <a:gd name="T43" fmla="*/ 43 h 98"/>
                    <a:gd name="T44" fmla="*/ 3 w 74"/>
                    <a:gd name="T45" fmla="*/ 21 h 98"/>
                    <a:gd name="T46" fmla="*/ 0 w 74"/>
                    <a:gd name="T47" fmla="*/ 12 h 98"/>
                    <a:gd name="T48" fmla="*/ 3 w 74"/>
                    <a:gd name="T49" fmla="*/ 11 h 98"/>
                    <a:gd name="T50" fmla="*/ 22 w 74"/>
                    <a:gd name="T51" fmla="*/ 5 h 98"/>
                    <a:gd name="T52" fmla="*/ 25 w 74"/>
                    <a:gd name="T53" fmla="*/ 4 h 98"/>
                    <a:gd name="T54" fmla="*/ 30 w 74"/>
                    <a:gd name="T55" fmla="*/ 3 h 98"/>
                    <a:gd name="T56" fmla="*/ 35 w 74"/>
                    <a:gd name="T57" fmla="*/ 0 h 98"/>
                    <a:gd name="T58" fmla="*/ 37 w 74"/>
                    <a:gd name="T59" fmla="*/ 4 h 98"/>
                    <a:gd name="T60" fmla="*/ 40 w 74"/>
                    <a:gd name="T61" fmla="*/ 16 h 98"/>
                    <a:gd name="T62" fmla="*/ 44 w 74"/>
                    <a:gd name="T63" fmla="*/ 14 h 98"/>
                    <a:gd name="T64" fmla="*/ 49 w 74"/>
                    <a:gd name="T65" fmla="*/ 27 h 98"/>
                    <a:gd name="T66" fmla="*/ 55 w 74"/>
                    <a:gd name="T67" fmla="*/ 28 h 98"/>
                    <a:gd name="T68" fmla="*/ 56 w 74"/>
                    <a:gd name="T69" fmla="*/ 30 h 98"/>
                    <a:gd name="T70" fmla="*/ 62 w 74"/>
                    <a:gd name="T7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 h="98">
                      <a:moveTo>
                        <a:pt x="62" y="36"/>
                      </a:moveTo>
                      <a:lnTo>
                        <a:pt x="68" y="38"/>
                      </a:lnTo>
                      <a:lnTo>
                        <a:pt x="70" y="45"/>
                      </a:lnTo>
                      <a:lnTo>
                        <a:pt x="74" y="57"/>
                      </a:lnTo>
                      <a:lnTo>
                        <a:pt x="70" y="63"/>
                      </a:lnTo>
                      <a:lnTo>
                        <a:pt x="67" y="58"/>
                      </a:lnTo>
                      <a:lnTo>
                        <a:pt x="64" y="58"/>
                      </a:lnTo>
                      <a:lnTo>
                        <a:pt x="60" y="66"/>
                      </a:lnTo>
                      <a:lnTo>
                        <a:pt x="51" y="66"/>
                      </a:lnTo>
                      <a:lnTo>
                        <a:pt x="47" y="82"/>
                      </a:lnTo>
                      <a:lnTo>
                        <a:pt x="35" y="85"/>
                      </a:lnTo>
                      <a:lnTo>
                        <a:pt x="15" y="98"/>
                      </a:lnTo>
                      <a:lnTo>
                        <a:pt x="12" y="95"/>
                      </a:lnTo>
                      <a:lnTo>
                        <a:pt x="15" y="95"/>
                      </a:lnTo>
                      <a:lnTo>
                        <a:pt x="18" y="83"/>
                      </a:lnTo>
                      <a:lnTo>
                        <a:pt x="13" y="61"/>
                      </a:lnTo>
                      <a:lnTo>
                        <a:pt x="13" y="57"/>
                      </a:lnTo>
                      <a:lnTo>
                        <a:pt x="12" y="56"/>
                      </a:lnTo>
                      <a:lnTo>
                        <a:pt x="12" y="53"/>
                      </a:lnTo>
                      <a:lnTo>
                        <a:pt x="12" y="52"/>
                      </a:lnTo>
                      <a:lnTo>
                        <a:pt x="9" y="45"/>
                      </a:lnTo>
                      <a:lnTo>
                        <a:pt x="8" y="43"/>
                      </a:lnTo>
                      <a:lnTo>
                        <a:pt x="3" y="21"/>
                      </a:lnTo>
                      <a:lnTo>
                        <a:pt x="0" y="12"/>
                      </a:lnTo>
                      <a:lnTo>
                        <a:pt x="3" y="11"/>
                      </a:lnTo>
                      <a:lnTo>
                        <a:pt x="22" y="5"/>
                      </a:lnTo>
                      <a:lnTo>
                        <a:pt x="25" y="4"/>
                      </a:lnTo>
                      <a:lnTo>
                        <a:pt x="30" y="3"/>
                      </a:lnTo>
                      <a:lnTo>
                        <a:pt x="35" y="0"/>
                      </a:lnTo>
                      <a:lnTo>
                        <a:pt x="37" y="4"/>
                      </a:lnTo>
                      <a:lnTo>
                        <a:pt x="40" y="16"/>
                      </a:lnTo>
                      <a:lnTo>
                        <a:pt x="44" y="14"/>
                      </a:lnTo>
                      <a:lnTo>
                        <a:pt x="49" y="27"/>
                      </a:lnTo>
                      <a:lnTo>
                        <a:pt x="55" y="28"/>
                      </a:lnTo>
                      <a:lnTo>
                        <a:pt x="56" y="30"/>
                      </a:lnTo>
                      <a:lnTo>
                        <a:pt x="62" y="36"/>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2" name="Freeform 6"/>
                <p:cNvSpPr>
                  <a:spLocks/>
                </p:cNvSpPr>
                <p:nvPr/>
              </p:nvSpPr>
              <p:spPr bwMode="auto">
                <a:xfrm>
                  <a:off x="4180" y="2607"/>
                  <a:ext cx="908" cy="408"/>
                </a:xfrm>
                <a:custGeom>
                  <a:avLst/>
                  <a:gdLst>
                    <a:gd name="T0" fmla="*/ 198 w 908"/>
                    <a:gd name="T1" fmla="*/ 175 h 408"/>
                    <a:gd name="T2" fmla="*/ 215 w 908"/>
                    <a:gd name="T3" fmla="*/ 176 h 408"/>
                    <a:gd name="T4" fmla="*/ 229 w 908"/>
                    <a:gd name="T5" fmla="*/ 147 h 408"/>
                    <a:gd name="T6" fmla="*/ 244 w 908"/>
                    <a:gd name="T7" fmla="*/ 109 h 408"/>
                    <a:gd name="T8" fmla="*/ 277 w 908"/>
                    <a:gd name="T9" fmla="*/ 105 h 408"/>
                    <a:gd name="T10" fmla="*/ 327 w 908"/>
                    <a:gd name="T11" fmla="*/ 98 h 408"/>
                    <a:gd name="T12" fmla="*/ 332 w 908"/>
                    <a:gd name="T13" fmla="*/ 98 h 408"/>
                    <a:gd name="T14" fmla="*/ 358 w 908"/>
                    <a:gd name="T15" fmla="*/ 94 h 408"/>
                    <a:gd name="T16" fmla="*/ 403 w 908"/>
                    <a:gd name="T17" fmla="*/ 88 h 408"/>
                    <a:gd name="T18" fmla="*/ 429 w 908"/>
                    <a:gd name="T19" fmla="*/ 83 h 408"/>
                    <a:gd name="T20" fmla="*/ 466 w 908"/>
                    <a:gd name="T21" fmla="*/ 76 h 408"/>
                    <a:gd name="T22" fmla="*/ 504 w 908"/>
                    <a:gd name="T23" fmla="*/ 70 h 408"/>
                    <a:gd name="T24" fmla="*/ 539 w 908"/>
                    <a:gd name="T25" fmla="*/ 63 h 408"/>
                    <a:gd name="T26" fmla="*/ 569 w 908"/>
                    <a:gd name="T27" fmla="*/ 57 h 408"/>
                    <a:gd name="T28" fmla="*/ 587 w 908"/>
                    <a:gd name="T29" fmla="*/ 53 h 408"/>
                    <a:gd name="T30" fmla="*/ 620 w 908"/>
                    <a:gd name="T31" fmla="*/ 46 h 408"/>
                    <a:gd name="T32" fmla="*/ 640 w 908"/>
                    <a:gd name="T33" fmla="*/ 42 h 408"/>
                    <a:gd name="T34" fmla="*/ 690 w 908"/>
                    <a:gd name="T35" fmla="*/ 31 h 408"/>
                    <a:gd name="T36" fmla="*/ 711 w 908"/>
                    <a:gd name="T37" fmla="*/ 27 h 408"/>
                    <a:gd name="T38" fmla="*/ 768 w 908"/>
                    <a:gd name="T39" fmla="*/ 15 h 408"/>
                    <a:gd name="T40" fmla="*/ 790 w 908"/>
                    <a:gd name="T41" fmla="*/ 9 h 408"/>
                    <a:gd name="T42" fmla="*/ 822 w 908"/>
                    <a:gd name="T43" fmla="*/ 3 h 408"/>
                    <a:gd name="T44" fmla="*/ 903 w 908"/>
                    <a:gd name="T45" fmla="*/ 110 h 408"/>
                    <a:gd name="T46" fmla="*/ 840 w 908"/>
                    <a:gd name="T47" fmla="*/ 227 h 408"/>
                    <a:gd name="T48" fmla="*/ 761 w 908"/>
                    <a:gd name="T49" fmla="*/ 276 h 408"/>
                    <a:gd name="T50" fmla="*/ 704 w 908"/>
                    <a:gd name="T51" fmla="*/ 340 h 408"/>
                    <a:gd name="T52" fmla="*/ 648 w 908"/>
                    <a:gd name="T53" fmla="*/ 399 h 408"/>
                    <a:gd name="T54" fmla="*/ 618 w 908"/>
                    <a:gd name="T55" fmla="*/ 399 h 408"/>
                    <a:gd name="T56" fmla="*/ 542 w 908"/>
                    <a:gd name="T57" fmla="*/ 345 h 408"/>
                    <a:gd name="T58" fmla="*/ 500 w 908"/>
                    <a:gd name="T59" fmla="*/ 313 h 408"/>
                    <a:gd name="T60" fmla="*/ 470 w 908"/>
                    <a:gd name="T61" fmla="*/ 310 h 408"/>
                    <a:gd name="T62" fmla="*/ 424 w 908"/>
                    <a:gd name="T63" fmla="*/ 317 h 408"/>
                    <a:gd name="T64" fmla="*/ 373 w 908"/>
                    <a:gd name="T65" fmla="*/ 325 h 408"/>
                    <a:gd name="T66" fmla="*/ 359 w 908"/>
                    <a:gd name="T67" fmla="*/ 298 h 408"/>
                    <a:gd name="T68" fmla="*/ 342 w 908"/>
                    <a:gd name="T69" fmla="*/ 286 h 408"/>
                    <a:gd name="T70" fmla="*/ 307 w 908"/>
                    <a:gd name="T71" fmla="*/ 290 h 408"/>
                    <a:gd name="T72" fmla="*/ 254 w 908"/>
                    <a:gd name="T73" fmla="*/ 295 h 408"/>
                    <a:gd name="T74" fmla="*/ 217 w 908"/>
                    <a:gd name="T75" fmla="*/ 301 h 408"/>
                    <a:gd name="T76" fmla="*/ 188 w 908"/>
                    <a:gd name="T77" fmla="*/ 310 h 408"/>
                    <a:gd name="T78" fmla="*/ 164 w 908"/>
                    <a:gd name="T79" fmla="*/ 325 h 408"/>
                    <a:gd name="T80" fmla="*/ 138 w 908"/>
                    <a:gd name="T81" fmla="*/ 335 h 408"/>
                    <a:gd name="T82" fmla="*/ 89 w 908"/>
                    <a:gd name="T83" fmla="*/ 347 h 408"/>
                    <a:gd name="T84" fmla="*/ 42 w 908"/>
                    <a:gd name="T85" fmla="*/ 355 h 408"/>
                    <a:gd name="T86" fmla="*/ 20 w 908"/>
                    <a:gd name="T87" fmla="*/ 358 h 408"/>
                    <a:gd name="T88" fmla="*/ 0 w 908"/>
                    <a:gd name="T89" fmla="*/ 343 h 408"/>
                    <a:gd name="T90" fmla="*/ 28 w 908"/>
                    <a:gd name="T91" fmla="*/ 316 h 408"/>
                    <a:gd name="T92" fmla="*/ 32 w 908"/>
                    <a:gd name="T93" fmla="*/ 292 h 408"/>
                    <a:gd name="T94" fmla="*/ 63 w 908"/>
                    <a:gd name="T95" fmla="*/ 274 h 408"/>
                    <a:gd name="T96" fmla="*/ 112 w 908"/>
                    <a:gd name="T97" fmla="*/ 239 h 408"/>
                    <a:gd name="T98" fmla="*/ 131 w 908"/>
                    <a:gd name="T99" fmla="*/ 213 h 408"/>
                    <a:gd name="T100" fmla="*/ 160 w 908"/>
                    <a:gd name="T101" fmla="*/ 201 h 408"/>
                    <a:gd name="T102" fmla="*/ 178 w 908"/>
                    <a:gd name="T103" fmla="*/ 18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08" h="408">
                      <a:moveTo>
                        <a:pt x="178" y="189"/>
                      </a:moveTo>
                      <a:lnTo>
                        <a:pt x="181" y="183"/>
                      </a:lnTo>
                      <a:lnTo>
                        <a:pt x="194" y="179"/>
                      </a:lnTo>
                      <a:lnTo>
                        <a:pt x="198" y="175"/>
                      </a:lnTo>
                      <a:lnTo>
                        <a:pt x="207" y="177"/>
                      </a:lnTo>
                      <a:lnTo>
                        <a:pt x="209" y="180"/>
                      </a:lnTo>
                      <a:lnTo>
                        <a:pt x="213" y="179"/>
                      </a:lnTo>
                      <a:lnTo>
                        <a:pt x="215" y="176"/>
                      </a:lnTo>
                      <a:lnTo>
                        <a:pt x="218" y="176"/>
                      </a:lnTo>
                      <a:lnTo>
                        <a:pt x="225" y="155"/>
                      </a:lnTo>
                      <a:lnTo>
                        <a:pt x="225" y="151"/>
                      </a:lnTo>
                      <a:lnTo>
                        <a:pt x="229" y="147"/>
                      </a:lnTo>
                      <a:lnTo>
                        <a:pt x="242" y="143"/>
                      </a:lnTo>
                      <a:lnTo>
                        <a:pt x="244" y="135"/>
                      </a:lnTo>
                      <a:lnTo>
                        <a:pt x="244" y="120"/>
                      </a:lnTo>
                      <a:lnTo>
                        <a:pt x="244" y="109"/>
                      </a:lnTo>
                      <a:lnTo>
                        <a:pt x="249" y="108"/>
                      </a:lnTo>
                      <a:lnTo>
                        <a:pt x="264" y="106"/>
                      </a:lnTo>
                      <a:lnTo>
                        <a:pt x="268" y="106"/>
                      </a:lnTo>
                      <a:lnTo>
                        <a:pt x="277" y="105"/>
                      </a:lnTo>
                      <a:lnTo>
                        <a:pt x="281" y="104"/>
                      </a:lnTo>
                      <a:lnTo>
                        <a:pt x="308" y="101"/>
                      </a:lnTo>
                      <a:lnTo>
                        <a:pt x="323" y="100"/>
                      </a:lnTo>
                      <a:lnTo>
                        <a:pt x="327" y="98"/>
                      </a:lnTo>
                      <a:lnTo>
                        <a:pt x="328" y="98"/>
                      </a:lnTo>
                      <a:lnTo>
                        <a:pt x="330" y="98"/>
                      </a:lnTo>
                      <a:lnTo>
                        <a:pt x="331" y="98"/>
                      </a:lnTo>
                      <a:lnTo>
                        <a:pt x="332" y="98"/>
                      </a:lnTo>
                      <a:lnTo>
                        <a:pt x="336" y="97"/>
                      </a:lnTo>
                      <a:lnTo>
                        <a:pt x="343" y="96"/>
                      </a:lnTo>
                      <a:lnTo>
                        <a:pt x="353" y="94"/>
                      </a:lnTo>
                      <a:lnTo>
                        <a:pt x="358" y="94"/>
                      </a:lnTo>
                      <a:lnTo>
                        <a:pt x="363" y="93"/>
                      </a:lnTo>
                      <a:lnTo>
                        <a:pt x="372" y="93"/>
                      </a:lnTo>
                      <a:lnTo>
                        <a:pt x="385" y="92"/>
                      </a:lnTo>
                      <a:lnTo>
                        <a:pt x="403" y="88"/>
                      </a:lnTo>
                      <a:lnTo>
                        <a:pt x="410" y="87"/>
                      </a:lnTo>
                      <a:lnTo>
                        <a:pt x="414" y="86"/>
                      </a:lnTo>
                      <a:lnTo>
                        <a:pt x="417" y="86"/>
                      </a:lnTo>
                      <a:lnTo>
                        <a:pt x="429" y="83"/>
                      </a:lnTo>
                      <a:lnTo>
                        <a:pt x="445" y="79"/>
                      </a:lnTo>
                      <a:lnTo>
                        <a:pt x="455" y="78"/>
                      </a:lnTo>
                      <a:lnTo>
                        <a:pt x="462" y="76"/>
                      </a:lnTo>
                      <a:lnTo>
                        <a:pt x="466" y="76"/>
                      </a:lnTo>
                      <a:lnTo>
                        <a:pt x="479" y="74"/>
                      </a:lnTo>
                      <a:lnTo>
                        <a:pt x="492" y="71"/>
                      </a:lnTo>
                      <a:lnTo>
                        <a:pt x="496" y="71"/>
                      </a:lnTo>
                      <a:lnTo>
                        <a:pt x="504" y="70"/>
                      </a:lnTo>
                      <a:lnTo>
                        <a:pt x="535" y="63"/>
                      </a:lnTo>
                      <a:lnTo>
                        <a:pt x="537" y="63"/>
                      </a:lnTo>
                      <a:lnTo>
                        <a:pt x="538" y="63"/>
                      </a:lnTo>
                      <a:lnTo>
                        <a:pt x="539" y="63"/>
                      </a:lnTo>
                      <a:lnTo>
                        <a:pt x="543" y="61"/>
                      </a:lnTo>
                      <a:lnTo>
                        <a:pt x="546" y="61"/>
                      </a:lnTo>
                      <a:lnTo>
                        <a:pt x="557" y="59"/>
                      </a:lnTo>
                      <a:lnTo>
                        <a:pt x="569" y="57"/>
                      </a:lnTo>
                      <a:lnTo>
                        <a:pt x="573" y="56"/>
                      </a:lnTo>
                      <a:lnTo>
                        <a:pt x="577" y="54"/>
                      </a:lnTo>
                      <a:lnTo>
                        <a:pt x="581" y="54"/>
                      </a:lnTo>
                      <a:lnTo>
                        <a:pt x="587" y="53"/>
                      </a:lnTo>
                      <a:lnTo>
                        <a:pt x="595" y="52"/>
                      </a:lnTo>
                      <a:lnTo>
                        <a:pt x="597" y="52"/>
                      </a:lnTo>
                      <a:lnTo>
                        <a:pt x="614" y="48"/>
                      </a:lnTo>
                      <a:lnTo>
                        <a:pt x="620" y="46"/>
                      </a:lnTo>
                      <a:lnTo>
                        <a:pt x="624" y="46"/>
                      </a:lnTo>
                      <a:lnTo>
                        <a:pt x="630" y="45"/>
                      </a:lnTo>
                      <a:lnTo>
                        <a:pt x="636" y="43"/>
                      </a:lnTo>
                      <a:lnTo>
                        <a:pt x="640" y="42"/>
                      </a:lnTo>
                      <a:lnTo>
                        <a:pt x="643" y="42"/>
                      </a:lnTo>
                      <a:lnTo>
                        <a:pt x="663" y="37"/>
                      </a:lnTo>
                      <a:lnTo>
                        <a:pt x="665" y="37"/>
                      </a:lnTo>
                      <a:lnTo>
                        <a:pt x="690" y="31"/>
                      </a:lnTo>
                      <a:lnTo>
                        <a:pt x="696" y="30"/>
                      </a:lnTo>
                      <a:lnTo>
                        <a:pt x="704" y="29"/>
                      </a:lnTo>
                      <a:lnTo>
                        <a:pt x="708" y="27"/>
                      </a:lnTo>
                      <a:lnTo>
                        <a:pt x="711" y="27"/>
                      </a:lnTo>
                      <a:lnTo>
                        <a:pt x="730" y="23"/>
                      </a:lnTo>
                      <a:lnTo>
                        <a:pt x="734" y="22"/>
                      </a:lnTo>
                      <a:lnTo>
                        <a:pt x="746" y="19"/>
                      </a:lnTo>
                      <a:lnTo>
                        <a:pt x="768" y="15"/>
                      </a:lnTo>
                      <a:lnTo>
                        <a:pt x="772" y="13"/>
                      </a:lnTo>
                      <a:lnTo>
                        <a:pt x="784" y="11"/>
                      </a:lnTo>
                      <a:lnTo>
                        <a:pt x="787" y="11"/>
                      </a:lnTo>
                      <a:lnTo>
                        <a:pt x="790" y="9"/>
                      </a:lnTo>
                      <a:lnTo>
                        <a:pt x="794" y="9"/>
                      </a:lnTo>
                      <a:lnTo>
                        <a:pt x="796" y="8"/>
                      </a:lnTo>
                      <a:lnTo>
                        <a:pt x="810" y="5"/>
                      </a:lnTo>
                      <a:lnTo>
                        <a:pt x="822" y="3"/>
                      </a:lnTo>
                      <a:lnTo>
                        <a:pt x="835" y="0"/>
                      </a:lnTo>
                      <a:lnTo>
                        <a:pt x="837" y="7"/>
                      </a:lnTo>
                      <a:lnTo>
                        <a:pt x="855" y="39"/>
                      </a:lnTo>
                      <a:lnTo>
                        <a:pt x="903" y="110"/>
                      </a:lnTo>
                      <a:lnTo>
                        <a:pt x="908" y="160"/>
                      </a:lnTo>
                      <a:lnTo>
                        <a:pt x="886" y="173"/>
                      </a:lnTo>
                      <a:lnTo>
                        <a:pt x="863" y="195"/>
                      </a:lnTo>
                      <a:lnTo>
                        <a:pt x="840" y="227"/>
                      </a:lnTo>
                      <a:lnTo>
                        <a:pt x="821" y="265"/>
                      </a:lnTo>
                      <a:lnTo>
                        <a:pt x="811" y="261"/>
                      </a:lnTo>
                      <a:lnTo>
                        <a:pt x="796" y="261"/>
                      </a:lnTo>
                      <a:lnTo>
                        <a:pt x="761" y="276"/>
                      </a:lnTo>
                      <a:lnTo>
                        <a:pt x="749" y="286"/>
                      </a:lnTo>
                      <a:lnTo>
                        <a:pt x="724" y="310"/>
                      </a:lnTo>
                      <a:lnTo>
                        <a:pt x="706" y="333"/>
                      </a:lnTo>
                      <a:lnTo>
                        <a:pt x="704" y="340"/>
                      </a:lnTo>
                      <a:lnTo>
                        <a:pt x="694" y="387"/>
                      </a:lnTo>
                      <a:lnTo>
                        <a:pt x="693" y="394"/>
                      </a:lnTo>
                      <a:lnTo>
                        <a:pt x="675" y="392"/>
                      </a:lnTo>
                      <a:lnTo>
                        <a:pt x="648" y="399"/>
                      </a:lnTo>
                      <a:lnTo>
                        <a:pt x="633" y="408"/>
                      </a:lnTo>
                      <a:lnTo>
                        <a:pt x="629" y="406"/>
                      </a:lnTo>
                      <a:lnTo>
                        <a:pt x="620" y="400"/>
                      </a:lnTo>
                      <a:lnTo>
                        <a:pt x="618" y="399"/>
                      </a:lnTo>
                      <a:lnTo>
                        <a:pt x="591" y="379"/>
                      </a:lnTo>
                      <a:lnTo>
                        <a:pt x="573" y="367"/>
                      </a:lnTo>
                      <a:lnTo>
                        <a:pt x="565" y="361"/>
                      </a:lnTo>
                      <a:lnTo>
                        <a:pt x="542" y="345"/>
                      </a:lnTo>
                      <a:lnTo>
                        <a:pt x="533" y="336"/>
                      </a:lnTo>
                      <a:lnTo>
                        <a:pt x="519" y="327"/>
                      </a:lnTo>
                      <a:lnTo>
                        <a:pt x="517" y="325"/>
                      </a:lnTo>
                      <a:lnTo>
                        <a:pt x="500" y="313"/>
                      </a:lnTo>
                      <a:lnTo>
                        <a:pt x="490" y="307"/>
                      </a:lnTo>
                      <a:lnTo>
                        <a:pt x="489" y="307"/>
                      </a:lnTo>
                      <a:lnTo>
                        <a:pt x="482" y="309"/>
                      </a:lnTo>
                      <a:lnTo>
                        <a:pt x="470" y="310"/>
                      </a:lnTo>
                      <a:lnTo>
                        <a:pt x="464" y="312"/>
                      </a:lnTo>
                      <a:lnTo>
                        <a:pt x="458" y="313"/>
                      </a:lnTo>
                      <a:lnTo>
                        <a:pt x="429" y="317"/>
                      </a:lnTo>
                      <a:lnTo>
                        <a:pt x="424" y="317"/>
                      </a:lnTo>
                      <a:lnTo>
                        <a:pt x="422" y="317"/>
                      </a:lnTo>
                      <a:lnTo>
                        <a:pt x="408" y="320"/>
                      </a:lnTo>
                      <a:lnTo>
                        <a:pt x="398" y="321"/>
                      </a:lnTo>
                      <a:lnTo>
                        <a:pt x="373" y="325"/>
                      </a:lnTo>
                      <a:lnTo>
                        <a:pt x="373" y="310"/>
                      </a:lnTo>
                      <a:lnTo>
                        <a:pt x="363" y="303"/>
                      </a:lnTo>
                      <a:lnTo>
                        <a:pt x="362" y="301"/>
                      </a:lnTo>
                      <a:lnTo>
                        <a:pt x="359" y="298"/>
                      </a:lnTo>
                      <a:lnTo>
                        <a:pt x="355" y="292"/>
                      </a:lnTo>
                      <a:lnTo>
                        <a:pt x="346" y="295"/>
                      </a:lnTo>
                      <a:lnTo>
                        <a:pt x="340" y="288"/>
                      </a:lnTo>
                      <a:lnTo>
                        <a:pt x="342" y="286"/>
                      </a:lnTo>
                      <a:lnTo>
                        <a:pt x="330" y="287"/>
                      </a:lnTo>
                      <a:lnTo>
                        <a:pt x="317" y="288"/>
                      </a:lnTo>
                      <a:lnTo>
                        <a:pt x="311" y="290"/>
                      </a:lnTo>
                      <a:lnTo>
                        <a:pt x="307" y="290"/>
                      </a:lnTo>
                      <a:lnTo>
                        <a:pt x="293" y="291"/>
                      </a:lnTo>
                      <a:lnTo>
                        <a:pt x="266" y="294"/>
                      </a:lnTo>
                      <a:lnTo>
                        <a:pt x="264" y="294"/>
                      </a:lnTo>
                      <a:lnTo>
                        <a:pt x="254" y="295"/>
                      </a:lnTo>
                      <a:lnTo>
                        <a:pt x="244" y="298"/>
                      </a:lnTo>
                      <a:lnTo>
                        <a:pt x="233" y="299"/>
                      </a:lnTo>
                      <a:lnTo>
                        <a:pt x="225" y="301"/>
                      </a:lnTo>
                      <a:lnTo>
                        <a:pt x="217" y="301"/>
                      </a:lnTo>
                      <a:lnTo>
                        <a:pt x="215" y="301"/>
                      </a:lnTo>
                      <a:lnTo>
                        <a:pt x="214" y="301"/>
                      </a:lnTo>
                      <a:lnTo>
                        <a:pt x="203" y="303"/>
                      </a:lnTo>
                      <a:lnTo>
                        <a:pt x="188" y="310"/>
                      </a:lnTo>
                      <a:lnTo>
                        <a:pt x="181" y="313"/>
                      </a:lnTo>
                      <a:lnTo>
                        <a:pt x="173" y="317"/>
                      </a:lnTo>
                      <a:lnTo>
                        <a:pt x="169" y="317"/>
                      </a:lnTo>
                      <a:lnTo>
                        <a:pt x="164" y="325"/>
                      </a:lnTo>
                      <a:lnTo>
                        <a:pt x="150" y="328"/>
                      </a:lnTo>
                      <a:lnTo>
                        <a:pt x="149" y="329"/>
                      </a:lnTo>
                      <a:lnTo>
                        <a:pt x="139" y="335"/>
                      </a:lnTo>
                      <a:lnTo>
                        <a:pt x="138" y="335"/>
                      </a:lnTo>
                      <a:lnTo>
                        <a:pt x="128" y="341"/>
                      </a:lnTo>
                      <a:lnTo>
                        <a:pt x="121" y="341"/>
                      </a:lnTo>
                      <a:lnTo>
                        <a:pt x="105" y="345"/>
                      </a:lnTo>
                      <a:lnTo>
                        <a:pt x="89" y="347"/>
                      </a:lnTo>
                      <a:lnTo>
                        <a:pt x="87" y="347"/>
                      </a:lnTo>
                      <a:lnTo>
                        <a:pt x="82" y="349"/>
                      </a:lnTo>
                      <a:lnTo>
                        <a:pt x="75" y="350"/>
                      </a:lnTo>
                      <a:lnTo>
                        <a:pt x="42" y="355"/>
                      </a:lnTo>
                      <a:lnTo>
                        <a:pt x="40" y="355"/>
                      </a:lnTo>
                      <a:lnTo>
                        <a:pt x="34" y="355"/>
                      </a:lnTo>
                      <a:lnTo>
                        <a:pt x="22" y="358"/>
                      </a:lnTo>
                      <a:lnTo>
                        <a:pt x="20" y="358"/>
                      </a:lnTo>
                      <a:lnTo>
                        <a:pt x="8" y="359"/>
                      </a:lnTo>
                      <a:lnTo>
                        <a:pt x="2" y="359"/>
                      </a:lnTo>
                      <a:lnTo>
                        <a:pt x="2" y="358"/>
                      </a:lnTo>
                      <a:lnTo>
                        <a:pt x="0" y="343"/>
                      </a:lnTo>
                      <a:lnTo>
                        <a:pt x="0" y="331"/>
                      </a:lnTo>
                      <a:lnTo>
                        <a:pt x="4" y="324"/>
                      </a:lnTo>
                      <a:lnTo>
                        <a:pt x="20" y="323"/>
                      </a:lnTo>
                      <a:lnTo>
                        <a:pt x="28" y="316"/>
                      </a:lnTo>
                      <a:lnTo>
                        <a:pt x="28" y="305"/>
                      </a:lnTo>
                      <a:lnTo>
                        <a:pt x="28" y="298"/>
                      </a:lnTo>
                      <a:lnTo>
                        <a:pt x="32" y="291"/>
                      </a:lnTo>
                      <a:lnTo>
                        <a:pt x="32" y="292"/>
                      </a:lnTo>
                      <a:lnTo>
                        <a:pt x="38" y="283"/>
                      </a:lnTo>
                      <a:lnTo>
                        <a:pt x="51" y="276"/>
                      </a:lnTo>
                      <a:lnTo>
                        <a:pt x="59" y="275"/>
                      </a:lnTo>
                      <a:lnTo>
                        <a:pt x="63" y="274"/>
                      </a:lnTo>
                      <a:lnTo>
                        <a:pt x="77" y="272"/>
                      </a:lnTo>
                      <a:lnTo>
                        <a:pt x="100" y="250"/>
                      </a:lnTo>
                      <a:lnTo>
                        <a:pt x="98" y="248"/>
                      </a:lnTo>
                      <a:lnTo>
                        <a:pt x="112" y="239"/>
                      </a:lnTo>
                      <a:lnTo>
                        <a:pt x="124" y="236"/>
                      </a:lnTo>
                      <a:lnTo>
                        <a:pt x="128" y="234"/>
                      </a:lnTo>
                      <a:lnTo>
                        <a:pt x="132" y="221"/>
                      </a:lnTo>
                      <a:lnTo>
                        <a:pt x="131" y="213"/>
                      </a:lnTo>
                      <a:lnTo>
                        <a:pt x="143" y="203"/>
                      </a:lnTo>
                      <a:lnTo>
                        <a:pt x="158" y="194"/>
                      </a:lnTo>
                      <a:lnTo>
                        <a:pt x="161" y="195"/>
                      </a:lnTo>
                      <a:lnTo>
                        <a:pt x="160" y="201"/>
                      </a:lnTo>
                      <a:lnTo>
                        <a:pt x="172" y="202"/>
                      </a:lnTo>
                      <a:lnTo>
                        <a:pt x="172" y="201"/>
                      </a:lnTo>
                      <a:lnTo>
                        <a:pt x="176" y="198"/>
                      </a:lnTo>
                      <a:lnTo>
                        <a:pt x="178" y="18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3" name="Freeform 7"/>
                <p:cNvSpPr>
                  <a:spLocks/>
                </p:cNvSpPr>
                <p:nvPr/>
              </p:nvSpPr>
              <p:spPr bwMode="auto">
                <a:xfrm>
                  <a:off x="4932" y="2173"/>
                  <a:ext cx="107" cy="180"/>
                </a:xfrm>
                <a:custGeom>
                  <a:avLst/>
                  <a:gdLst>
                    <a:gd name="T0" fmla="*/ 37 w 107"/>
                    <a:gd name="T1" fmla="*/ 61 h 180"/>
                    <a:gd name="T2" fmla="*/ 28 w 107"/>
                    <a:gd name="T3" fmla="*/ 46 h 180"/>
                    <a:gd name="T4" fmla="*/ 25 w 107"/>
                    <a:gd name="T5" fmla="*/ 34 h 180"/>
                    <a:gd name="T6" fmla="*/ 28 w 107"/>
                    <a:gd name="T7" fmla="*/ 33 h 180"/>
                    <a:gd name="T8" fmla="*/ 25 w 107"/>
                    <a:gd name="T9" fmla="*/ 29 h 180"/>
                    <a:gd name="T10" fmla="*/ 30 w 107"/>
                    <a:gd name="T11" fmla="*/ 18 h 180"/>
                    <a:gd name="T12" fmla="*/ 32 w 107"/>
                    <a:gd name="T13" fmla="*/ 7 h 180"/>
                    <a:gd name="T14" fmla="*/ 35 w 107"/>
                    <a:gd name="T15" fmla="*/ 4 h 180"/>
                    <a:gd name="T16" fmla="*/ 34 w 107"/>
                    <a:gd name="T17" fmla="*/ 4 h 180"/>
                    <a:gd name="T18" fmla="*/ 25 w 107"/>
                    <a:gd name="T19" fmla="*/ 0 h 180"/>
                    <a:gd name="T20" fmla="*/ 18 w 107"/>
                    <a:gd name="T21" fmla="*/ 3 h 180"/>
                    <a:gd name="T22" fmla="*/ 16 w 107"/>
                    <a:gd name="T23" fmla="*/ 3 h 180"/>
                    <a:gd name="T24" fmla="*/ 4 w 107"/>
                    <a:gd name="T25" fmla="*/ 18 h 180"/>
                    <a:gd name="T26" fmla="*/ 2 w 107"/>
                    <a:gd name="T27" fmla="*/ 22 h 180"/>
                    <a:gd name="T28" fmla="*/ 0 w 107"/>
                    <a:gd name="T29" fmla="*/ 22 h 180"/>
                    <a:gd name="T30" fmla="*/ 2 w 107"/>
                    <a:gd name="T31" fmla="*/ 29 h 180"/>
                    <a:gd name="T32" fmla="*/ 4 w 107"/>
                    <a:gd name="T33" fmla="*/ 31 h 180"/>
                    <a:gd name="T34" fmla="*/ 14 w 107"/>
                    <a:gd name="T35" fmla="*/ 65 h 180"/>
                    <a:gd name="T36" fmla="*/ 15 w 107"/>
                    <a:gd name="T37" fmla="*/ 69 h 180"/>
                    <a:gd name="T38" fmla="*/ 16 w 107"/>
                    <a:gd name="T39" fmla="*/ 74 h 180"/>
                    <a:gd name="T40" fmla="*/ 16 w 107"/>
                    <a:gd name="T41" fmla="*/ 78 h 180"/>
                    <a:gd name="T42" fmla="*/ 18 w 107"/>
                    <a:gd name="T43" fmla="*/ 79 h 180"/>
                    <a:gd name="T44" fmla="*/ 18 w 107"/>
                    <a:gd name="T45" fmla="*/ 81 h 180"/>
                    <a:gd name="T46" fmla="*/ 20 w 107"/>
                    <a:gd name="T47" fmla="*/ 92 h 180"/>
                    <a:gd name="T48" fmla="*/ 22 w 107"/>
                    <a:gd name="T49" fmla="*/ 93 h 180"/>
                    <a:gd name="T50" fmla="*/ 22 w 107"/>
                    <a:gd name="T51" fmla="*/ 94 h 180"/>
                    <a:gd name="T52" fmla="*/ 27 w 107"/>
                    <a:gd name="T53" fmla="*/ 111 h 180"/>
                    <a:gd name="T54" fmla="*/ 32 w 107"/>
                    <a:gd name="T55" fmla="*/ 133 h 180"/>
                    <a:gd name="T56" fmla="*/ 32 w 107"/>
                    <a:gd name="T57" fmla="*/ 134 h 180"/>
                    <a:gd name="T58" fmla="*/ 35 w 107"/>
                    <a:gd name="T59" fmla="*/ 143 h 180"/>
                    <a:gd name="T60" fmla="*/ 37 w 107"/>
                    <a:gd name="T61" fmla="*/ 155 h 180"/>
                    <a:gd name="T62" fmla="*/ 39 w 107"/>
                    <a:gd name="T63" fmla="*/ 157 h 180"/>
                    <a:gd name="T64" fmla="*/ 39 w 107"/>
                    <a:gd name="T65" fmla="*/ 159 h 180"/>
                    <a:gd name="T66" fmla="*/ 40 w 107"/>
                    <a:gd name="T67" fmla="*/ 163 h 180"/>
                    <a:gd name="T68" fmla="*/ 41 w 107"/>
                    <a:gd name="T69" fmla="*/ 167 h 180"/>
                    <a:gd name="T70" fmla="*/ 46 w 107"/>
                    <a:gd name="T71" fmla="*/ 180 h 180"/>
                    <a:gd name="T72" fmla="*/ 64 w 107"/>
                    <a:gd name="T73" fmla="*/ 177 h 180"/>
                    <a:gd name="T74" fmla="*/ 80 w 107"/>
                    <a:gd name="T75" fmla="*/ 173 h 180"/>
                    <a:gd name="T76" fmla="*/ 91 w 107"/>
                    <a:gd name="T77" fmla="*/ 172 h 180"/>
                    <a:gd name="T78" fmla="*/ 101 w 107"/>
                    <a:gd name="T79" fmla="*/ 168 h 180"/>
                    <a:gd name="T80" fmla="*/ 107 w 107"/>
                    <a:gd name="T81" fmla="*/ 167 h 180"/>
                    <a:gd name="T82" fmla="*/ 92 w 107"/>
                    <a:gd name="T83" fmla="*/ 123 h 180"/>
                    <a:gd name="T84" fmla="*/ 91 w 107"/>
                    <a:gd name="T85" fmla="*/ 126 h 180"/>
                    <a:gd name="T86" fmla="*/ 67 w 107"/>
                    <a:gd name="T87" fmla="*/ 110 h 180"/>
                    <a:gd name="T88" fmla="*/ 60 w 107"/>
                    <a:gd name="T89" fmla="*/ 100 h 180"/>
                    <a:gd name="T90" fmla="*/ 52 w 107"/>
                    <a:gd name="T91" fmla="*/ 73 h 180"/>
                    <a:gd name="T92" fmla="*/ 37 w 107"/>
                    <a:gd name="T93" fmla="*/ 6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180">
                      <a:moveTo>
                        <a:pt x="37" y="61"/>
                      </a:moveTo>
                      <a:lnTo>
                        <a:pt x="28" y="46"/>
                      </a:lnTo>
                      <a:lnTo>
                        <a:pt x="25" y="34"/>
                      </a:lnTo>
                      <a:lnTo>
                        <a:pt x="28" y="33"/>
                      </a:lnTo>
                      <a:lnTo>
                        <a:pt x="25" y="29"/>
                      </a:lnTo>
                      <a:lnTo>
                        <a:pt x="30" y="18"/>
                      </a:lnTo>
                      <a:lnTo>
                        <a:pt x="32" y="7"/>
                      </a:lnTo>
                      <a:lnTo>
                        <a:pt x="35" y="4"/>
                      </a:lnTo>
                      <a:lnTo>
                        <a:pt x="34" y="4"/>
                      </a:lnTo>
                      <a:lnTo>
                        <a:pt x="25" y="0"/>
                      </a:lnTo>
                      <a:lnTo>
                        <a:pt x="18" y="3"/>
                      </a:lnTo>
                      <a:lnTo>
                        <a:pt x="16" y="3"/>
                      </a:lnTo>
                      <a:lnTo>
                        <a:pt x="4" y="18"/>
                      </a:lnTo>
                      <a:lnTo>
                        <a:pt x="2" y="22"/>
                      </a:lnTo>
                      <a:lnTo>
                        <a:pt x="0" y="22"/>
                      </a:lnTo>
                      <a:lnTo>
                        <a:pt x="2" y="29"/>
                      </a:lnTo>
                      <a:lnTo>
                        <a:pt x="4" y="31"/>
                      </a:lnTo>
                      <a:lnTo>
                        <a:pt x="14" y="65"/>
                      </a:lnTo>
                      <a:lnTo>
                        <a:pt x="15" y="69"/>
                      </a:lnTo>
                      <a:lnTo>
                        <a:pt x="16" y="74"/>
                      </a:lnTo>
                      <a:lnTo>
                        <a:pt x="16" y="78"/>
                      </a:lnTo>
                      <a:lnTo>
                        <a:pt x="18" y="79"/>
                      </a:lnTo>
                      <a:lnTo>
                        <a:pt x="18" y="81"/>
                      </a:lnTo>
                      <a:lnTo>
                        <a:pt x="20" y="92"/>
                      </a:lnTo>
                      <a:lnTo>
                        <a:pt x="22" y="93"/>
                      </a:lnTo>
                      <a:lnTo>
                        <a:pt x="22" y="94"/>
                      </a:lnTo>
                      <a:lnTo>
                        <a:pt x="27" y="111"/>
                      </a:lnTo>
                      <a:lnTo>
                        <a:pt x="32" y="133"/>
                      </a:lnTo>
                      <a:lnTo>
                        <a:pt x="32" y="134"/>
                      </a:lnTo>
                      <a:lnTo>
                        <a:pt x="35" y="143"/>
                      </a:lnTo>
                      <a:lnTo>
                        <a:pt x="37" y="155"/>
                      </a:lnTo>
                      <a:lnTo>
                        <a:pt x="39" y="157"/>
                      </a:lnTo>
                      <a:lnTo>
                        <a:pt x="39" y="159"/>
                      </a:lnTo>
                      <a:lnTo>
                        <a:pt x="40" y="163"/>
                      </a:lnTo>
                      <a:lnTo>
                        <a:pt x="41" y="167"/>
                      </a:lnTo>
                      <a:lnTo>
                        <a:pt x="46" y="180"/>
                      </a:lnTo>
                      <a:lnTo>
                        <a:pt x="64" y="177"/>
                      </a:lnTo>
                      <a:lnTo>
                        <a:pt x="80" y="173"/>
                      </a:lnTo>
                      <a:lnTo>
                        <a:pt x="91" y="172"/>
                      </a:lnTo>
                      <a:lnTo>
                        <a:pt x="101" y="168"/>
                      </a:lnTo>
                      <a:lnTo>
                        <a:pt x="107" y="167"/>
                      </a:lnTo>
                      <a:lnTo>
                        <a:pt x="92" y="123"/>
                      </a:lnTo>
                      <a:lnTo>
                        <a:pt x="91" y="126"/>
                      </a:lnTo>
                      <a:lnTo>
                        <a:pt x="67" y="110"/>
                      </a:lnTo>
                      <a:lnTo>
                        <a:pt x="60" y="100"/>
                      </a:lnTo>
                      <a:lnTo>
                        <a:pt x="52" y="73"/>
                      </a:lnTo>
                      <a:lnTo>
                        <a:pt x="37" y="6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4" name="Freeform 8"/>
                <p:cNvSpPr>
                  <a:spLocks/>
                </p:cNvSpPr>
                <p:nvPr/>
              </p:nvSpPr>
              <p:spPr bwMode="auto">
                <a:xfrm>
                  <a:off x="4826" y="2312"/>
                  <a:ext cx="16" cy="25"/>
                </a:xfrm>
                <a:custGeom>
                  <a:avLst/>
                  <a:gdLst>
                    <a:gd name="T0" fmla="*/ 0 w 16"/>
                    <a:gd name="T1" fmla="*/ 8 h 25"/>
                    <a:gd name="T2" fmla="*/ 6 w 16"/>
                    <a:gd name="T3" fmla="*/ 15 h 25"/>
                    <a:gd name="T4" fmla="*/ 7 w 16"/>
                    <a:gd name="T5" fmla="*/ 15 h 25"/>
                    <a:gd name="T6" fmla="*/ 7 w 16"/>
                    <a:gd name="T7" fmla="*/ 19 h 25"/>
                    <a:gd name="T8" fmla="*/ 9 w 16"/>
                    <a:gd name="T9" fmla="*/ 25 h 25"/>
                    <a:gd name="T10" fmla="*/ 13 w 16"/>
                    <a:gd name="T11" fmla="*/ 16 h 25"/>
                    <a:gd name="T12" fmla="*/ 16 w 16"/>
                    <a:gd name="T13" fmla="*/ 9 h 25"/>
                    <a:gd name="T14" fmla="*/ 7 w 16"/>
                    <a:gd name="T15" fmla="*/ 0 h 25"/>
                    <a:gd name="T16" fmla="*/ 3 w 16"/>
                    <a:gd name="T17" fmla="*/ 2 h 25"/>
                    <a:gd name="T18" fmla="*/ 2 w 16"/>
                    <a:gd name="T19" fmla="*/ 5 h 25"/>
                    <a:gd name="T20" fmla="*/ 0 w 16"/>
                    <a:gd name="T21"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5">
                      <a:moveTo>
                        <a:pt x="0" y="8"/>
                      </a:moveTo>
                      <a:lnTo>
                        <a:pt x="6" y="15"/>
                      </a:lnTo>
                      <a:lnTo>
                        <a:pt x="7" y="15"/>
                      </a:lnTo>
                      <a:lnTo>
                        <a:pt x="7" y="19"/>
                      </a:lnTo>
                      <a:lnTo>
                        <a:pt x="9" y="25"/>
                      </a:lnTo>
                      <a:lnTo>
                        <a:pt x="13" y="16"/>
                      </a:lnTo>
                      <a:lnTo>
                        <a:pt x="16" y="9"/>
                      </a:lnTo>
                      <a:lnTo>
                        <a:pt x="7" y="0"/>
                      </a:lnTo>
                      <a:lnTo>
                        <a:pt x="3" y="2"/>
                      </a:lnTo>
                      <a:lnTo>
                        <a:pt x="2" y="5"/>
                      </a:lnTo>
                      <a:lnTo>
                        <a:pt x="0" y="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5" name="Freeform 9"/>
                <p:cNvSpPr>
                  <a:spLocks/>
                </p:cNvSpPr>
                <p:nvPr/>
              </p:nvSpPr>
              <p:spPr bwMode="auto">
                <a:xfrm>
                  <a:off x="4573" y="2189"/>
                  <a:ext cx="466" cy="238"/>
                </a:xfrm>
                <a:custGeom>
                  <a:avLst/>
                  <a:gdLst>
                    <a:gd name="T0" fmla="*/ 120 w 466"/>
                    <a:gd name="T1" fmla="*/ 49 h 238"/>
                    <a:gd name="T2" fmla="*/ 193 w 466"/>
                    <a:gd name="T3" fmla="*/ 36 h 238"/>
                    <a:gd name="T4" fmla="*/ 200 w 466"/>
                    <a:gd name="T5" fmla="*/ 35 h 238"/>
                    <a:gd name="T6" fmla="*/ 236 w 466"/>
                    <a:gd name="T7" fmla="*/ 28 h 238"/>
                    <a:gd name="T8" fmla="*/ 251 w 466"/>
                    <a:gd name="T9" fmla="*/ 25 h 238"/>
                    <a:gd name="T10" fmla="*/ 280 w 466"/>
                    <a:gd name="T11" fmla="*/ 17 h 238"/>
                    <a:gd name="T12" fmla="*/ 289 w 466"/>
                    <a:gd name="T13" fmla="*/ 16 h 238"/>
                    <a:gd name="T14" fmla="*/ 339 w 466"/>
                    <a:gd name="T15" fmla="*/ 4 h 238"/>
                    <a:gd name="T16" fmla="*/ 358 w 466"/>
                    <a:gd name="T17" fmla="*/ 8 h 238"/>
                    <a:gd name="T18" fmla="*/ 371 w 466"/>
                    <a:gd name="T19" fmla="*/ 48 h 238"/>
                    <a:gd name="T20" fmla="*/ 374 w 466"/>
                    <a:gd name="T21" fmla="*/ 59 h 238"/>
                    <a:gd name="T22" fmla="*/ 378 w 466"/>
                    <a:gd name="T23" fmla="*/ 73 h 238"/>
                    <a:gd name="T24" fmla="*/ 389 w 466"/>
                    <a:gd name="T25" fmla="*/ 114 h 238"/>
                    <a:gd name="T26" fmla="*/ 394 w 466"/>
                    <a:gd name="T27" fmla="*/ 135 h 238"/>
                    <a:gd name="T28" fmla="*/ 397 w 466"/>
                    <a:gd name="T29" fmla="*/ 144 h 238"/>
                    <a:gd name="T30" fmla="*/ 421 w 466"/>
                    <a:gd name="T31" fmla="*/ 159 h 238"/>
                    <a:gd name="T32" fmla="*/ 459 w 466"/>
                    <a:gd name="T33" fmla="*/ 149 h 238"/>
                    <a:gd name="T34" fmla="*/ 459 w 466"/>
                    <a:gd name="T35" fmla="*/ 208 h 238"/>
                    <a:gd name="T36" fmla="*/ 423 w 466"/>
                    <a:gd name="T37" fmla="*/ 220 h 238"/>
                    <a:gd name="T38" fmla="*/ 397 w 466"/>
                    <a:gd name="T39" fmla="*/ 238 h 238"/>
                    <a:gd name="T40" fmla="*/ 392 w 466"/>
                    <a:gd name="T41" fmla="*/ 196 h 238"/>
                    <a:gd name="T42" fmla="*/ 383 w 466"/>
                    <a:gd name="T43" fmla="*/ 196 h 238"/>
                    <a:gd name="T44" fmla="*/ 375 w 466"/>
                    <a:gd name="T45" fmla="*/ 197 h 238"/>
                    <a:gd name="T46" fmla="*/ 337 w 466"/>
                    <a:gd name="T47" fmla="*/ 170 h 238"/>
                    <a:gd name="T48" fmla="*/ 352 w 466"/>
                    <a:gd name="T49" fmla="*/ 149 h 238"/>
                    <a:gd name="T50" fmla="*/ 331 w 466"/>
                    <a:gd name="T51" fmla="*/ 135 h 238"/>
                    <a:gd name="T52" fmla="*/ 336 w 466"/>
                    <a:gd name="T53" fmla="*/ 116 h 238"/>
                    <a:gd name="T54" fmla="*/ 333 w 466"/>
                    <a:gd name="T55" fmla="*/ 106 h 238"/>
                    <a:gd name="T56" fmla="*/ 329 w 466"/>
                    <a:gd name="T57" fmla="*/ 88 h 238"/>
                    <a:gd name="T58" fmla="*/ 347 w 466"/>
                    <a:gd name="T59" fmla="*/ 49 h 238"/>
                    <a:gd name="T60" fmla="*/ 333 w 466"/>
                    <a:gd name="T61" fmla="*/ 47 h 238"/>
                    <a:gd name="T62" fmla="*/ 314 w 466"/>
                    <a:gd name="T63" fmla="*/ 59 h 238"/>
                    <a:gd name="T64" fmla="*/ 300 w 466"/>
                    <a:gd name="T65" fmla="*/ 82 h 238"/>
                    <a:gd name="T66" fmla="*/ 309 w 466"/>
                    <a:gd name="T67" fmla="*/ 141 h 238"/>
                    <a:gd name="T68" fmla="*/ 336 w 466"/>
                    <a:gd name="T69" fmla="*/ 187 h 238"/>
                    <a:gd name="T70" fmla="*/ 339 w 466"/>
                    <a:gd name="T71" fmla="*/ 204 h 238"/>
                    <a:gd name="T72" fmla="*/ 341 w 466"/>
                    <a:gd name="T73" fmla="*/ 220 h 238"/>
                    <a:gd name="T74" fmla="*/ 300 w 466"/>
                    <a:gd name="T75" fmla="*/ 213 h 238"/>
                    <a:gd name="T76" fmla="*/ 288 w 466"/>
                    <a:gd name="T77" fmla="*/ 209 h 238"/>
                    <a:gd name="T78" fmla="*/ 261 w 466"/>
                    <a:gd name="T79" fmla="*/ 204 h 238"/>
                    <a:gd name="T80" fmla="*/ 257 w 466"/>
                    <a:gd name="T81" fmla="*/ 170 h 238"/>
                    <a:gd name="T82" fmla="*/ 259 w 466"/>
                    <a:gd name="T83" fmla="*/ 160 h 238"/>
                    <a:gd name="T84" fmla="*/ 262 w 466"/>
                    <a:gd name="T85" fmla="*/ 148 h 238"/>
                    <a:gd name="T86" fmla="*/ 272 w 466"/>
                    <a:gd name="T87" fmla="*/ 131 h 238"/>
                    <a:gd name="T88" fmla="*/ 253 w 466"/>
                    <a:gd name="T89" fmla="*/ 127 h 238"/>
                    <a:gd name="T90" fmla="*/ 236 w 466"/>
                    <a:gd name="T91" fmla="*/ 126 h 238"/>
                    <a:gd name="T92" fmla="*/ 221 w 466"/>
                    <a:gd name="T93" fmla="*/ 119 h 238"/>
                    <a:gd name="T94" fmla="*/ 205 w 466"/>
                    <a:gd name="T95" fmla="*/ 98 h 238"/>
                    <a:gd name="T96" fmla="*/ 181 w 466"/>
                    <a:gd name="T97" fmla="*/ 92 h 238"/>
                    <a:gd name="T98" fmla="*/ 166 w 466"/>
                    <a:gd name="T99" fmla="*/ 73 h 238"/>
                    <a:gd name="T100" fmla="*/ 143 w 466"/>
                    <a:gd name="T101" fmla="*/ 59 h 238"/>
                    <a:gd name="T102" fmla="*/ 114 w 466"/>
                    <a:gd name="T103" fmla="*/ 63 h 238"/>
                    <a:gd name="T104" fmla="*/ 102 w 466"/>
                    <a:gd name="T105" fmla="*/ 82 h 238"/>
                    <a:gd name="T106" fmla="*/ 85 w 466"/>
                    <a:gd name="T107" fmla="*/ 82 h 238"/>
                    <a:gd name="T108" fmla="*/ 46 w 466"/>
                    <a:gd name="T109" fmla="*/ 98 h 238"/>
                    <a:gd name="T110" fmla="*/ 30 w 466"/>
                    <a:gd name="T111" fmla="*/ 122 h 238"/>
                    <a:gd name="T112" fmla="*/ 12 w 466"/>
                    <a:gd name="T113" fmla="*/ 141 h 238"/>
                    <a:gd name="T114" fmla="*/ 0 w 466"/>
                    <a:gd name="T115" fmla="*/ 74 h 238"/>
                    <a:gd name="T116" fmla="*/ 8 w 466"/>
                    <a:gd name="T117" fmla="*/ 73 h 238"/>
                    <a:gd name="T118" fmla="*/ 55 w 466"/>
                    <a:gd name="T119" fmla="*/ 62 h 238"/>
                    <a:gd name="T120" fmla="*/ 66 w 466"/>
                    <a:gd name="T121" fmla="*/ 61 h 238"/>
                    <a:gd name="T122" fmla="*/ 108 w 466"/>
                    <a:gd name="T123" fmla="*/ 5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6" h="238">
                      <a:moveTo>
                        <a:pt x="111" y="53"/>
                      </a:moveTo>
                      <a:lnTo>
                        <a:pt x="120" y="51"/>
                      </a:lnTo>
                      <a:lnTo>
                        <a:pt x="120" y="49"/>
                      </a:lnTo>
                      <a:lnTo>
                        <a:pt x="134" y="48"/>
                      </a:lnTo>
                      <a:lnTo>
                        <a:pt x="143" y="45"/>
                      </a:lnTo>
                      <a:lnTo>
                        <a:pt x="193" y="36"/>
                      </a:lnTo>
                      <a:lnTo>
                        <a:pt x="196" y="36"/>
                      </a:lnTo>
                      <a:lnTo>
                        <a:pt x="197" y="36"/>
                      </a:lnTo>
                      <a:lnTo>
                        <a:pt x="200" y="35"/>
                      </a:lnTo>
                      <a:lnTo>
                        <a:pt x="209" y="33"/>
                      </a:lnTo>
                      <a:lnTo>
                        <a:pt x="219" y="31"/>
                      </a:lnTo>
                      <a:lnTo>
                        <a:pt x="236" y="28"/>
                      </a:lnTo>
                      <a:lnTo>
                        <a:pt x="240" y="26"/>
                      </a:lnTo>
                      <a:lnTo>
                        <a:pt x="249" y="25"/>
                      </a:lnTo>
                      <a:lnTo>
                        <a:pt x="251" y="25"/>
                      </a:lnTo>
                      <a:lnTo>
                        <a:pt x="261" y="21"/>
                      </a:lnTo>
                      <a:lnTo>
                        <a:pt x="266" y="20"/>
                      </a:lnTo>
                      <a:lnTo>
                        <a:pt x="280" y="17"/>
                      </a:lnTo>
                      <a:lnTo>
                        <a:pt x="282" y="17"/>
                      </a:lnTo>
                      <a:lnTo>
                        <a:pt x="288" y="16"/>
                      </a:lnTo>
                      <a:lnTo>
                        <a:pt x="289" y="16"/>
                      </a:lnTo>
                      <a:lnTo>
                        <a:pt x="313" y="10"/>
                      </a:lnTo>
                      <a:lnTo>
                        <a:pt x="324" y="8"/>
                      </a:lnTo>
                      <a:lnTo>
                        <a:pt x="339" y="4"/>
                      </a:lnTo>
                      <a:lnTo>
                        <a:pt x="348" y="2"/>
                      </a:lnTo>
                      <a:lnTo>
                        <a:pt x="356" y="0"/>
                      </a:lnTo>
                      <a:lnTo>
                        <a:pt x="358" y="8"/>
                      </a:lnTo>
                      <a:lnTo>
                        <a:pt x="359" y="10"/>
                      </a:lnTo>
                      <a:lnTo>
                        <a:pt x="370" y="44"/>
                      </a:lnTo>
                      <a:lnTo>
                        <a:pt x="371" y="48"/>
                      </a:lnTo>
                      <a:lnTo>
                        <a:pt x="373" y="54"/>
                      </a:lnTo>
                      <a:lnTo>
                        <a:pt x="373" y="58"/>
                      </a:lnTo>
                      <a:lnTo>
                        <a:pt x="374" y="59"/>
                      </a:lnTo>
                      <a:lnTo>
                        <a:pt x="374" y="61"/>
                      </a:lnTo>
                      <a:lnTo>
                        <a:pt x="377" y="71"/>
                      </a:lnTo>
                      <a:lnTo>
                        <a:pt x="378" y="73"/>
                      </a:lnTo>
                      <a:lnTo>
                        <a:pt x="378" y="74"/>
                      </a:lnTo>
                      <a:lnTo>
                        <a:pt x="383" y="92"/>
                      </a:lnTo>
                      <a:lnTo>
                        <a:pt x="389" y="114"/>
                      </a:lnTo>
                      <a:lnTo>
                        <a:pt x="389" y="115"/>
                      </a:lnTo>
                      <a:lnTo>
                        <a:pt x="392" y="123"/>
                      </a:lnTo>
                      <a:lnTo>
                        <a:pt x="394" y="135"/>
                      </a:lnTo>
                      <a:lnTo>
                        <a:pt x="396" y="138"/>
                      </a:lnTo>
                      <a:lnTo>
                        <a:pt x="396" y="139"/>
                      </a:lnTo>
                      <a:lnTo>
                        <a:pt x="397" y="144"/>
                      </a:lnTo>
                      <a:lnTo>
                        <a:pt x="398" y="148"/>
                      </a:lnTo>
                      <a:lnTo>
                        <a:pt x="404" y="161"/>
                      </a:lnTo>
                      <a:lnTo>
                        <a:pt x="421" y="159"/>
                      </a:lnTo>
                      <a:lnTo>
                        <a:pt x="438" y="155"/>
                      </a:lnTo>
                      <a:lnTo>
                        <a:pt x="450" y="153"/>
                      </a:lnTo>
                      <a:lnTo>
                        <a:pt x="459" y="149"/>
                      </a:lnTo>
                      <a:lnTo>
                        <a:pt x="466" y="148"/>
                      </a:lnTo>
                      <a:lnTo>
                        <a:pt x="466" y="159"/>
                      </a:lnTo>
                      <a:lnTo>
                        <a:pt x="459" y="208"/>
                      </a:lnTo>
                      <a:lnTo>
                        <a:pt x="443" y="213"/>
                      </a:lnTo>
                      <a:lnTo>
                        <a:pt x="436" y="215"/>
                      </a:lnTo>
                      <a:lnTo>
                        <a:pt x="423" y="220"/>
                      </a:lnTo>
                      <a:lnTo>
                        <a:pt x="420" y="227"/>
                      </a:lnTo>
                      <a:lnTo>
                        <a:pt x="412" y="225"/>
                      </a:lnTo>
                      <a:lnTo>
                        <a:pt x="397" y="238"/>
                      </a:lnTo>
                      <a:lnTo>
                        <a:pt x="397" y="208"/>
                      </a:lnTo>
                      <a:lnTo>
                        <a:pt x="388" y="210"/>
                      </a:lnTo>
                      <a:lnTo>
                        <a:pt x="392" y="196"/>
                      </a:lnTo>
                      <a:lnTo>
                        <a:pt x="387" y="192"/>
                      </a:lnTo>
                      <a:lnTo>
                        <a:pt x="385" y="190"/>
                      </a:lnTo>
                      <a:lnTo>
                        <a:pt x="383" y="196"/>
                      </a:lnTo>
                      <a:lnTo>
                        <a:pt x="378" y="190"/>
                      </a:lnTo>
                      <a:lnTo>
                        <a:pt x="375" y="180"/>
                      </a:lnTo>
                      <a:lnTo>
                        <a:pt x="375" y="197"/>
                      </a:lnTo>
                      <a:lnTo>
                        <a:pt x="362" y="200"/>
                      </a:lnTo>
                      <a:lnTo>
                        <a:pt x="351" y="192"/>
                      </a:lnTo>
                      <a:lnTo>
                        <a:pt x="337" y="170"/>
                      </a:lnTo>
                      <a:lnTo>
                        <a:pt x="346" y="166"/>
                      </a:lnTo>
                      <a:lnTo>
                        <a:pt x="339" y="153"/>
                      </a:lnTo>
                      <a:lnTo>
                        <a:pt x="352" y="149"/>
                      </a:lnTo>
                      <a:lnTo>
                        <a:pt x="341" y="137"/>
                      </a:lnTo>
                      <a:lnTo>
                        <a:pt x="333" y="148"/>
                      </a:lnTo>
                      <a:lnTo>
                        <a:pt x="331" y="135"/>
                      </a:lnTo>
                      <a:lnTo>
                        <a:pt x="342" y="122"/>
                      </a:lnTo>
                      <a:lnTo>
                        <a:pt x="335" y="112"/>
                      </a:lnTo>
                      <a:lnTo>
                        <a:pt x="336" y="116"/>
                      </a:lnTo>
                      <a:lnTo>
                        <a:pt x="328" y="122"/>
                      </a:lnTo>
                      <a:lnTo>
                        <a:pt x="327" y="99"/>
                      </a:lnTo>
                      <a:lnTo>
                        <a:pt x="333" y="106"/>
                      </a:lnTo>
                      <a:lnTo>
                        <a:pt x="342" y="102"/>
                      </a:lnTo>
                      <a:lnTo>
                        <a:pt x="341" y="89"/>
                      </a:lnTo>
                      <a:lnTo>
                        <a:pt x="329" y="88"/>
                      </a:lnTo>
                      <a:lnTo>
                        <a:pt x="328" y="78"/>
                      </a:lnTo>
                      <a:lnTo>
                        <a:pt x="335" y="55"/>
                      </a:lnTo>
                      <a:lnTo>
                        <a:pt x="347" y="49"/>
                      </a:lnTo>
                      <a:lnTo>
                        <a:pt x="342" y="26"/>
                      </a:lnTo>
                      <a:lnTo>
                        <a:pt x="335" y="31"/>
                      </a:lnTo>
                      <a:lnTo>
                        <a:pt x="333" y="47"/>
                      </a:lnTo>
                      <a:lnTo>
                        <a:pt x="323" y="57"/>
                      </a:lnTo>
                      <a:lnTo>
                        <a:pt x="322" y="65"/>
                      </a:lnTo>
                      <a:lnTo>
                        <a:pt x="314" y="59"/>
                      </a:lnTo>
                      <a:lnTo>
                        <a:pt x="312" y="67"/>
                      </a:lnTo>
                      <a:lnTo>
                        <a:pt x="312" y="74"/>
                      </a:lnTo>
                      <a:lnTo>
                        <a:pt x="300" y="82"/>
                      </a:lnTo>
                      <a:lnTo>
                        <a:pt x="310" y="90"/>
                      </a:lnTo>
                      <a:lnTo>
                        <a:pt x="316" y="107"/>
                      </a:lnTo>
                      <a:lnTo>
                        <a:pt x="309" y="141"/>
                      </a:lnTo>
                      <a:lnTo>
                        <a:pt x="313" y="147"/>
                      </a:lnTo>
                      <a:lnTo>
                        <a:pt x="323" y="174"/>
                      </a:lnTo>
                      <a:lnTo>
                        <a:pt x="336" y="187"/>
                      </a:lnTo>
                      <a:lnTo>
                        <a:pt x="335" y="197"/>
                      </a:lnTo>
                      <a:lnTo>
                        <a:pt x="341" y="198"/>
                      </a:lnTo>
                      <a:lnTo>
                        <a:pt x="339" y="204"/>
                      </a:lnTo>
                      <a:lnTo>
                        <a:pt x="348" y="219"/>
                      </a:lnTo>
                      <a:lnTo>
                        <a:pt x="352" y="229"/>
                      </a:lnTo>
                      <a:lnTo>
                        <a:pt x="341" y="220"/>
                      </a:lnTo>
                      <a:lnTo>
                        <a:pt x="336" y="224"/>
                      </a:lnTo>
                      <a:lnTo>
                        <a:pt x="319" y="212"/>
                      </a:lnTo>
                      <a:lnTo>
                        <a:pt x="300" y="213"/>
                      </a:lnTo>
                      <a:lnTo>
                        <a:pt x="295" y="205"/>
                      </a:lnTo>
                      <a:lnTo>
                        <a:pt x="291" y="210"/>
                      </a:lnTo>
                      <a:lnTo>
                        <a:pt x="288" y="209"/>
                      </a:lnTo>
                      <a:lnTo>
                        <a:pt x="277" y="196"/>
                      </a:lnTo>
                      <a:lnTo>
                        <a:pt x="263" y="200"/>
                      </a:lnTo>
                      <a:lnTo>
                        <a:pt x="261" y="204"/>
                      </a:lnTo>
                      <a:lnTo>
                        <a:pt x="253" y="205"/>
                      </a:lnTo>
                      <a:lnTo>
                        <a:pt x="249" y="186"/>
                      </a:lnTo>
                      <a:lnTo>
                        <a:pt x="257" y="170"/>
                      </a:lnTo>
                      <a:lnTo>
                        <a:pt x="255" y="164"/>
                      </a:lnTo>
                      <a:lnTo>
                        <a:pt x="257" y="163"/>
                      </a:lnTo>
                      <a:lnTo>
                        <a:pt x="259" y="160"/>
                      </a:lnTo>
                      <a:lnTo>
                        <a:pt x="262" y="153"/>
                      </a:lnTo>
                      <a:lnTo>
                        <a:pt x="262" y="149"/>
                      </a:lnTo>
                      <a:lnTo>
                        <a:pt x="262" y="148"/>
                      </a:lnTo>
                      <a:lnTo>
                        <a:pt x="262" y="147"/>
                      </a:lnTo>
                      <a:lnTo>
                        <a:pt x="267" y="138"/>
                      </a:lnTo>
                      <a:lnTo>
                        <a:pt x="272" y="131"/>
                      </a:lnTo>
                      <a:lnTo>
                        <a:pt x="259" y="123"/>
                      </a:lnTo>
                      <a:lnTo>
                        <a:pt x="254" y="125"/>
                      </a:lnTo>
                      <a:lnTo>
                        <a:pt x="253" y="127"/>
                      </a:lnTo>
                      <a:lnTo>
                        <a:pt x="250" y="130"/>
                      </a:lnTo>
                      <a:lnTo>
                        <a:pt x="247" y="127"/>
                      </a:lnTo>
                      <a:lnTo>
                        <a:pt x="236" y="126"/>
                      </a:lnTo>
                      <a:lnTo>
                        <a:pt x="235" y="122"/>
                      </a:lnTo>
                      <a:lnTo>
                        <a:pt x="226" y="119"/>
                      </a:lnTo>
                      <a:lnTo>
                        <a:pt x="221" y="119"/>
                      </a:lnTo>
                      <a:lnTo>
                        <a:pt x="205" y="114"/>
                      </a:lnTo>
                      <a:lnTo>
                        <a:pt x="209" y="100"/>
                      </a:lnTo>
                      <a:lnTo>
                        <a:pt x="205" y="98"/>
                      </a:lnTo>
                      <a:lnTo>
                        <a:pt x="190" y="92"/>
                      </a:lnTo>
                      <a:lnTo>
                        <a:pt x="185" y="90"/>
                      </a:lnTo>
                      <a:lnTo>
                        <a:pt x="181" y="92"/>
                      </a:lnTo>
                      <a:lnTo>
                        <a:pt x="178" y="92"/>
                      </a:lnTo>
                      <a:lnTo>
                        <a:pt x="175" y="81"/>
                      </a:lnTo>
                      <a:lnTo>
                        <a:pt x="166" y="73"/>
                      </a:lnTo>
                      <a:lnTo>
                        <a:pt x="159" y="57"/>
                      </a:lnTo>
                      <a:lnTo>
                        <a:pt x="146" y="61"/>
                      </a:lnTo>
                      <a:lnTo>
                        <a:pt x="143" y="59"/>
                      </a:lnTo>
                      <a:lnTo>
                        <a:pt x="132" y="53"/>
                      </a:lnTo>
                      <a:lnTo>
                        <a:pt x="121" y="63"/>
                      </a:lnTo>
                      <a:lnTo>
                        <a:pt x="114" y="63"/>
                      </a:lnTo>
                      <a:lnTo>
                        <a:pt x="111" y="65"/>
                      </a:lnTo>
                      <a:lnTo>
                        <a:pt x="111" y="69"/>
                      </a:lnTo>
                      <a:lnTo>
                        <a:pt x="102" y="82"/>
                      </a:lnTo>
                      <a:lnTo>
                        <a:pt x="100" y="82"/>
                      </a:lnTo>
                      <a:lnTo>
                        <a:pt x="88" y="82"/>
                      </a:lnTo>
                      <a:lnTo>
                        <a:pt x="85" y="82"/>
                      </a:lnTo>
                      <a:lnTo>
                        <a:pt x="69" y="74"/>
                      </a:lnTo>
                      <a:lnTo>
                        <a:pt x="53" y="99"/>
                      </a:lnTo>
                      <a:lnTo>
                        <a:pt x="46" y="98"/>
                      </a:lnTo>
                      <a:lnTo>
                        <a:pt x="35" y="114"/>
                      </a:lnTo>
                      <a:lnTo>
                        <a:pt x="32" y="118"/>
                      </a:lnTo>
                      <a:lnTo>
                        <a:pt x="30" y="122"/>
                      </a:lnTo>
                      <a:lnTo>
                        <a:pt x="22" y="130"/>
                      </a:lnTo>
                      <a:lnTo>
                        <a:pt x="13" y="141"/>
                      </a:lnTo>
                      <a:lnTo>
                        <a:pt x="12" y="141"/>
                      </a:lnTo>
                      <a:lnTo>
                        <a:pt x="4" y="99"/>
                      </a:lnTo>
                      <a:lnTo>
                        <a:pt x="5" y="99"/>
                      </a:lnTo>
                      <a:lnTo>
                        <a:pt x="0" y="74"/>
                      </a:lnTo>
                      <a:lnTo>
                        <a:pt x="4" y="74"/>
                      </a:lnTo>
                      <a:lnTo>
                        <a:pt x="7" y="73"/>
                      </a:lnTo>
                      <a:lnTo>
                        <a:pt x="8" y="73"/>
                      </a:lnTo>
                      <a:lnTo>
                        <a:pt x="39" y="67"/>
                      </a:lnTo>
                      <a:lnTo>
                        <a:pt x="42" y="65"/>
                      </a:lnTo>
                      <a:lnTo>
                        <a:pt x="55" y="62"/>
                      </a:lnTo>
                      <a:lnTo>
                        <a:pt x="58" y="62"/>
                      </a:lnTo>
                      <a:lnTo>
                        <a:pt x="62" y="62"/>
                      </a:lnTo>
                      <a:lnTo>
                        <a:pt x="66" y="61"/>
                      </a:lnTo>
                      <a:lnTo>
                        <a:pt x="92" y="55"/>
                      </a:lnTo>
                      <a:lnTo>
                        <a:pt x="95" y="55"/>
                      </a:lnTo>
                      <a:lnTo>
                        <a:pt x="108" y="53"/>
                      </a:lnTo>
                      <a:lnTo>
                        <a:pt x="111" y="53"/>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6" name="Freeform 10"/>
                <p:cNvSpPr>
                  <a:spLocks/>
                </p:cNvSpPr>
                <p:nvPr/>
              </p:nvSpPr>
              <p:spPr bwMode="auto">
                <a:xfrm>
                  <a:off x="4957" y="1952"/>
                  <a:ext cx="139" cy="319"/>
                </a:xfrm>
                <a:custGeom>
                  <a:avLst/>
                  <a:gdLst>
                    <a:gd name="T0" fmla="*/ 128 w 139"/>
                    <a:gd name="T1" fmla="*/ 231 h 319"/>
                    <a:gd name="T2" fmla="*/ 135 w 139"/>
                    <a:gd name="T3" fmla="*/ 147 h 319"/>
                    <a:gd name="T4" fmla="*/ 128 w 139"/>
                    <a:gd name="T5" fmla="*/ 100 h 319"/>
                    <a:gd name="T6" fmla="*/ 110 w 139"/>
                    <a:gd name="T7" fmla="*/ 106 h 319"/>
                    <a:gd name="T8" fmla="*/ 102 w 139"/>
                    <a:gd name="T9" fmla="*/ 107 h 319"/>
                    <a:gd name="T10" fmla="*/ 101 w 139"/>
                    <a:gd name="T11" fmla="*/ 100 h 319"/>
                    <a:gd name="T12" fmla="*/ 102 w 139"/>
                    <a:gd name="T13" fmla="*/ 89 h 319"/>
                    <a:gd name="T14" fmla="*/ 102 w 139"/>
                    <a:gd name="T15" fmla="*/ 84 h 319"/>
                    <a:gd name="T16" fmla="*/ 106 w 139"/>
                    <a:gd name="T17" fmla="*/ 81 h 319"/>
                    <a:gd name="T18" fmla="*/ 116 w 139"/>
                    <a:gd name="T19" fmla="*/ 77 h 319"/>
                    <a:gd name="T20" fmla="*/ 117 w 139"/>
                    <a:gd name="T21" fmla="*/ 69 h 319"/>
                    <a:gd name="T22" fmla="*/ 119 w 139"/>
                    <a:gd name="T23" fmla="*/ 57 h 319"/>
                    <a:gd name="T24" fmla="*/ 120 w 139"/>
                    <a:gd name="T25" fmla="*/ 45 h 319"/>
                    <a:gd name="T26" fmla="*/ 121 w 139"/>
                    <a:gd name="T27" fmla="*/ 43 h 319"/>
                    <a:gd name="T28" fmla="*/ 121 w 139"/>
                    <a:gd name="T29" fmla="*/ 33 h 319"/>
                    <a:gd name="T30" fmla="*/ 121 w 139"/>
                    <a:gd name="T31" fmla="*/ 29 h 319"/>
                    <a:gd name="T32" fmla="*/ 94 w 139"/>
                    <a:gd name="T33" fmla="*/ 22 h 319"/>
                    <a:gd name="T34" fmla="*/ 84 w 139"/>
                    <a:gd name="T35" fmla="*/ 20 h 319"/>
                    <a:gd name="T36" fmla="*/ 80 w 139"/>
                    <a:gd name="T37" fmla="*/ 18 h 319"/>
                    <a:gd name="T38" fmla="*/ 69 w 139"/>
                    <a:gd name="T39" fmla="*/ 14 h 319"/>
                    <a:gd name="T40" fmla="*/ 49 w 139"/>
                    <a:gd name="T41" fmla="*/ 7 h 319"/>
                    <a:gd name="T42" fmla="*/ 28 w 139"/>
                    <a:gd name="T43" fmla="*/ 4 h 319"/>
                    <a:gd name="T44" fmla="*/ 19 w 139"/>
                    <a:gd name="T45" fmla="*/ 29 h 319"/>
                    <a:gd name="T46" fmla="*/ 14 w 139"/>
                    <a:gd name="T47" fmla="*/ 40 h 319"/>
                    <a:gd name="T48" fmla="*/ 2 w 139"/>
                    <a:gd name="T49" fmla="*/ 59 h 319"/>
                    <a:gd name="T50" fmla="*/ 11 w 139"/>
                    <a:gd name="T51" fmla="*/ 71 h 319"/>
                    <a:gd name="T52" fmla="*/ 6 w 139"/>
                    <a:gd name="T53" fmla="*/ 108 h 319"/>
                    <a:gd name="T54" fmla="*/ 7 w 139"/>
                    <a:gd name="T55" fmla="*/ 111 h 319"/>
                    <a:gd name="T56" fmla="*/ 37 w 139"/>
                    <a:gd name="T57" fmla="*/ 134 h 319"/>
                    <a:gd name="T58" fmla="*/ 47 w 139"/>
                    <a:gd name="T59" fmla="*/ 142 h 319"/>
                    <a:gd name="T60" fmla="*/ 67 w 139"/>
                    <a:gd name="T61" fmla="*/ 157 h 319"/>
                    <a:gd name="T62" fmla="*/ 54 w 139"/>
                    <a:gd name="T63" fmla="*/ 169 h 319"/>
                    <a:gd name="T64" fmla="*/ 43 w 139"/>
                    <a:gd name="T65" fmla="*/ 179 h 319"/>
                    <a:gd name="T66" fmla="*/ 39 w 139"/>
                    <a:gd name="T67" fmla="*/ 186 h 319"/>
                    <a:gd name="T68" fmla="*/ 35 w 139"/>
                    <a:gd name="T69" fmla="*/ 198 h 319"/>
                    <a:gd name="T70" fmla="*/ 29 w 139"/>
                    <a:gd name="T71" fmla="*/ 204 h 319"/>
                    <a:gd name="T72" fmla="*/ 25 w 139"/>
                    <a:gd name="T73" fmla="*/ 206 h 319"/>
                    <a:gd name="T74" fmla="*/ 9 w 139"/>
                    <a:gd name="T75" fmla="*/ 218 h 319"/>
                    <a:gd name="T76" fmla="*/ 7 w 139"/>
                    <a:gd name="T77" fmla="*/ 221 h 319"/>
                    <a:gd name="T78" fmla="*/ 0 w 139"/>
                    <a:gd name="T79" fmla="*/ 243 h 319"/>
                    <a:gd name="T80" fmla="*/ 6 w 139"/>
                    <a:gd name="T81" fmla="*/ 261 h 319"/>
                    <a:gd name="T82" fmla="*/ 36 w 139"/>
                    <a:gd name="T83" fmla="*/ 280 h 319"/>
                    <a:gd name="T84" fmla="*/ 55 w 139"/>
                    <a:gd name="T85" fmla="*/ 290 h 319"/>
                    <a:gd name="T86" fmla="*/ 77 w 139"/>
                    <a:gd name="T87" fmla="*/ 286 h 319"/>
                    <a:gd name="T88" fmla="*/ 88 w 139"/>
                    <a:gd name="T89" fmla="*/ 317 h 319"/>
                    <a:gd name="T90" fmla="*/ 110 w 139"/>
                    <a:gd name="T91" fmla="*/ 263 h 319"/>
                    <a:gd name="T92" fmla="*/ 127 w 139"/>
                    <a:gd name="T93" fmla="*/ 23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319">
                      <a:moveTo>
                        <a:pt x="126" y="232"/>
                      </a:moveTo>
                      <a:lnTo>
                        <a:pt x="128" y="231"/>
                      </a:lnTo>
                      <a:lnTo>
                        <a:pt x="139" y="192"/>
                      </a:lnTo>
                      <a:lnTo>
                        <a:pt x="135" y="147"/>
                      </a:lnTo>
                      <a:lnTo>
                        <a:pt x="132" y="111"/>
                      </a:lnTo>
                      <a:lnTo>
                        <a:pt x="128" y="100"/>
                      </a:lnTo>
                      <a:lnTo>
                        <a:pt x="128" y="104"/>
                      </a:lnTo>
                      <a:lnTo>
                        <a:pt x="110" y="106"/>
                      </a:lnTo>
                      <a:lnTo>
                        <a:pt x="108" y="108"/>
                      </a:lnTo>
                      <a:lnTo>
                        <a:pt x="102" y="107"/>
                      </a:lnTo>
                      <a:lnTo>
                        <a:pt x="101" y="102"/>
                      </a:lnTo>
                      <a:lnTo>
                        <a:pt x="101" y="100"/>
                      </a:lnTo>
                      <a:lnTo>
                        <a:pt x="99" y="96"/>
                      </a:lnTo>
                      <a:lnTo>
                        <a:pt x="102" y="89"/>
                      </a:lnTo>
                      <a:lnTo>
                        <a:pt x="102" y="85"/>
                      </a:lnTo>
                      <a:lnTo>
                        <a:pt x="102" y="84"/>
                      </a:lnTo>
                      <a:lnTo>
                        <a:pt x="105" y="81"/>
                      </a:lnTo>
                      <a:lnTo>
                        <a:pt x="106" y="81"/>
                      </a:lnTo>
                      <a:lnTo>
                        <a:pt x="113" y="78"/>
                      </a:lnTo>
                      <a:lnTo>
                        <a:pt x="116" y="77"/>
                      </a:lnTo>
                      <a:lnTo>
                        <a:pt x="117" y="73"/>
                      </a:lnTo>
                      <a:lnTo>
                        <a:pt x="117" y="69"/>
                      </a:lnTo>
                      <a:lnTo>
                        <a:pt x="117" y="63"/>
                      </a:lnTo>
                      <a:lnTo>
                        <a:pt x="119" y="57"/>
                      </a:lnTo>
                      <a:lnTo>
                        <a:pt x="120" y="47"/>
                      </a:lnTo>
                      <a:lnTo>
                        <a:pt x="120" y="45"/>
                      </a:lnTo>
                      <a:lnTo>
                        <a:pt x="121" y="45"/>
                      </a:lnTo>
                      <a:lnTo>
                        <a:pt x="121" y="43"/>
                      </a:lnTo>
                      <a:lnTo>
                        <a:pt x="121" y="40"/>
                      </a:lnTo>
                      <a:lnTo>
                        <a:pt x="121" y="33"/>
                      </a:lnTo>
                      <a:lnTo>
                        <a:pt x="121" y="32"/>
                      </a:lnTo>
                      <a:lnTo>
                        <a:pt x="121" y="29"/>
                      </a:lnTo>
                      <a:lnTo>
                        <a:pt x="120" y="29"/>
                      </a:lnTo>
                      <a:lnTo>
                        <a:pt x="94" y="22"/>
                      </a:lnTo>
                      <a:lnTo>
                        <a:pt x="85" y="20"/>
                      </a:lnTo>
                      <a:lnTo>
                        <a:pt x="84" y="20"/>
                      </a:lnTo>
                      <a:lnTo>
                        <a:pt x="83" y="18"/>
                      </a:lnTo>
                      <a:lnTo>
                        <a:pt x="80" y="18"/>
                      </a:lnTo>
                      <a:lnTo>
                        <a:pt x="73" y="16"/>
                      </a:lnTo>
                      <a:lnTo>
                        <a:pt x="69" y="14"/>
                      </a:lnTo>
                      <a:lnTo>
                        <a:pt x="58" y="10"/>
                      </a:lnTo>
                      <a:lnTo>
                        <a:pt x="49" y="7"/>
                      </a:lnTo>
                      <a:lnTo>
                        <a:pt x="33" y="0"/>
                      </a:lnTo>
                      <a:lnTo>
                        <a:pt x="28" y="4"/>
                      </a:lnTo>
                      <a:lnTo>
                        <a:pt x="19" y="20"/>
                      </a:lnTo>
                      <a:lnTo>
                        <a:pt x="19" y="29"/>
                      </a:lnTo>
                      <a:lnTo>
                        <a:pt x="11" y="41"/>
                      </a:lnTo>
                      <a:lnTo>
                        <a:pt x="14" y="40"/>
                      </a:lnTo>
                      <a:lnTo>
                        <a:pt x="11" y="45"/>
                      </a:lnTo>
                      <a:lnTo>
                        <a:pt x="2" y="59"/>
                      </a:lnTo>
                      <a:lnTo>
                        <a:pt x="3" y="61"/>
                      </a:lnTo>
                      <a:lnTo>
                        <a:pt x="11" y="71"/>
                      </a:lnTo>
                      <a:lnTo>
                        <a:pt x="2" y="92"/>
                      </a:lnTo>
                      <a:lnTo>
                        <a:pt x="6" y="108"/>
                      </a:lnTo>
                      <a:lnTo>
                        <a:pt x="7" y="110"/>
                      </a:lnTo>
                      <a:lnTo>
                        <a:pt x="7" y="111"/>
                      </a:lnTo>
                      <a:lnTo>
                        <a:pt x="14" y="111"/>
                      </a:lnTo>
                      <a:lnTo>
                        <a:pt x="37" y="134"/>
                      </a:lnTo>
                      <a:lnTo>
                        <a:pt x="39" y="138"/>
                      </a:lnTo>
                      <a:lnTo>
                        <a:pt x="47" y="142"/>
                      </a:lnTo>
                      <a:lnTo>
                        <a:pt x="51" y="147"/>
                      </a:lnTo>
                      <a:lnTo>
                        <a:pt x="67" y="157"/>
                      </a:lnTo>
                      <a:lnTo>
                        <a:pt x="58" y="163"/>
                      </a:lnTo>
                      <a:lnTo>
                        <a:pt x="54" y="169"/>
                      </a:lnTo>
                      <a:lnTo>
                        <a:pt x="44" y="176"/>
                      </a:lnTo>
                      <a:lnTo>
                        <a:pt x="43" y="179"/>
                      </a:lnTo>
                      <a:lnTo>
                        <a:pt x="39" y="184"/>
                      </a:lnTo>
                      <a:lnTo>
                        <a:pt x="39" y="186"/>
                      </a:lnTo>
                      <a:lnTo>
                        <a:pt x="33" y="190"/>
                      </a:lnTo>
                      <a:lnTo>
                        <a:pt x="35" y="198"/>
                      </a:lnTo>
                      <a:lnTo>
                        <a:pt x="33" y="200"/>
                      </a:lnTo>
                      <a:lnTo>
                        <a:pt x="29" y="204"/>
                      </a:lnTo>
                      <a:lnTo>
                        <a:pt x="28" y="205"/>
                      </a:lnTo>
                      <a:lnTo>
                        <a:pt x="25" y="206"/>
                      </a:lnTo>
                      <a:lnTo>
                        <a:pt x="13" y="213"/>
                      </a:lnTo>
                      <a:lnTo>
                        <a:pt x="9" y="218"/>
                      </a:lnTo>
                      <a:lnTo>
                        <a:pt x="10" y="218"/>
                      </a:lnTo>
                      <a:lnTo>
                        <a:pt x="7" y="221"/>
                      </a:lnTo>
                      <a:lnTo>
                        <a:pt x="5" y="232"/>
                      </a:lnTo>
                      <a:lnTo>
                        <a:pt x="0" y="243"/>
                      </a:lnTo>
                      <a:lnTo>
                        <a:pt x="3" y="247"/>
                      </a:lnTo>
                      <a:lnTo>
                        <a:pt x="6" y="261"/>
                      </a:lnTo>
                      <a:lnTo>
                        <a:pt x="23" y="272"/>
                      </a:lnTo>
                      <a:lnTo>
                        <a:pt x="36" y="280"/>
                      </a:lnTo>
                      <a:lnTo>
                        <a:pt x="40" y="280"/>
                      </a:lnTo>
                      <a:lnTo>
                        <a:pt x="55" y="290"/>
                      </a:lnTo>
                      <a:lnTo>
                        <a:pt x="57" y="286"/>
                      </a:lnTo>
                      <a:lnTo>
                        <a:pt x="77" y="286"/>
                      </a:lnTo>
                      <a:lnTo>
                        <a:pt x="80" y="319"/>
                      </a:lnTo>
                      <a:lnTo>
                        <a:pt x="88" y="317"/>
                      </a:lnTo>
                      <a:lnTo>
                        <a:pt x="95" y="307"/>
                      </a:lnTo>
                      <a:lnTo>
                        <a:pt x="110" y="263"/>
                      </a:lnTo>
                      <a:lnTo>
                        <a:pt x="112" y="262"/>
                      </a:lnTo>
                      <a:lnTo>
                        <a:pt x="127" y="233"/>
                      </a:lnTo>
                      <a:lnTo>
                        <a:pt x="126" y="232"/>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7" name="Freeform 11"/>
                <p:cNvSpPr>
                  <a:spLocks/>
                </p:cNvSpPr>
                <p:nvPr/>
              </p:nvSpPr>
              <p:spPr bwMode="auto">
                <a:xfrm>
                  <a:off x="4417" y="1887"/>
                  <a:ext cx="605" cy="392"/>
                </a:xfrm>
                <a:custGeom>
                  <a:avLst/>
                  <a:gdLst>
                    <a:gd name="T0" fmla="*/ 406 w 605"/>
                    <a:gd name="T1" fmla="*/ 326 h 392"/>
                    <a:gd name="T2" fmla="*/ 435 w 605"/>
                    <a:gd name="T3" fmla="*/ 318 h 392"/>
                    <a:gd name="T4" fmla="*/ 444 w 605"/>
                    <a:gd name="T5" fmla="*/ 317 h 392"/>
                    <a:gd name="T6" fmla="*/ 495 w 605"/>
                    <a:gd name="T7" fmla="*/ 305 h 392"/>
                    <a:gd name="T8" fmla="*/ 514 w 605"/>
                    <a:gd name="T9" fmla="*/ 301 h 392"/>
                    <a:gd name="T10" fmla="*/ 530 w 605"/>
                    <a:gd name="T11" fmla="*/ 282 h 392"/>
                    <a:gd name="T12" fmla="*/ 551 w 605"/>
                    <a:gd name="T13" fmla="*/ 278 h 392"/>
                    <a:gd name="T14" fmla="*/ 568 w 605"/>
                    <a:gd name="T15" fmla="*/ 269 h 392"/>
                    <a:gd name="T16" fmla="*/ 572 w 605"/>
                    <a:gd name="T17" fmla="*/ 255 h 392"/>
                    <a:gd name="T18" fmla="*/ 581 w 605"/>
                    <a:gd name="T19" fmla="*/ 245 h 392"/>
                    <a:gd name="T20" fmla="*/ 596 w 605"/>
                    <a:gd name="T21" fmla="*/ 228 h 392"/>
                    <a:gd name="T22" fmla="*/ 585 w 605"/>
                    <a:gd name="T23" fmla="*/ 208 h 392"/>
                    <a:gd name="T24" fmla="*/ 552 w 605"/>
                    <a:gd name="T25" fmla="*/ 177 h 392"/>
                    <a:gd name="T26" fmla="*/ 544 w 605"/>
                    <a:gd name="T27" fmla="*/ 174 h 392"/>
                    <a:gd name="T28" fmla="*/ 542 w 605"/>
                    <a:gd name="T29" fmla="*/ 127 h 392"/>
                    <a:gd name="T30" fmla="*/ 552 w 605"/>
                    <a:gd name="T31" fmla="*/ 106 h 392"/>
                    <a:gd name="T32" fmla="*/ 558 w 605"/>
                    <a:gd name="T33" fmla="*/ 86 h 392"/>
                    <a:gd name="T34" fmla="*/ 570 w 605"/>
                    <a:gd name="T35" fmla="*/ 65 h 392"/>
                    <a:gd name="T36" fmla="*/ 537 w 605"/>
                    <a:gd name="T37" fmla="*/ 54 h 392"/>
                    <a:gd name="T38" fmla="*/ 525 w 605"/>
                    <a:gd name="T39" fmla="*/ 26 h 392"/>
                    <a:gd name="T40" fmla="*/ 503 w 605"/>
                    <a:gd name="T41" fmla="*/ 15 h 392"/>
                    <a:gd name="T42" fmla="*/ 477 w 605"/>
                    <a:gd name="T43" fmla="*/ 3 h 392"/>
                    <a:gd name="T44" fmla="*/ 418 w 605"/>
                    <a:gd name="T45" fmla="*/ 15 h 392"/>
                    <a:gd name="T46" fmla="*/ 405 w 605"/>
                    <a:gd name="T47" fmla="*/ 18 h 392"/>
                    <a:gd name="T48" fmla="*/ 353 w 605"/>
                    <a:gd name="T49" fmla="*/ 30 h 392"/>
                    <a:gd name="T50" fmla="*/ 337 w 605"/>
                    <a:gd name="T51" fmla="*/ 33 h 392"/>
                    <a:gd name="T52" fmla="*/ 275 w 605"/>
                    <a:gd name="T53" fmla="*/ 45 h 392"/>
                    <a:gd name="T54" fmla="*/ 263 w 605"/>
                    <a:gd name="T55" fmla="*/ 47 h 392"/>
                    <a:gd name="T56" fmla="*/ 219 w 605"/>
                    <a:gd name="T57" fmla="*/ 56 h 392"/>
                    <a:gd name="T58" fmla="*/ 180 w 605"/>
                    <a:gd name="T59" fmla="*/ 64 h 392"/>
                    <a:gd name="T60" fmla="*/ 145 w 605"/>
                    <a:gd name="T61" fmla="*/ 72 h 392"/>
                    <a:gd name="T62" fmla="*/ 126 w 605"/>
                    <a:gd name="T63" fmla="*/ 75 h 392"/>
                    <a:gd name="T64" fmla="*/ 81 w 605"/>
                    <a:gd name="T65" fmla="*/ 83 h 392"/>
                    <a:gd name="T66" fmla="*/ 30 w 605"/>
                    <a:gd name="T67" fmla="*/ 76 h 392"/>
                    <a:gd name="T68" fmla="*/ 2 w 605"/>
                    <a:gd name="T69" fmla="*/ 114 h 392"/>
                    <a:gd name="T70" fmla="*/ 7 w 605"/>
                    <a:gd name="T71" fmla="*/ 145 h 392"/>
                    <a:gd name="T72" fmla="*/ 13 w 605"/>
                    <a:gd name="T73" fmla="*/ 178 h 392"/>
                    <a:gd name="T74" fmla="*/ 18 w 605"/>
                    <a:gd name="T75" fmla="*/ 210 h 392"/>
                    <a:gd name="T76" fmla="*/ 24 w 605"/>
                    <a:gd name="T77" fmla="*/ 241 h 392"/>
                    <a:gd name="T78" fmla="*/ 26 w 605"/>
                    <a:gd name="T79" fmla="*/ 254 h 392"/>
                    <a:gd name="T80" fmla="*/ 29 w 605"/>
                    <a:gd name="T81" fmla="*/ 274 h 392"/>
                    <a:gd name="T82" fmla="*/ 33 w 605"/>
                    <a:gd name="T83" fmla="*/ 297 h 392"/>
                    <a:gd name="T84" fmla="*/ 38 w 605"/>
                    <a:gd name="T85" fmla="*/ 325 h 392"/>
                    <a:gd name="T86" fmla="*/ 40 w 605"/>
                    <a:gd name="T87" fmla="*/ 338 h 392"/>
                    <a:gd name="T88" fmla="*/ 44 w 605"/>
                    <a:gd name="T89" fmla="*/ 356 h 392"/>
                    <a:gd name="T90" fmla="*/ 51 w 605"/>
                    <a:gd name="T91" fmla="*/ 391 h 392"/>
                    <a:gd name="T92" fmla="*/ 61 w 605"/>
                    <a:gd name="T93" fmla="*/ 391 h 392"/>
                    <a:gd name="T94" fmla="*/ 110 w 605"/>
                    <a:gd name="T95" fmla="*/ 383 h 392"/>
                    <a:gd name="T96" fmla="*/ 123 w 605"/>
                    <a:gd name="T97" fmla="*/ 381 h 392"/>
                    <a:gd name="T98" fmla="*/ 152 w 605"/>
                    <a:gd name="T99" fmla="*/ 375 h 392"/>
                    <a:gd name="T100" fmla="*/ 160 w 605"/>
                    <a:gd name="T101" fmla="*/ 373 h 392"/>
                    <a:gd name="T102" fmla="*/ 208 w 605"/>
                    <a:gd name="T103" fmla="*/ 363 h 392"/>
                    <a:gd name="T104" fmla="*/ 219 w 605"/>
                    <a:gd name="T105" fmla="*/ 361 h 392"/>
                    <a:gd name="T106" fmla="*/ 261 w 605"/>
                    <a:gd name="T107" fmla="*/ 353 h 392"/>
                    <a:gd name="T108" fmla="*/ 274 w 605"/>
                    <a:gd name="T109" fmla="*/ 350 h 392"/>
                    <a:gd name="T110" fmla="*/ 347 w 605"/>
                    <a:gd name="T111" fmla="*/ 337 h 392"/>
                    <a:gd name="T112" fmla="*/ 354 w 605"/>
                    <a:gd name="T113" fmla="*/ 336 h 392"/>
                    <a:gd name="T114" fmla="*/ 391 w 605"/>
                    <a:gd name="T115" fmla="*/ 32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05" h="392">
                      <a:moveTo>
                        <a:pt x="395" y="327"/>
                      </a:moveTo>
                      <a:lnTo>
                        <a:pt x="404" y="326"/>
                      </a:lnTo>
                      <a:lnTo>
                        <a:pt x="406" y="326"/>
                      </a:lnTo>
                      <a:lnTo>
                        <a:pt x="416" y="322"/>
                      </a:lnTo>
                      <a:lnTo>
                        <a:pt x="421" y="321"/>
                      </a:lnTo>
                      <a:lnTo>
                        <a:pt x="435" y="318"/>
                      </a:lnTo>
                      <a:lnTo>
                        <a:pt x="438" y="318"/>
                      </a:lnTo>
                      <a:lnTo>
                        <a:pt x="443" y="317"/>
                      </a:lnTo>
                      <a:lnTo>
                        <a:pt x="444" y="317"/>
                      </a:lnTo>
                      <a:lnTo>
                        <a:pt x="469" y="311"/>
                      </a:lnTo>
                      <a:lnTo>
                        <a:pt x="480" y="309"/>
                      </a:lnTo>
                      <a:lnTo>
                        <a:pt x="495" y="305"/>
                      </a:lnTo>
                      <a:lnTo>
                        <a:pt x="505" y="303"/>
                      </a:lnTo>
                      <a:lnTo>
                        <a:pt x="513" y="301"/>
                      </a:lnTo>
                      <a:lnTo>
                        <a:pt x="514" y="301"/>
                      </a:lnTo>
                      <a:lnTo>
                        <a:pt x="515" y="297"/>
                      </a:lnTo>
                      <a:lnTo>
                        <a:pt x="529" y="282"/>
                      </a:lnTo>
                      <a:lnTo>
                        <a:pt x="530" y="282"/>
                      </a:lnTo>
                      <a:lnTo>
                        <a:pt x="539" y="280"/>
                      </a:lnTo>
                      <a:lnTo>
                        <a:pt x="547" y="284"/>
                      </a:lnTo>
                      <a:lnTo>
                        <a:pt x="551" y="278"/>
                      </a:lnTo>
                      <a:lnTo>
                        <a:pt x="563" y="272"/>
                      </a:lnTo>
                      <a:lnTo>
                        <a:pt x="566" y="270"/>
                      </a:lnTo>
                      <a:lnTo>
                        <a:pt x="568" y="269"/>
                      </a:lnTo>
                      <a:lnTo>
                        <a:pt x="572" y="265"/>
                      </a:lnTo>
                      <a:lnTo>
                        <a:pt x="573" y="264"/>
                      </a:lnTo>
                      <a:lnTo>
                        <a:pt x="572" y="255"/>
                      </a:lnTo>
                      <a:lnTo>
                        <a:pt x="577" y="251"/>
                      </a:lnTo>
                      <a:lnTo>
                        <a:pt x="577" y="250"/>
                      </a:lnTo>
                      <a:lnTo>
                        <a:pt x="581" y="245"/>
                      </a:lnTo>
                      <a:lnTo>
                        <a:pt x="582" y="242"/>
                      </a:lnTo>
                      <a:lnTo>
                        <a:pt x="592" y="235"/>
                      </a:lnTo>
                      <a:lnTo>
                        <a:pt x="596" y="228"/>
                      </a:lnTo>
                      <a:lnTo>
                        <a:pt x="605" y="223"/>
                      </a:lnTo>
                      <a:lnTo>
                        <a:pt x="589" y="213"/>
                      </a:lnTo>
                      <a:lnTo>
                        <a:pt x="585" y="208"/>
                      </a:lnTo>
                      <a:lnTo>
                        <a:pt x="577" y="204"/>
                      </a:lnTo>
                      <a:lnTo>
                        <a:pt x="576" y="200"/>
                      </a:lnTo>
                      <a:lnTo>
                        <a:pt x="552" y="177"/>
                      </a:lnTo>
                      <a:lnTo>
                        <a:pt x="546" y="177"/>
                      </a:lnTo>
                      <a:lnTo>
                        <a:pt x="546" y="175"/>
                      </a:lnTo>
                      <a:lnTo>
                        <a:pt x="544" y="174"/>
                      </a:lnTo>
                      <a:lnTo>
                        <a:pt x="540" y="158"/>
                      </a:lnTo>
                      <a:lnTo>
                        <a:pt x="550" y="137"/>
                      </a:lnTo>
                      <a:lnTo>
                        <a:pt x="542" y="127"/>
                      </a:lnTo>
                      <a:lnTo>
                        <a:pt x="540" y="125"/>
                      </a:lnTo>
                      <a:lnTo>
                        <a:pt x="550" y="111"/>
                      </a:lnTo>
                      <a:lnTo>
                        <a:pt x="552" y="106"/>
                      </a:lnTo>
                      <a:lnTo>
                        <a:pt x="550" y="107"/>
                      </a:lnTo>
                      <a:lnTo>
                        <a:pt x="558" y="95"/>
                      </a:lnTo>
                      <a:lnTo>
                        <a:pt x="558" y="86"/>
                      </a:lnTo>
                      <a:lnTo>
                        <a:pt x="566" y="71"/>
                      </a:lnTo>
                      <a:lnTo>
                        <a:pt x="572" y="67"/>
                      </a:lnTo>
                      <a:lnTo>
                        <a:pt x="570" y="65"/>
                      </a:lnTo>
                      <a:lnTo>
                        <a:pt x="563" y="60"/>
                      </a:lnTo>
                      <a:lnTo>
                        <a:pt x="551" y="60"/>
                      </a:lnTo>
                      <a:lnTo>
                        <a:pt x="537" y="54"/>
                      </a:lnTo>
                      <a:lnTo>
                        <a:pt x="528" y="45"/>
                      </a:lnTo>
                      <a:lnTo>
                        <a:pt x="529" y="41"/>
                      </a:lnTo>
                      <a:lnTo>
                        <a:pt x="525" y="26"/>
                      </a:lnTo>
                      <a:lnTo>
                        <a:pt x="513" y="14"/>
                      </a:lnTo>
                      <a:lnTo>
                        <a:pt x="510" y="12"/>
                      </a:lnTo>
                      <a:lnTo>
                        <a:pt x="503" y="15"/>
                      </a:lnTo>
                      <a:lnTo>
                        <a:pt x="488" y="0"/>
                      </a:lnTo>
                      <a:lnTo>
                        <a:pt x="487" y="0"/>
                      </a:lnTo>
                      <a:lnTo>
                        <a:pt x="477" y="3"/>
                      </a:lnTo>
                      <a:lnTo>
                        <a:pt x="447" y="10"/>
                      </a:lnTo>
                      <a:lnTo>
                        <a:pt x="428" y="12"/>
                      </a:lnTo>
                      <a:lnTo>
                        <a:pt x="418" y="15"/>
                      </a:lnTo>
                      <a:lnTo>
                        <a:pt x="416" y="15"/>
                      </a:lnTo>
                      <a:lnTo>
                        <a:pt x="414" y="16"/>
                      </a:lnTo>
                      <a:lnTo>
                        <a:pt x="405" y="18"/>
                      </a:lnTo>
                      <a:lnTo>
                        <a:pt x="393" y="20"/>
                      </a:lnTo>
                      <a:lnTo>
                        <a:pt x="375" y="26"/>
                      </a:lnTo>
                      <a:lnTo>
                        <a:pt x="353" y="30"/>
                      </a:lnTo>
                      <a:lnTo>
                        <a:pt x="346" y="31"/>
                      </a:lnTo>
                      <a:lnTo>
                        <a:pt x="339" y="33"/>
                      </a:lnTo>
                      <a:lnTo>
                        <a:pt x="337" y="33"/>
                      </a:lnTo>
                      <a:lnTo>
                        <a:pt x="326" y="36"/>
                      </a:lnTo>
                      <a:lnTo>
                        <a:pt x="284" y="44"/>
                      </a:lnTo>
                      <a:lnTo>
                        <a:pt x="275" y="45"/>
                      </a:lnTo>
                      <a:lnTo>
                        <a:pt x="274" y="46"/>
                      </a:lnTo>
                      <a:lnTo>
                        <a:pt x="267" y="47"/>
                      </a:lnTo>
                      <a:lnTo>
                        <a:pt x="263" y="47"/>
                      </a:lnTo>
                      <a:lnTo>
                        <a:pt x="248" y="50"/>
                      </a:lnTo>
                      <a:lnTo>
                        <a:pt x="227" y="54"/>
                      </a:lnTo>
                      <a:lnTo>
                        <a:pt x="219" y="56"/>
                      </a:lnTo>
                      <a:lnTo>
                        <a:pt x="215" y="57"/>
                      </a:lnTo>
                      <a:lnTo>
                        <a:pt x="208" y="59"/>
                      </a:lnTo>
                      <a:lnTo>
                        <a:pt x="180" y="64"/>
                      </a:lnTo>
                      <a:lnTo>
                        <a:pt x="156" y="69"/>
                      </a:lnTo>
                      <a:lnTo>
                        <a:pt x="150" y="71"/>
                      </a:lnTo>
                      <a:lnTo>
                        <a:pt x="145" y="72"/>
                      </a:lnTo>
                      <a:lnTo>
                        <a:pt x="144" y="72"/>
                      </a:lnTo>
                      <a:lnTo>
                        <a:pt x="138" y="73"/>
                      </a:lnTo>
                      <a:lnTo>
                        <a:pt x="126" y="75"/>
                      </a:lnTo>
                      <a:lnTo>
                        <a:pt x="99" y="80"/>
                      </a:lnTo>
                      <a:lnTo>
                        <a:pt x="87" y="83"/>
                      </a:lnTo>
                      <a:lnTo>
                        <a:pt x="81" y="83"/>
                      </a:lnTo>
                      <a:lnTo>
                        <a:pt x="70" y="84"/>
                      </a:lnTo>
                      <a:lnTo>
                        <a:pt x="65" y="49"/>
                      </a:lnTo>
                      <a:lnTo>
                        <a:pt x="30" y="76"/>
                      </a:lnTo>
                      <a:lnTo>
                        <a:pt x="6" y="96"/>
                      </a:lnTo>
                      <a:lnTo>
                        <a:pt x="0" y="99"/>
                      </a:lnTo>
                      <a:lnTo>
                        <a:pt x="2" y="114"/>
                      </a:lnTo>
                      <a:lnTo>
                        <a:pt x="3" y="117"/>
                      </a:lnTo>
                      <a:lnTo>
                        <a:pt x="6" y="135"/>
                      </a:lnTo>
                      <a:lnTo>
                        <a:pt x="7" y="145"/>
                      </a:lnTo>
                      <a:lnTo>
                        <a:pt x="10" y="163"/>
                      </a:lnTo>
                      <a:lnTo>
                        <a:pt x="10" y="164"/>
                      </a:lnTo>
                      <a:lnTo>
                        <a:pt x="13" y="178"/>
                      </a:lnTo>
                      <a:lnTo>
                        <a:pt x="16" y="189"/>
                      </a:lnTo>
                      <a:lnTo>
                        <a:pt x="18" y="209"/>
                      </a:lnTo>
                      <a:lnTo>
                        <a:pt x="18" y="210"/>
                      </a:lnTo>
                      <a:lnTo>
                        <a:pt x="21" y="227"/>
                      </a:lnTo>
                      <a:lnTo>
                        <a:pt x="22" y="230"/>
                      </a:lnTo>
                      <a:lnTo>
                        <a:pt x="24" y="241"/>
                      </a:lnTo>
                      <a:lnTo>
                        <a:pt x="24" y="243"/>
                      </a:lnTo>
                      <a:lnTo>
                        <a:pt x="25" y="246"/>
                      </a:lnTo>
                      <a:lnTo>
                        <a:pt x="26" y="254"/>
                      </a:lnTo>
                      <a:lnTo>
                        <a:pt x="28" y="262"/>
                      </a:lnTo>
                      <a:lnTo>
                        <a:pt x="29" y="273"/>
                      </a:lnTo>
                      <a:lnTo>
                        <a:pt x="29" y="274"/>
                      </a:lnTo>
                      <a:lnTo>
                        <a:pt x="30" y="278"/>
                      </a:lnTo>
                      <a:lnTo>
                        <a:pt x="33" y="295"/>
                      </a:lnTo>
                      <a:lnTo>
                        <a:pt x="33" y="297"/>
                      </a:lnTo>
                      <a:lnTo>
                        <a:pt x="33" y="301"/>
                      </a:lnTo>
                      <a:lnTo>
                        <a:pt x="34" y="304"/>
                      </a:lnTo>
                      <a:lnTo>
                        <a:pt x="38" y="325"/>
                      </a:lnTo>
                      <a:lnTo>
                        <a:pt x="39" y="327"/>
                      </a:lnTo>
                      <a:lnTo>
                        <a:pt x="40" y="336"/>
                      </a:lnTo>
                      <a:lnTo>
                        <a:pt x="40" y="338"/>
                      </a:lnTo>
                      <a:lnTo>
                        <a:pt x="43" y="348"/>
                      </a:lnTo>
                      <a:lnTo>
                        <a:pt x="44" y="355"/>
                      </a:lnTo>
                      <a:lnTo>
                        <a:pt x="44" y="356"/>
                      </a:lnTo>
                      <a:lnTo>
                        <a:pt x="46" y="361"/>
                      </a:lnTo>
                      <a:lnTo>
                        <a:pt x="50" y="388"/>
                      </a:lnTo>
                      <a:lnTo>
                        <a:pt x="51" y="391"/>
                      </a:lnTo>
                      <a:lnTo>
                        <a:pt x="51" y="392"/>
                      </a:lnTo>
                      <a:lnTo>
                        <a:pt x="52" y="392"/>
                      </a:lnTo>
                      <a:lnTo>
                        <a:pt x="61" y="391"/>
                      </a:lnTo>
                      <a:lnTo>
                        <a:pt x="63" y="390"/>
                      </a:lnTo>
                      <a:lnTo>
                        <a:pt x="65" y="390"/>
                      </a:lnTo>
                      <a:lnTo>
                        <a:pt x="110" y="383"/>
                      </a:lnTo>
                      <a:lnTo>
                        <a:pt x="114" y="382"/>
                      </a:lnTo>
                      <a:lnTo>
                        <a:pt x="119" y="381"/>
                      </a:lnTo>
                      <a:lnTo>
                        <a:pt x="123" y="381"/>
                      </a:lnTo>
                      <a:lnTo>
                        <a:pt x="142" y="377"/>
                      </a:lnTo>
                      <a:lnTo>
                        <a:pt x="145" y="377"/>
                      </a:lnTo>
                      <a:lnTo>
                        <a:pt x="152" y="375"/>
                      </a:lnTo>
                      <a:lnTo>
                        <a:pt x="156" y="375"/>
                      </a:lnTo>
                      <a:lnTo>
                        <a:pt x="159" y="373"/>
                      </a:lnTo>
                      <a:lnTo>
                        <a:pt x="160" y="373"/>
                      </a:lnTo>
                      <a:lnTo>
                        <a:pt x="192" y="368"/>
                      </a:lnTo>
                      <a:lnTo>
                        <a:pt x="194" y="365"/>
                      </a:lnTo>
                      <a:lnTo>
                        <a:pt x="208" y="363"/>
                      </a:lnTo>
                      <a:lnTo>
                        <a:pt x="211" y="363"/>
                      </a:lnTo>
                      <a:lnTo>
                        <a:pt x="215" y="363"/>
                      </a:lnTo>
                      <a:lnTo>
                        <a:pt x="219" y="361"/>
                      </a:lnTo>
                      <a:lnTo>
                        <a:pt x="245" y="356"/>
                      </a:lnTo>
                      <a:lnTo>
                        <a:pt x="248" y="356"/>
                      </a:lnTo>
                      <a:lnTo>
                        <a:pt x="261" y="353"/>
                      </a:lnTo>
                      <a:lnTo>
                        <a:pt x="264" y="353"/>
                      </a:lnTo>
                      <a:lnTo>
                        <a:pt x="274" y="352"/>
                      </a:lnTo>
                      <a:lnTo>
                        <a:pt x="274" y="350"/>
                      </a:lnTo>
                      <a:lnTo>
                        <a:pt x="287" y="349"/>
                      </a:lnTo>
                      <a:lnTo>
                        <a:pt x="297" y="346"/>
                      </a:lnTo>
                      <a:lnTo>
                        <a:pt x="347" y="337"/>
                      </a:lnTo>
                      <a:lnTo>
                        <a:pt x="350" y="337"/>
                      </a:lnTo>
                      <a:lnTo>
                        <a:pt x="351" y="337"/>
                      </a:lnTo>
                      <a:lnTo>
                        <a:pt x="354" y="336"/>
                      </a:lnTo>
                      <a:lnTo>
                        <a:pt x="364" y="334"/>
                      </a:lnTo>
                      <a:lnTo>
                        <a:pt x="373" y="332"/>
                      </a:lnTo>
                      <a:lnTo>
                        <a:pt x="391" y="329"/>
                      </a:lnTo>
                      <a:lnTo>
                        <a:pt x="395" y="32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8" name="Freeform 12"/>
                <p:cNvSpPr>
                  <a:spLocks/>
                </p:cNvSpPr>
                <p:nvPr/>
              </p:nvSpPr>
              <p:spPr bwMode="auto">
                <a:xfrm>
                  <a:off x="4221" y="2279"/>
                  <a:ext cx="793" cy="467"/>
                </a:xfrm>
                <a:custGeom>
                  <a:avLst/>
                  <a:gdLst>
                    <a:gd name="T0" fmla="*/ 736 w 793"/>
                    <a:gd name="T1" fmla="*/ 265 h 467"/>
                    <a:gd name="T2" fmla="*/ 751 w 793"/>
                    <a:gd name="T3" fmla="*/ 285 h 467"/>
                    <a:gd name="T4" fmla="*/ 769 w 793"/>
                    <a:gd name="T5" fmla="*/ 333 h 467"/>
                    <a:gd name="T6" fmla="*/ 743 w 793"/>
                    <a:gd name="T7" fmla="*/ 338 h 467"/>
                    <a:gd name="T8" fmla="*/ 689 w 793"/>
                    <a:gd name="T9" fmla="*/ 351 h 467"/>
                    <a:gd name="T10" fmla="*/ 650 w 793"/>
                    <a:gd name="T11" fmla="*/ 359 h 467"/>
                    <a:gd name="T12" fmla="*/ 595 w 793"/>
                    <a:gd name="T13" fmla="*/ 371 h 467"/>
                    <a:gd name="T14" fmla="*/ 556 w 793"/>
                    <a:gd name="T15" fmla="*/ 379 h 467"/>
                    <a:gd name="T16" fmla="*/ 533 w 793"/>
                    <a:gd name="T17" fmla="*/ 383 h 467"/>
                    <a:gd name="T18" fmla="*/ 499 w 793"/>
                    <a:gd name="T19" fmla="*/ 390 h 467"/>
                    <a:gd name="T20" fmla="*/ 455 w 793"/>
                    <a:gd name="T21" fmla="*/ 399 h 467"/>
                    <a:gd name="T22" fmla="*/ 414 w 793"/>
                    <a:gd name="T23" fmla="*/ 405 h 467"/>
                    <a:gd name="T24" fmla="*/ 369 w 793"/>
                    <a:gd name="T25" fmla="*/ 415 h 467"/>
                    <a:gd name="T26" fmla="*/ 318 w 793"/>
                    <a:gd name="T27" fmla="*/ 422 h 467"/>
                    <a:gd name="T28" fmla="*/ 291 w 793"/>
                    <a:gd name="T29" fmla="*/ 426 h 467"/>
                    <a:gd name="T30" fmla="*/ 268 w 793"/>
                    <a:gd name="T31" fmla="*/ 429 h 467"/>
                    <a:gd name="T32" fmla="*/ 209 w 793"/>
                    <a:gd name="T33" fmla="*/ 435 h 467"/>
                    <a:gd name="T34" fmla="*/ 178 w 793"/>
                    <a:gd name="T35" fmla="*/ 437 h 467"/>
                    <a:gd name="T36" fmla="*/ 146 w 793"/>
                    <a:gd name="T37" fmla="*/ 444 h 467"/>
                    <a:gd name="T38" fmla="*/ 106 w 793"/>
                    <a:gd name="T39" fmla="*/ 450 h 467"/>
                    <a:gd name="T40" fmla="*/ 42 w 793"/>
                    <a:gd name="T41" fmla="*/ 461 h 467"/>
                    <a:gd name="T42" fmla="*/ 0 w 793"/>
                    <a:gd name="T43" fmla="*/ 467 h 467"/>
                    <a:gd name="T44" fmla="*/ 52 w 793"/>
                    <a:gd name="T45" fmla="*/ 433 h 467"/>
                    <a:gd name="T46" fmla="*/ 88 w 793"/>
                    <a:gd name="T47" fmla="*/ 382 h 467"/>
                    <a:gd name="T48" fmla="*/ 125 w 793"/>
                    <a:gd name="T49" fmla="*/ 353 h 467"/>
                    <a:gd name="T50" fmla="*/ 158 w 793"/>
                    <a:gd name="T51" fmla="*/ 320 h 467"/>
                    <a:gd name="T52" fmla="*/ 220 w 793"/>
                    <a:gd name="T53" fmla="*/ 333 h 467"/>
                    <a:gd name="T54" fmla="*/ 260 w 793"/>
                    <a:gd name="T55" fmla="*/ 332 h 467"/>
                    <a:gd name="T56" fmla="*/ 278 w 793"/>
                    <a:gd name="T57" fmla="*/ 318 h 467"/>
                    <a:gd name="T58" fmla="*/ 329 w 793"/>
                    <a:gd name="T59" fmla="*/ 274 h 467"/>
                    <a:gd name="T60" fmla="*/ 329 w 793"/>
                    <a:gd name="T61" fmla="*/ 243 h 467"/>
                    <a:gd name="T62" fmla="*/ 349 w 793"/>
                    <a:gd name="T63" fmla="*/ 192 h 467"/>
                    <a:gd name="T64" fmla="*/ 373 w 793"/>
                    <a:gd name="T65" fmla="*/ 140 h 467"/>
                    <a:gd name="T66" fmla="*/ 408 w 793"/>
                    <a:gd name="T67" fmla="*/ 141 h 467"/>
                    <a:gd name="T68" fmla="*/ 436 w 793"/>
                    <a:gd name="T69" fmla="*/ 102 h 467"/>
                    <a:gd name="T70" fmla="*/ 469 w 793"/>
                    <a:gd name="T71" fmla="*/ 46 h 467"/>
                    <a:gd name="T72" fmla="*/ 482 w 793"/>
                    <a:gd name="T73" fmla="*/ 8 h 467"/>
                    <a:gd name="T74" fmla="*/ 510 w 793"/>
                    <a:gd name="T75" fmla="*/ 21 h 467"/>
                    <a:gd name="T76" fmla="*/ 538 w 793"/>
                    <a:gd name="T77" fmla="*/ 4 h 467"/>
                    <a:gd name="T78" fmla="*/ 575 w 793"/>
                    <a:gd name="T79" fmla="*/ 34 h 467"/>
                    <a:gd name="T80" fmla="*/ 603 w 793"/>
                    <a:gd name="T81" fmla="*/ 44 h 467"/>
                    <a:gd name="T82" fmla="*/ 615 w 793"/>
                    <a:gd name="T83" fmla="*/ 62 h 467"/>
                    <a:gd name="T84" fmla="*/ 609 w 793"/>
                    <a:gd name="T85" fmla="*/ 79 h 467"/>
                    <a:gd name="T86" fmla="*/ 601 w 793"/>
                    <a:gd name="T87" fmla="*/ 96 h 467"/>
                    <a:gd name="T88" fmla="*/ 607 w 793"/>
                    <a:gd name="T89" fmla="*/ 127 h 467"/>
                    <a:gd name="T90" fmla="*/ 648 w 793"/>
                    <a:gd name="T91" fmla="*/ 139 h 467"/>
                    <a:gd name="T92" fmla="*/ 718 w 793"/>
                    <a:gd name="T93" fmla="*/ 191 h 467"/>
                    <a:gd name="T94" fmla="*/ 669 w 793"/>
                    <a:gd name="T95" fmla="*/ 174 h 467"/>
                    <a:gd name="T96" fmla="*/ 685 w 793"/>
                    <a:gd name="T97" fmla="*/ 188 h 467"/>
                    <a:gd name="T98" fmla="*/ 727 w 793"/>
                    <a:gd name="T99" fmla="*/ 213 h 467"/>
                    <a:gd name="T100" fmla="*/ 724 w 793"/>
                    <a:gd name="T101" fmla="*/ 245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3" h="467">
                      <a:moveTo>
                        <a:pt x="724" y="259"/>
                      </a:moveTo>
                      <a:lnTo>
                        <a:pt x="726" y="261"/>
                      </a:lnTo>
                      <a:lnTo>
                        <a:pt x="727" y="259"/>
                      </a:lnTo>
                      <a:lnTo>
                        <a:pt x="735" y="263"/>
                      </a:lnTo>
                      <a:lnTo>
                        <a:pt x="736" y="265"/>
                      </a:lnTo>
                      <a:lnTo>
                        <a:pt x="738" y="278"/>
                      </a:lnTo>
                      <a:lnTo>
                        <a:pt x="739" y="282"/>
                      </a:lnTo>
                      <a:lnTo>
                        <a:pt x="739" y="284"/>
                      </a:lnTo>
                      <a:lnTo>
                        <a:pt x="745" y="284"/>
                      </a:lnTo>
                      <a:lnTo>
                        <a:pt x="751" y="285"/>
                      </a:lnTo>
                      <a:lnTo>
                        <a:pt x="758" y="286"/>
                      </a:lnTo>
                      <a:lnTo>
                        <a:pt x="770" y="282"/>
                      </a:lnTo>
                      <a:lnTo>
                        <a:pt x="793" y="328"/>
                      </a:lnTo>
                      <a:lnTo>
                        <a:pt x="781" y="330"/>
                      </a:lnTo>
                      <a:lnTo>
                        <a:pt x="769" y="333"/>
                      </a:lnTo>
                      <a:lnTo>
                        <a:pt x="755" y="336"/>
                      </a:lnTo>
                      <a:lnTo>
                        <a:pt x="753" y="337"/>
                      </a:lnTo>
                      <a:lnTo>
                        <a:pt x="749" y="337"/>
                      </a:lnTo>
                      <a:lnTo>
                        <a:pt x="746" y="338"/>
                      </a:lnTo>
                      <a:lnTo>
                        <a:pt x="743" y="338"/>
                      </a:lnTo>
                      <a:lnTo>
                        <a:pt x="731" y="341"/>
                      </a:lnTo>
                      <a:lnTo>
                        <a:pt x="727" y="342"/>
                      </a:lnTo>
                      <a:lnTo>
                        <a:pt x="705" y="346"/>
                      </a:lnTo>
                      <a:lnTo>
                        <a:pt x="693" y="349"/>
                      </a:lnTo>
                      <a:lnTo>
                        <a:pt x="689" y="351"/>
                      </a:lnTo>
                      <a:lnTo>
                        <a:pt x="670" y="355"/>
                      </a:lnTo>
                      <a:lnTo>
                        <a:pt x="667" y="355"/>
                      </a:lnTo>
                      <a:lnTo>
                        <a:pt x="663" y="356"/>
                      </a:lnTo>
                      <a:lnTo>
                        <a:pt x="655" y="358"/>
                      </a:lnTo>
                      <a:lnTo>
                        <a:pt x="650" y="359"/>
                      </a:lnTo>
                      <a:lnTo>
                        <a:pt x="624" y="364"/>
                      </a:lnTo>
                      <a:lnTo>
                        <a:pt x="623" y="364"/>
                      </a:lnTo>
                      <a:lnTo>
                        <a:pt x="602" y="370"/>
                      </a:lnTo>
                      <a:lnTo>
                        <a:pt x="599" y="370"/>
                      </a:lnTo>
                      <a:lnTo>
                        <a:pt x="595" y="371"/>
                      </a:lnTo>
                      <a:lnTo>
                        <a:pt x="590" y="373"/>
                      </a:lnTo>
                      <a:lnTo>
                        <a:pt x="583" y="374"/>
                      </a:lnTo>
                      <a:lnTo>
                        <a:pt x="579" y="374"/>
                      </a:lnTo>
                      <a:lnTo>
                        <a:pt x="573" y="375"/>
                      </a:lnTo>
                      <a:lnTo>
                        <a:pt x="556" y="379"/>
                      </a:lnTo>
                      <a:lnTo>
                        <a:pt x="555" y="379"/>
                      </a:lnTo>
                      <a:lnTo>
                        <a:pt x="546" y="381"/>
                      </a:lnTo>
                      <a:lnTo>
                        <a:pt x="541" y="382"/>
                      </a:lnTo>
                      <a:lnTo>
                        <a:pt x="537" y="382"/>
                      </a:lnTo>
                      <a:lnTo>
                        <a:pt x="533" y="383"/>
                      </a:lnTo>
                      <a:lnTo>
                        <a:pt x="528" y="385"/>
                      </a:lnTo>
                      <a:lnTo>
                        <a:pt x="516" y="386"/>
                      </a:lnTo>
                      <a:lnTo>
                        <a:pt x="505" y="389"/>
                      </a:lnTo>
                      <a:lnTo>
                        <a:pt x="503" y="389"/>
                      </a:lnTo>
                      <a:lnTo>
                        <a:pt x="499" y="390"/>
                      </a:lnTo>
                      <a:lnTo>
                        <a:pt x="497" y="390"/>
                      </a:lnTo>
                      <a:lnTo>
                        <a:pt x="496" y="390"/>
                      </a:lnTo>
                      <a:lnTo>
                        <a:pt x="495" y="390"/>
                      </a:lnTo>
                      <a:lnTo>
                        <a:pt x="464" y="397"/>
                      </a:lnTo>
                      <a:lnTo>
                        <a:pt x="455" y="399"/>
                      </a:lnTo>
                      <a:lnTo>
                        <a:pt x="451" y="399"/>
                      </a:lnTo>
                      <a:lnTo>
                        <a:pt x="439" y="401"/>
                      </a:lnTo>
                      <a:lnTo>
                        <a:pt x="425" y="404"/>
                      </a:lnTo>
                      <a:lnTo>
                        <a:pt x="421" y="404"/>
                      </a:lnTo>
                      <a:lnTo>
                        <a:pt x="414" y="405"/>
                      </a:lnTo>
                      <a:lnTo>
                        <a:pt x="405" y="407"/>
                      </a:lnTo>
                      <a:lnTo>
                        <a:pt x="389" y="411"/>
                      </a:lnTo>
                      <a:lnTo>
                        <a:pt x="377" y="413"/>
                      </a:lnTo>
                      <a:lnTo>
                        <a:pt x="374" y="413"/>
                      </a:lnTo>
                      <a:lnTo>
                        <a:pt x="369" y="415"/>
                      </a:lnTo>
                      <a:lnTo>
                        <a:pt x="363" y="416"/>
                      </a:lnTo>
                      <a:lnTo>
                        <a:pt x="345" y="419"/>
                      </a:lnTo>
                      <a:lnTo>
                        <a:pt x="332" y="421"/>
                      </a:lnTo>
                      <a:lnTo>
                        <a:pt x="323" y="421"/>
                      </a:lnTo>
                      <a:lnTo>
                        <a:pt x="318" y="422"/>
                      </a:lnTo>
                      <a:lnTo>
                        <a:pt x="313" y="422"/>
                      </a:lnTo>
                      <a:lnTo>
                        <a:pt x="303" y="423"/>
                      </a:lnTo>
                      <a:lnTo>
                        <a:pt x="296" y="425"/>
                      </a:lnTo>
                      <a:lnTo>
                        <a:pt x="292" y="426"/>
                      </a:lnTo>
                      <a:lnTo>
                        <a:pt x="291" y="426"/>
                      </a:lnTo>
                      <a:lnTo>
                        <a:pt x="290" y="426"/>
                      </a:lnTo>
                      <a:lnTo>
                        <a:pt x="288" y="426"/>
                      </a:lnTo>
                      <a:lnTo>
                        <a:pt x="287" y="426"/>
                      </a:lnTo>
                      <a:lnTo>
                        <a:pt x="283" y="427"/>
                      </a:lnTo>
                      <a:lnTo>
                        <a:pt x="268" y="429"/>
                      </a:lnTo>
                      <a:lnTo>
                        <a:pt x="241" y="431"/>
                      </a:lnTo>
                      <a:lnTo>
                        <a:pt x="237" y="433"/>
                      </a:lnTo>
                      <a:lnTo>
                        <a:pt x="228" y="434"/>
                      </a:lnTo>
                      <a:lnTo>
                        <a:pt x="224" y="434"/>
                      </a:lnTo>
                      <a:lnTo>
                        <a:pt x="209" y="435"/>
                      </a:lnTo>
                      <a:lnTo>
                        <a:pt x="204" y="437"/>
                      </a:lnTo>
                      <a:lnTo>
                        <a:pt x="206" y="433"/>
                      </a:lnTo>
                      <a:lnTo>
                        <a:pt x="196" y="434"/>
                      </a:lnTo>
                      <a:lnTo>
                        <a:pt x="188" y="435"/>
                      </a:lnTo>
                      <a:lnTo>
                        <a:pt x="178" y="437"/>
                      </a:lnTo>
                      <a:lnTo>
                        <a:pt x="178" y="439"/>
                      </a:lnTo>
                      <a:lnTo>
                        <a:pt x="155" y="442"/>
                      </a:lnTo>
                      <a:lnTo>
                        <a:pt x="152" y="444"/>
                      </a:lnTo>
                      <a:lnTo>
                        <a:pt x="148" y="444"/>
                      </a:lnTo>
                      <a:lnTo>
                        <a:pt x="146" y="444"/>
                      </a:lnTo>
                      <a:lnTo>
                        <a:pt x="140" y="445"/>
                      </a:lnTo>
                      <a:lnTo>
                        <a:pt x="132" y="446"/>
                      </a:lnTo>
                      <a:lnTo>
                        <a:pt x="120" y="448"/>
                      </a:lnTo>
                      <a:lnTo>
                        <a:pt x="107" y="450"/>
                      </a:lnTo>
                      <a:lnTo>
                        <a:pt x="106" y="450"/>
                      </a:lnTo>
                      <a:lnTo>
                        <a:pt x="103" y="450"/>
                      </a:lnTo>
                      <a:lnTo>
                        <a:pt x="86" y="454"/>
                      </a:lnTo>
                      <a:lnTo>
                        <a:pt x="82" y="456"/>
                      </a:lnTo>
                      <a:lnTo>
                        <a:pt x="69" y="457"/>
                      </a:lnTo>
                      <a:lnTo>
                        <a:pt x="42" y="461"/>
                      </a:lnTo>
                      <a:lnTo>
                        <a:pt x="41" y="461"/>
                      </a:lnTo>
                      <a:lnTo>
                        <a:pt x="19" y="464"/>
                      </a:lnTo>
                      <a:lnTo>
                        <a:pt x="4" y="466"/>
                      </a:lnTo>
                      <a:lnTo>
                        <a:pt x="3" y="466"/>
                      </a:lnTo>
                      <a:lnTo>
                        <a:pt x="0" y="467"/>
                      </a:lnTo>
                      <a:lnTo>
                        <a:pt x="4" y="462"/>
                      </a:lnTo>
                      <a:lnTo>
                        <a:pt x="15" y="454"/>
                      </a:lnTo>
                      <a:lnTo>
                        <a:pt x="19" y="454"/>
                      </a:lnTo>
                      <a:lnTo>
                        <a:pt x="52" y="438"/>
                      </a:lnTo>
                      <a:lnTo>
                        <a:pt x="52" y="433"/>
                      </a:lnTo>
                      <a:lnTo>
                        <a:pt x="76" y="416"/>
                      </a:lnTo>
                      <a:lnTo>
                        <a:pt x="76" y="415"/>
                      </a:lnTo>
                      <a:lnTo>
                        <a:pt x="75" y="404"/>
                      </a:lnTo>
                      <a:lnTo>
                        <a:pt x="86" y="396"/>
                      </a:lnTo>
                      <a:lnTo>
                        <a:pt x="88" y="382"/>
                      </a:lnTo>
                      <a:lnTo>
                        <a:pt x="101" y="371"/>
                      </a:lnTo>
                      <a:lnTo>
                        <a:pt x="102" y="370"/>
                      </a:lnTo>
                      <a:lnTo>
                        <a:pt x="111" y="362"/>
                      </a:lnTo>
                      <a:lnTo>
                        <a:pt x="120" y="359"/>
                      </a:lnTo>
                      <a:lnTo>
                        <a:pt x="125" y="353"/>
                      </a:lnTo>
                      <a:lnTo>
                        <a:pt x="135" y="341"/>
                      </a:lnTo>
                      <a:lnTo>
                        <a:pt x="144" y="329"/>
                      </a:lnTo>
                      <a:lnTo>
                        <a:pt x="154" y="316"/>
                      </a:lnTo>
                      <a:lnTo>
                        <a:pt x="159" y="319"/>
                      </a:lnTo>
                      <a:lnTo>
                        <a:pt x="158" y="320"/>
                      </a:lnTo>
                      <a:lnTo>
                        <a:pt x="162" y="337"/>
                      </a:lnTo>
                      <a:lnTo>
                        <a:pt x="183" y="352"/>
                      </a:lnTo>
                      <a:lnTo>
                        <a:pt x="191" y="356"/>
                      </a:lnTo>
                      <a:lnTo>
                        <a:pt x="214" y="342"/>
                      </a:lnTo>
                      <a:lnTo>
                        <a:pt x="220" y="333"/>
                      </a:lnTo>
                      <a:lnTo>
                        <a:pt x="224" y="337"/>
                      </a:lnTo>
                      <a:lnTo>
                        <a:pt x="232" y="342"/>
                      </a:lnTo>
                      <a:lnTo>
                        <a:pt x="235" y="344"/>
                      </a:lnTo>
                      <a:lnTo>
                        <a:pt x="246" y="337"/>
                      </a:lnTo>
                      <a:lnTo>
                        <a:pt x="260" y="332"/>
                      </a:lnTo>
                      <a:lnTo>
                        <a:pt x="260" y="333"/>
                      </a:lnTo>
                      <a:lnTo>
                        <a:pt x="270" y="322"/>
                      </a:lnTo>
                      <a:lnTo>
                        <a:pt x="266" y="318"/>
                      </a:lnTo>
                      <a:lnTo>
                        <a:pt x="268" y="312"/>
                      </a:lnTo>
                      <a:lnTo>
                        <a:pt x="278" y="318"/>
                      </a:lnTo>
                      <a:lnTo>
                        <a:pt x="305" y="301"/>
                      </a:lnTo>
                      <a:lnTo>
                        <a:pt x="307" y="306"/>
                      </a:lnTo>
                      <a:lnTo>
                        <a:pt x="321" y="293"/>
                      </a:lnTo>
                      <a:lnTo>
                        <a:pt x="325" y="278"/>
                      </a:lnTo>
                      <a:lnTo>
                        <a:pt x="329" y="274"/>
                      </a:lnTo>
                      <a:lnTo>
                        <a:pt x="325" y="273"/>
                      </a:lnTo>
                      <a:lnTo>
                        <a:pt x="321" y="271"/>
                      </a:lnTo>
                      <a:lnTo>
                        <a:pt x="318" y="269"/>
                      </a:lnTo>
                      <a:lnTo>
                        <a:pt x="323" y="255"/>
                      </a:lnTo>
                      <a:lnTo>
                        <a:pt x="329" y="243"/>
                      </a:lnTo>
                      <a:lnTo>
                        <a:pt x="337" y="229"/>
                      </a:lnTo>
                      <a:lnTo>
                        <a:pt x="342" y="222"/>
                      </a:lnTo>
                      <a:lnTo>
                        <a:pt x="344" y="213"/>
                      </a:lnTo>
                      <a:lnTo>
                        <a:pt x="345" y="206"/>
                      </a:lnTo>
                      <a:lnTo>
                        <a:pt x="349" y="192"/>
                      </a:lnTo>
                      <a:lnTo>
                        <a:pt x="356" y="184"/>
                      </a:lnTo>
                      <a:lnTo>
                        <a:pt x="357" y="172"/>
                      </a:lnTo>
                      <a:lnTo>
                        <a:pt x="359" y="169"/>
                      </a:lnTo>
                      <a:lnTo>
                        <a:pt x="363" y="139"/>
                      </a:lnTo>
                      <a:lnTo>
                        <a:pt x="373" y="140"/>
                      </a:lnTo>
                      <a:lnTo>
                        <a:pt x="383" y="154"/>
                      </a:lnTo>
                      <a:lnTo>
                        <a:pt x="400" y="156"/>
                      </a:lnTo>
                      <a:lnTo>
                        <a:pt x="405" y="148"/>
                      </a:lnTo>
                      <a:lnTo>
                        <a:pt x="408" y="146"/>
                      </a:lnTo>
                      <a:lnTo>
                        <a:pt x="408" y="141"/>
                      </a:lnTo>
                      <a:lnTo>
                        <a:pt x="408" y="140"/>
                      </a:lnTo>
                      <a:lnTo>
                        <a:pt x="417" y="105"/>
                      </a:lnTo>
                      <a:lnTo>
                        <a:pt x="421" y="93"/>
                      </a:lnTo>
                      <a:lnTo>
                        <a:pt x="421" y="92"/>
                      </a:lnTo>
                      <a:lnTo>
                        <a:pt x="436" y="102"/>
                      </a:lnTo>
                      <a:lnTo>
                        <a:pt x="443" y="80"/>
                      </a:lnTo>
                      <a:lnTo>
                        <a:pt x="459" y="66"/>
                      </a:lnTo>
                      <a:lnTo>
                        <a:pt x="460" y="57"/>
                      </a:lnTo>
                      <a:lnTo>
                        <a:pt x="464" y="53"/>
                      </a:lnTo>
                      <a:lnTo>
                        <a:pt x="469" y="46"/>
                      </a:lnTo>
                      <a:lnTo>
                        <a:pt x="472" y="21"/>
                      </a:lnTo>
                      <a:lnTo>
                        <a:pt x="470" y="0"/>
                      </a:lnTo>
                      <a:lnTo>
                        <a:pt x="476" y="3"/>
                      </a:lnTo>
                      <a:lnTo>
                        <a:pt x="478" y="4"/>
                      </a:lnTo>
                      <a:lnTo>
                        <a:pt x="482" y="8"/>
                      </a:lnTo>
                      <a:lnTo>
                        <a:pt x="491" y="12"/>
                      </a:lnTo>
                      <a:lnTo>
                        <a:pt x="495" y="14"/>
                      </a:lnTo>
                      <a:lnTo>
                        <a:pt x="505" y="20"/>
                      </a:lnTo>
                      <a:lnTo>
                        <a:pt x="508" y="21"/>
                      </a:lnTo>
                      <a:lnTo>
                        <a:pt x="510" y="21"/>
                      </a:lnTo>
                      <a:lnTo>
                        <a:pt x="528" y="34"/>
                      </a:lnTo>
                      <a:lnTo>
                        <a:pt x="532" y="16"/>
                      </a:lnTo>
                      <a:lnTo>
                        <a:pt x="533" y="10"/>
                      </a:lnTo>
                      <a:lnTo>
                        <a:pt x="534" y="6"/>
                      </a:lnTo>
                      <a:lnTo>
                        <a:pt x="538" y="4"/>
                      </a:lnTo>
                      <a:lnTo>
                        <a:pt x="543" y="6"/>
                      </a:lnTo>
                      <a:lnTo>
                        <a:pt x="559" y="12"/>
                      </a:lnTo>
                      <a:lnTo>
                        <a:pt x="563" y="14"/>
                      </a:lnTo>
                      <a:lnTo>
                        <a:pt x="559" y="28"/>
                      </a:lnTo>
                      <a:lnTo>
                        <a:pt x="575" y="34"/>
                      </a:lnTo>
                      <a:lnTo>
                        <a:pt x="579" y="34"/>
                      </a:lnTo>
                      <a:lnTo>
                        <a:pt x="588" y="36"/>
                      </a:lnTo>
                      <a:lnTo>
                        <a:pt x="590" y="40"/>
                      </a:lnTo>
                      <a:lnTo>
                        <a:pt x="601" y="42"/>
                      </a:lnTo>
                      <a:lnTo>
                        <a:pt x="603" y="44"/>
                      </a:lnTo>
                      <a:lnTo>
                        <a:pt x="611" y="51"/>
                      </a:lnTo>
                      <a:lnTo>
                        <a:pt x="613" y="51"/>
                      </a:lnTo>
                      <a:lnTo>
                        <a:pt x="613" y="55"/>
                      </a:lnTo>
                      <a:lnTo>
                        <a:pt x="615" y="61"/>
                      </a:lnTo>
                      <a:lnTo>
                        <a:pt x="615" y="62"/>
                      </a:lnTo>
                      <a:lnTo>
                        <a:pt x="615" y="63"/>
                      </a:lnTo>
                      <a:lnTo>
                        <a:pt x="615" y="68"/>
                      </a:lnTo>
                      <a:lnTo>
                        <a:pt x="613" y="74"/>
                      </a:lnTo>
                      <a:lnTo>
                        <a:pt x="610" y="77"/>
                      </a:lnTo>
                      <a:lnTo>
                        <a:pt x="609" y="79"/>
                      </a:lnTo>
                      <a:lnTo>
                        <a:pt x="610" y="84"/>
                      </a:lnTo>
                      <a:lnTo>
                        <a:pt x="603" y="88"/>
                      </a:lnTo>
                      <a:lnTo>
                        <a:pt x="602" y="85"/>
                      </a:lnTo>
                      <a:lnTo>
                        <a:pt x="599" y="87"/>
                      </a:lnTo>
                      <a:lnTo>
                        <a:pt x="601" y="96"/>
                      </a:lnTo>
                      <a:lnTo>
                        <a:pt x="598" y="103"/>
                      </a:lnTo>
                      <a:lnTo>
                        <a:pt x="598" y="105"/>
                      </a:lnTo>
                      <a:lnTo>
                        <a:pt x="598" y="114"/>
                      </a:lnTo>
                      <a:lnTo>
                        <a:pt x="603" y="125"/>
                      </a:lnTo>
                      <a:lnTo>
                        <a:pt x="607" y="127"/>
                      </a:lnTo>
                      <a:lnTo>
                        <a:pt x="629" y="115"/>
                      </a:lnTo>
                      <a:lnTo>
                        <a:pt x="633" y="128"/>
                      </a:lnTo>
                      <a:lnTo>
                        <a:pt x="639" y="131"/>
                      </a:lnTo>
                      <a:lnTo>
                        <a:pt x="640" y="136"/>
                      </a:lnTo>
                      <a:lnTo>
                        <a:pt x="648" y="139"/>
                      </a:lnTo>
                      <a:lnTo>
                        <a:pt x="674" y="136"/>
                      </a:lnTo>
                      <a:lnTo>
                        <a:pt x="687" y="148"/>
                      </a:lnTo>
                      <a:lnTo>
                        <a:pt x="720" y="162"/>
                      </a:lnTo>
                      <a:lnTo>
                        <a:pt x="716" y="181"/>
                      </a:lnTo>
                      <a:lnTo>
                        <a:pt x="718" y="191"/>
                      </a:lnTo>
                      <a:lnTo>
                        <a:pt x="723" y="198"/>
                      </a:lnTo>
                      <a:lnTo>
                        <a:pt x="700" y="200"/>
                      </a:lnTo>
                      <a:lnTo>
                        <a:pt x="690" y="186"/>
                      </a:lnTo>
                      <a:lnTo>
                        <a:pt x="682" y="182"/>
                      </a:lnTo>
                      <a:lnTo>
                        <a:pt x="669" y="174"/>
                      </a:lnTo>
                      <a:lnTo>
                        <a:pt x="666" y="174"/>
                      </a:lnTo>
                      <a:lnTo>
                        <a:pt x="666" y="176"/>
                      </a:lnTo>
                      <a:lnTo>
                        <a:pt x="670" y="181"/>
                      </a:lnTo>
                      <a:lnTo>
                        <a:pt x="679" y="186"/>
                      </a:lnTo>
                      <a:lnTo>
                        <a:pt x="685" y="188"/>
                      </a:lnTo>
                      <a:lnTo>
                        <a:pt x="696" y="203"/>
                      </a:lnTo>
                      <a:lnTo>
                        <a:pt x="718" y="206"/>
                      </a:lnTo>
                      <a:lnTo>
                        <a:pt x="718" y="211"/>
                      </a:lnTo>
                      <a:lnTo>
                        <a:pt x="722" y="214"/>
                      </a:lnTo>
                      <a:lnTo>
                        <a:pt x="727" y="213"/>
                      </a:lnTo>
                      <a:lnTo>
                        <a:pt x="732" y="229"/>
                      </a:lnTo>
                      <a:lnTo>
                        <a:pt x="722" y="230"/>
                      </a:lnTo>
                      <a:lnTo>
                        <a:pt x="718" y="229"/>
                      </a:lnTo>
                      <a:lnTo>
                        <a:pt x="713" y="233"/>
                      </a:lnTo>
                      <a:lnTo>
                        <a:pt x="724" y="245"/>
                      </a:lnTo>
                      <a:lnTo>
                        <a:pt x="710" y="252"/>
                      </a:lnTo>
                      <a:lnTo>
                        <a:pt x="710" y="253"/>
                      </a:lnTo>
                      <a:lnTo>
                        <a:pt x="724" y="251"/>
                      </a:lnTo>
                      <a:lnTo>
                        <a:pt x="724" y="25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29" name="Freeform 13"/>
                <p:cNvSpPr>
                  <a:spLocks/>
                </p:cNvSpPr>
                <p:nvPr/>
              </p:nvSpPr>
              <p:spPr bwMode="auto">
                <a:xfrm>
                  <a:off x="4982" y="2402"/>
                  <a:ext cx="49" cy="131"/>
                </a:xfrm>
                <a:custGeom>
                  <a:avLst/>
                  <a:gdLst>
                    <a:gd name="T0" fmla="*/ 0 w 49"/>
                    <a:gd name="T1" fmla="*/ 74 h 131"/>
                    <a:gd name="T2" fmla="*/ 0 w 49"/>
                    <a:gd name="T3" fmla="*/ 111 h 131"/>
                    <a:gd name="T4" fmla="*/ 10 w 49"/>
                    <a:gd name="T5" fmla="*/ 131 h 131"/>
                    <a:gd name="T6" fmla="*/ 10 w 49"/>
                    <a:gd name="T7" fmla="*/ 126 h 131"/>
                    <a:gd name="T8" fmla="*/ 13 w 49"/>
                    <a:gd name="T9" fmla="*/ 125 h 131"/>
                    <a:gd name="T10" fmla="*/ 12 w 49"/>
                    <a:gd name="T11" fmla="*/ 127 h 131"/>
                    <a:gd name="T12" fmla="*/ 20 w 49"/>
                    <a:gd name="T13" fmla="*/ 108 h 131"/>
                    <a:gd name="T14" fmla="*/ 26 w 49"/>
                    <a:gd name="T15" fmla="*/ 78 h 131"/>
                    <a:gd name="T16" fmla="*/ 30 w 49"/>
                    <a:gd name="T17" fmla="*/ 31 h 131"/>
                    <a:gd name="T18" fmla="*/ 35 w 49"/>
                    <a:gd name="T19" fmla="*/ 23 h 131"/>
                    <a:gd name="T20" fmla="*/ 41 w 49"/>
                    <a:gd name="T21" fmla="*/ 23 h 131"/>
                    <a:gd name="T22" fmla="*/ 49 w 49"/>
                    <a:gd name="T23" fmla="*/ 0 h 131"/>
                    <a:gd name="T24" fmla="*/ 34 w 49"/>
                    <a:gd name="T25" fmla="*/ 6 h 131"/>
                    <a:gd name="T26" fmla="*/ 28 w 49"/>
                    <a:gd name="T27" fmla="*/ 7 h 131"/>
                    <a:gd name="T28" fmla="*/ 16 w 49"/>
                    <a:gd name="T29" fmla="*/ 12 h 131"/>
                    <a:gd name="T30" fmla="*/ 13 w 49"/>
                    <a:gd name="T31" fmla="*/ 18 h 131"/>
                    <a:gd name="T32" fmla="*/ 7 w 49"/>
                    <a:gd name="T33" fmla="*/ 26 h 131"/>
                    <a:gd name="T34" fmla="*/ 13 w 49"/>
                    <a:gd name="T35" fmla="*/ 29 h 131"/>
                    <a:gd name="T36" fmla="*/ 1 w 49"/>
                    <a:gd name="T37" fmla="*/ 62 h 131"/>
                    <a:gd name="T38" fmla="*/ 0 w 49"/>
                    <a:gd name="T39" fmla="*/ 7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131">
                      <a:moveTo>
                        <a:pt x="0" y="74"/>
                      </a:moveTo>
                      <a:lnTo>
                        <a:pt x="0" y="111"/>
                      </a:lnTo>
                      <a:lnTo>
                        <a:pt x="10" y="131"/>
                      </a:lnTo>
                      <a:lnTo>
                        <a:pt x="10" y="126"/>
                      </a:lnTo>
                      <a:lnTo>
                        <a:pt x="13" y="125"/>
                      </a:lnTo>
                      <a:lnTo>
                        <a:pt x="12" y="127"/>
                      </a:lnTo>
                      <a:lnTo>
                        <a:pt x="20" y="108"/>
                      </a:lnTo>
                      <a:lnTo>
                        <a:pt x="26" y="78"/>
                      </a:lnTo>
                      <a:lnTo>
                        <a:pt x="30" y="31"/>
                      </a:lnTo>
                      <a:lnTo>
                        <a:pt x="35" y="23"/>
                      </a:lnTo>
                      <a:lnTo>
                        <a:pt x="41" y="23"/>
                      </a:lnTo>
                      <a:lnTo>
                        <a:pt x="49" y="0"/>
                      </a:lnTo>
                      <a:lnTo>
                        <a:pt x="34" y="6"/>
                      </a:lnTo>
                      <a:lnTo>
                        <a:pt x="28" y="7"/>
                      </a:lnTo>
                      <a:lnTo>
                        <a:pt x="16" y="12"/>
                      </a:lnTo>
                      <a:lnTo>
                        <a:pt x="13" y="18"/>
                      </a:lnTo>
                      <a:lnTo>
                        <a:pt x="7" y="26"/>
                      </a:lnTo>
                      <a:lnTo>
                        <a:pt x="13" y="29"/>
                      </a:lnTo>
                      <a:lnTo>
                        <a:pt x="1" y="62"/>
                      </a:lnTo>
                      <a:lnTo>
                        <a:pt x="0" y="7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0" name="Freeform 14"/>
                <p:cNvSpPr>
                  <a:spLocks/>
                </p:cNvSpPr>
                <p:nvPr/>
              </p:nvSpPr>
              <p:spPr bwMode="auto">
                <a:xfrm>
                  <a:off x="4295" y="2165"/>
                  <a:ext cx="458" cy="466"/>
                </a:xfrm>
                <a:custGeom>
                  <a:avLst/>
                  <a:gdLst>
                    <a:gd name="T0" fmla="*/ 111 w 458"/>
                    <a:gd name="T1" fmla="*/ 174 h 466"/>
                    <a:gd name="T2" fmla="*/ 128 w 458"/>
                    <a:gd name="T3" fmla="*/ 152 h 466"/>
                    <a:gd name="T4" fmla="*/ 142 w 458"/>
                    <a:gd name="T5" fmla="*/ 138 h 466"/>
                    <a:gd name="T6" fmla="*/ 143 w 458"/>
                    <a:gd name="T7" fmla="*/ 109 h 466"/>
                    <a:gd name="T8" fmla="*/ 147 w 458"/>
                    <a:gd name="T9" fmla="*/ 83 h 466"/>
                    <a:gd name="T10" fmla="*/ 149 w 458"/>
                    <a:gd name="T11" fmla="*/ 62 h 466"/>
                    <a:gd name="T12" fmla="*/ 149 w 458"/>
                    <a:gd name="T13" fmla="*/ 34 h 466"/>
                    <a:gd name="T14" fmla="*/ 142 w 458"/>
                    <a:gd name="T15" fmla="*/ 11 h 466"/>
                    <a:gd name="T16" fmla="*/ 154 w 458"/>
                    <a:gd name="T17" fmla="*/ 0 h 466"/>
                    <a:gd name="T18" fmla="*/ 158 w 458"/>
                    <a:gd name="T19" fmla="*/ 22 h 466"/>
                    <a:gd name="T20" fmla="*/ 160 w 458"/>
                    <a:gd name="T21" fmla="*/ 31 h 466"/>
                    <a:gd name="T22" fmla="*/ 165 w 458"/>
                    <a:gd name="T23" fmla="*/ 62 h 466"/>
                    <a:gd name="T24" fmla="*/ 169 w 458"/>
                    <a:gd name="T25" fmla="*/ 82 h 466"/>
                    <a:gd name="T26" fmla="*/ 174 w 458"/>
                    <a:gd name="T27" fmla="*/ 115 h 466"/>
                    <a:gd name="T28" fmla="*/ 177 w 458"/>
                    <a:gd name="T29" fmla="*/ 119 h 466"/>
                    <a:gd name="T30" fmla="*/ 190 w 458"/>
                    <a:gd name="T31" fmla="*/ 116 h 466"/>
                    <a:gd name="T32" fmla="*/ 244 w 458"/>
                    <a:gd name="T33" fmla="*/ 107 h 466"/>
                    <a:gd name="T34" fmla="*/ 269 w 458"/>
                    <a:gd name="T35" fmla="*/ 103 h 466"/>
                    <a:gd name="T36" fmla="*/ 280 w 458"/>
                    <a:gd name="T37" fmla="*/ 126 h 466"/>
                    <a:gd name="T38" fmla="*/ 298 w 458"/>
                    <a:gd name="T39" fmla="*/ 157 h 466"/>
                    <a:gd name="T40" fmla="*/ 311 w 458"/>
                    <a:gd name="T41" fmla="*/ 141 h 466"/>
                    <a:gd name="T42" fmla="*/ 345 w 458"/>
                    <a:gd name="T43" fmla="*/ 102 h 466"/>
                    <a:gd name="T44" fmla="*/ 376 w 458"/>
                    <a:gd name="T45" fmla="*/ 110 h 466"/>
                    <a:gd name="T46" fmla="*/ 387 w 458"/>
                    <a:gd name="T47" fmla="*/ 92 h 466"/>
                    <a:gd name="T48" fmla="*/ 409 w 458"/>
                    <a:gd name="T49" fmla="*/ 80 h 466"/>
                    <a:gd name="T50" fmla="*/ 436 w 458"/>
                    <a:gd name="T51" fmla="*/ 84 h 466"/>
                    <a:gd name="T52" fmla="*/ 455 w 458"/>
                    <a:gd name="T53" fmla="*/ 119 h 466"/>
                    <a:gd name="T54" fmla="*/ 455 w 458"/>
                    <a:gd name="T55" fmla="*/ 129 h 466"/>
                    <a:gd name="T56" fmla="*/ 432 w 458"/>
                    <a:gd name="T57" fmla="*/ 134 h 466"/>
                    <a:gd name="T58" fmla="*/ 415 w 458"/>
                    <a:gd name="T59" fmla="*/ 125 h 466"/>
                    <a:gd name="T60" fmla="*/ 399 w 458"/>
                    <a:gd name="T61" fmla="*/ 116 h 466"/>
                    <a:gd name="T62" fmla="*/ 393 w 458"/>
                    <a:gd name="T63" fmla="*/ 159 h 466"/>
                    <a:gd name="T64" fmla="*/ 383 w 458"/>
                    <a:gd name="T65" fmla="*/ 179 h 466"/>
                    <a:gd name="T66" fmla="*/ 345 w 458"/>
                    <a:gd name="T67" fmla="*/ 205 h 466"/>
                    <a:gd name="T68" fmla="*/ 332 w 458"/>
                    <a:gd name="T69" fmla="*/ 252 h 466"/>
                    <a:gd name="T70" fmla="*/ 329 w 458"/>
                    <a:gd name="T71" fmla="*/ 260 h 466"/>
                    <a:gd name="T72" fmla="*/ 297 w 458"/>
                    <a:gd name="T73" fmla="*/ 252 h 466"/>
                    <a:gd name="T74" fmla="*/ 282 w 458"/>
                    <a:gd name="T75" fmla="*/ 284 h 466"/>
                    <a:gd name="T76" fmla="*/ 269 w 458"/>
                    <a:gd name="T77" fmla="*/ 317 h 466"/>
                    <a:gd name="T78" fmla="*/ 261 w 458"/>
                    <a:gd name="T79" fmla="*/ 340 h 466"/>
                    <a:gd name="T80" fmla="*/ 242 w 458"/>
                    <a:gd name="T81" fmla="*/ 380 h 466"/>
                    <a:gd name="T82" fmla="*/ 253 w 458"/>
                    <a:gd name="T83" fmla="*/ 385 h 466"/>
                    <a:gd name="T84" fmla="*/ 232 w 458"/>
                    <a:gd name="T85" fmla="*/ 416 h 466"/>
                    <a:gd name="T86" fmla="*/ 192 w 458"/>
                    <a:gd name="T87" fmla="*/ 423 h 466"/>
                    <a:gd name="T88" fmla="*/ 184 w 458"/>
                    <a:gd name="T89" fmla="*/ 443 h 466"/>
                    <a:gd name="T90" fmla="*/ 160 w 458"/>
                    <a:gd name="T91" fmla="*/ 454 h 466"/>
                    <a:gd name="T92" fmla="*/ 145 w 458"/>
                    <a:gd name="T93" fmla="*/ 443 h 466"/>
                    <a:gd name="T94" fmla="*/ 108 w 458"/>
                    <a:gd name="T95" fmla="*/ 462 h 466"/>
                    <a:gd name="T96" fmla="*/ 84 w 458"/>
                    <a:gd name="T97" fmla="*/ 430 h 466"/>
                    <a:gd name="T98" fmla="*/ 62 w 458"/>
                    <a:gd name="T99" fmla="*/ 424 h 466"/>
                    <a:gd name="T100" fmla="*/ 32 w 458"/>
                    <a:gd name="T101" fmla="*/ 400 h 466"/>
                    <a:gd name="T102" fmla="*/ 17 w 458"/>
                    <a:gd name="T103" fmla="*/ 384 h 466"/>
                    <a:gd name="T104" fmla="*/ 1 w 458"/>
                    <a:gd name="T105" fmla="*/ 361 h 466"/>
                    <a:gd name="T106" fmla="*/ 0 w 458"/>
                    <a:gd name="T107" fmla="*/ 328 h 466"/>
                    <a:gd name="T108" fmla="*/ 20 w 458"/>
                    <a:gd name="T109" fmla="*/ 317 h 466"/>
                    <a:gd name="T110" fmla="*/ 28 w 458"/>
                    <a:gd name="T111" fmla="*/ 293 h 466"/>
                    <a:gd name="T112" fmla="*/ 31 w 458"/>
                    <a:gd name="T113" fmla="*/ 274 h 466"/>
                    <a:gd name="T114" fmla="*/ 46 w 458"/>
                    <a:gd name="T115" fmla="*/ 234 h 466"/>
                    <a:gd name="T116" fmla="*/ 66 w 458"/>
                    <a:gd name="T117" fmla="*/ 241 h 466"/>
                    <a:gd name="T118" fmla="*/ 66 w 458"/>
                    <a:gd name="T119" fmla="*/ 211 h 466"/>
                    <a:gd name="T120" fmla="*/ 68 w 458"/>
                    <a:gd name="T121" fmla="*/ 205 h 466"/>
                    <a:gd name="T122" fmla="*/ 88 w 458"/>
                    <a:gd name="T123" fmla="*/ 182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8" h="466">
                      <a:moveTo>
                        <a:pt x="100" y="183"/>
                      </a:moveTo>
                      <a:lnTo>
                        <a:pt x="107" y="176"/>
                      </a:lnTo>
                      <a:lnTo>
                        <a:pt x="111" y="174"/>
                      </a:lnTo>
                      <a:lnTo>
                        <a:pt x="122" y="164"/>
                      </a:lnTo>
                      <a:lnTo>
                        <a:pt x="126" y="157"/>
                      </a:lnTo>
                      <a:lnTo>
                        <a:pt x="128" y="152"/>
                      </a:lnTo>
                      <a:lnTo>
                        <a:pt x="132" y="148"/>
                      </a:lnTo>
                      <a:lnTo>
                        <a:pt x="137" y="142"/>
                      </a:lnTo>
                      <a:lnTo>
                        <a:pt x="142" y="138"/>
                      </a:lnTo>
                      <a:lnTo>
                        <a:pt x="145" y="125"/>
                      </a:lnTo>
                      <a:lnTo>
                        <a:pt x="142" y="121"/>
                      </a:lnTo>
                      <a:lnTo>
                        <a:pt x="143" y="109"/>
                      </a:lnTo>
                      <a:lnTo>
                        <a:pt x="143" y="99"/>
                      </a:lnTo>
                      <a:lnTo>
                        <a:pt x="147" y="91"/>
                      </a:lnTo>
                      <a:lnTo>
                        <a:pt x="147" y="83"/>
                      </a:lnTo>
                      <a:lnTo>
                        <a:pt x="147" y="70"/>
                      </a:lnTo>
                      <a:lnTo>
                        <a:pt x="147" y="66"/>
                      </a:lnTo>
                      <a:lnTo>
                        <a:pt x="149" y="62"/>
                      </a:lnTo>
                      <a:lnTo>
                        <a:pt x="153" y="51"/>
                      </a:lnTo>
                      <a:lnTo>
                        <a:pt x="151" y="37"/>
                      </a:lnTo>
                      <a:lnTo>
                        <a:pt x="149" y="34"/>
                      </a:lnTo>
                      <a:lnTo>
                        <a:pt x="150" y="34"/>
                      </a:lnTo>
                      <a:lnTo>
                        <a:pt x="149" y="20"/>
                      </a:lnTo>
                      <a:lnTo>
                        <a:pt x="142" y="11"/>
                      </a:lnTo>
                      <a:lnTo>
                        <a:pt x="145" y="4"/>
                      </a:lnTo>
                      <a:lnTo>
                        <a:pt x="151" y="3"/>
                      </a:lnTo>
                      <a:lnTo>
                        <a:pt x="154" y="0"/>
                      </a:lnTo>
                      <a:lnTo>
                        <a:pt x="154" y="1"/>
                      </a:lnTo>
                      <a:lnTo>
                        <a:pt x="155" y="5"/>
                      </a:lnTo>
                      <a:lnTo>
                        <a:pt x="158" y="22"/>
                      </a:lnTo>
                      <a:lnTo>
                        <a:pt x="158" y="24"/>
                      </a:lnTo>
                      <a:lnTo>
                        <a:pt x="158" y="28"/>
                      </a:lnTo>
                      <a:lnTo>
                        <a:pt x="160" y="31"/>
                      </a:lnTo>
                      <a:lnTo>
                        <a:pt x="163" y="51"/>
                      </a:lnTo>
                      <a:lnTo>
                        <a:pt x="164" y="55"/>
                      </a:lnTo>
                      <a:lnTo>
                        <a:pt x="165" y="62"/>
                      </a:lnTo>
                      <a:lnTo>
                        <a:pt x="165" y="65"/>
                      </a:lnTo>
                      <a:lnTo>
                        <a:pt x="168" y="74"/>
                      </a:lnTo>
                      <a:lnTo>
                        <a:pt x="169" y="82"/>
                      </a:lnTo>
                      <a:lnTo>
                        <a:pt x="169" y="83"/>
                      </a:lnTo>
                      <a:lnTo>
                        <a:pt x="170" y="88"/>
                      </a:lnTo>
                      <a:lnTo>
                        <a:pt x="174" y="115"/>
                      </a:lnTo>
                      <a:lnTo>
                        <a:pt x="176" y="118"/>
                      </a:lnTo>
                      <a:lnTo>
                        <a:pt x="176" y="119"/>
                      </a:lnTo>
                      <a:lnTo>
                        <a:pt x="177" y="119"/>
                      </a:lnTo>
                      <a:lnTo>
                        <a:pt x="186" y="118"/>
                      </a:lnTo>
                      <a:lnTo>
                        <a:pt x="188" y="116"/>
                      </a:lnTo>
                      <a:lnTo>
                        <a:pt x="190" y="116"/>
                      </a:lnTo>
                      <a:lnTo>
                        <a:pt x="234" y="110"/>
                      </a:lnTo>
                      <a:lnTo>
                        <a:pt x="238" y="109"/>
                      </a:lnTo>
                      <a:lnTo>
                        <a:pt x="244" y="107"/>
                      </a:lnTo>
                      <a:lnTo>
                        <a:pt x="248" y="107"/>
                      </a:lnTo>
                      <a:lnTo>
                        <a:pt x="267" y="103"/>
                      </a:lnTo>
                      <a:lnTo>
                        <a:pt x="269" y="103"/>
                      </a:lnTo>
                      <a:lnTo>
                        <a:pt x="276" y="102"/>
                      </a:lnTo>
                      <a:lnTo>
                        <a:pt x="282" y="126"/>
                      </a:lnTo>
                      <a:lnTo>
                        <a:pt x="280" y="126"/>
                      </a:lnTo>
                      <a:lnTo>
                        <a:pt x="288" y="168"/>
                      </a:lnTo>
                      <a:lnTo>
                        <a:pt x="290" y="168"/>
                      </a:lnTo>
                      <a:lnTo>
                        <a:pt x="298" y="157"/>
                      </a:lnTo>
                      <a:lnTo>
                        <a:pt x="306" y="149"/>
                      </a:lnTo>
                      <a:lnTo>
                        <a:pt x="309" y="145"/>
                      </a:lnTo>
                      <a:lnTo>
                        <a:pt x="311" y="141"/>
                      </a:lnTo>
                      <a:lnTo>
                        <a:pt x="322" y="125"/>
                      </a:lnTo>
                      <a:lnTo>
                        <a:pt x="329" y="126"/>
                      </a:lnTo>
                      <a:lnTo>
                        <a:pt x="345" y="102"/>
                      </a:lnTo>
                      <a:lnTo>
                        <a:pt x="361" y="110"/>
                      </a:lnTo>
                      <a:lnTo>
                        <a:pt x="364" y="110"/>
                      </a:lnTo>
                      <a:lnTo>
                        <a:pt x="376" y="110"/>
                      </a:lnTo>
                      <a:lnTo>
                        <a:pt x="379" y="110"/>
                      </a:lnTo>
                      <a:lnTo>
                        <a:pt x="387" y="96"/>
                      </a:lnTo>
                      <a:lnTo>
                        <a:pt x="387" y="92"/>
                      </a:lnTo>
                      <a:lnTo>
                        <a:pt x="390" y="91"/>
                      </a:lnTo>
                      <a:lnTo>
                        <a:pt x="398" y="91"/>
                      </a:lnTo>
                      <a:lnTo>
                        <a:pt x="409" y="80"/>
                      </a:lnTo>
                      <a:lnTo>
                        <a:pt x="420" y="87"/>
                      </a:lnTo>
                      <a:lnTo>
                        <a:pt x="423" y="88"/>
                      </a:lnTo>
                      <a:lnTo>
                        <a:pt x="436" y="84"/>
                      </a:lnTo>
                      <a:lnTo>
                        <a:pt x="443" y="101"/>
                      </a:lnTo>
                      <a:lnTo>
                        <a:pt x="452" y="109"/>
                      </a:lnTo>
                      <a:lnTo>
                        <a:pt x="455" y="119"/>
                      </a:lnTo>
                      <a:lnTo>
                        <a:pt x="458" y="119"/>
                      </a:lnTo>
                      <a:lnTo>
                        <a:pt x="456" y="124"/>
                      </a:lnTo>
                      <a:lnTo>
                        <a:pt x="455" y="129"/>
                      </a:lnTo>
                      <a:lnTo>
                        <a:pt x="452" y="147"/>
                      </a:lnTo>
                      <a:lnTo>
                        <a:pt x="433" y="134"/>
                      </a:lnTo>
                      <a:lnTo>
                        <a:pt x="432" y="134"/>
                      </a:lnTo>
                      <a:lnTo>
                        <a:pt x="429" y="133"/>
                      </a:lnTo>
                      <a:lnTo>
                        <a:pt x="419" y="128"/>
                      </a:lnTo>
                      <a:lnTo>
                        <a:pt x="415" y="125"/>
                      </a:lnTo>
                      <a:lnTo>
                        <a:pt x="406" y="121"/>
                      </a:lnTo>
                      <a:lnTo>
                        <a:pt x="402" y="118"/>
                      </a:lnTo>
                      <a:lnTo>
                        <a:pt x="399" y="116"/>
                      </a:lnTo>
                      <a:lnTo>
                        <a:pt x="394" y="114"/>
                      </a:lnTo>
                      <a:lnTo>
                        <a:pt x="396" y="134"/>
                      </a:lnTo>
                      <a:lnTo>
                        <a:pt x="393" y="159"/>
                      </a:lnTo>
                      <a:lnTo>
                        <a:pt x="387" y="165"/>
                      </a:lnTo>
                      <a:lnTo>
                        <a:pt x="384" y="170"/>
                      </a:lnTo>
                      <a:lnTo>
                        <a:pt x="383" y="179"/>
                      </a:lnTo>
                      <a:lnTo>
                        <a:pt x="367" y="193"/>
                      </a:lnTo>
                      <a:lnTo>
                        <a:pt x="360" y="214"/>
                      </a:lnTo>
                      <a:lnTo>
                        <a:pt x="345" y="205"/>
                      </a:lnTo>
                      <a:lnTo>
                        <a:pt x="345" y="206"/>
                      </a:lnTo>
                      <a:lnTo>
                        <a:pt x="341" y="217"/>
                      </a:lnTo>
                      <a:lnTo>
                        <a:pt x="332" y="252"/>
                      </a:lnTo>
                      <a:lnTo>
                        <a:pt x="332" y="253"/>
                      </a:lnTo>
                      <a:lnTo>
                        <a:pt x="332" y="258"/>
                      </a:lnTo>
                      <a:lnTo>
                        <a:pt x="329" y="260"/>
                      </a:lnTo>
                      <a:lnTo>
                        <a:pt x="324" y="268"/>
                      </a:lnTo>
                      <a:lnTo>
                        <a:pt x="307" y="266"/>
                      </a:lnTo>
                      <a:lnTo>
                        <a:pt x="297" y="252"/>
                      </a:lnTo>
                      <a:lnTo>
                        <a:pt x="287" y="251"/>
                      </a:lnTo>
                      <a:lnTo>
                        <a:pt x="283" y="281"/>
                      </a:lnTo>
                      <a:lnTo>
                        <a:pt x="282" y="284"/>
                      </a:lnTo>
                      <a:lnTo>
                        <a:pt x="280" y="295"/>
                      </a:lnTo>
                      <a:lnTo>
                        <a:pt x="274" y="304"/>
                      </a:lnTo>
                      <a:lnTo>
                        <a:pt x="269" y="317"/>
                      </a:lnTo>
                      <a:lnTo>
                        <a:pt x="268" y="324"/>
                      </a:lnTo>
                      <a:lnTo>
                        <a:pt x="267" y="334"/>
                      </a:lnTo>
                      <a:lnTo>
                        <a:pt x="261" y="340"/>
                      </a:lnTo>
                      <a:lnTo>
                        <a:pt x="253" y="354"/>
                      </a:lnTo>
                      <a:lnTo>
                        <a:pt x="248" y="366"/>
                      </a:lnTo>
                      <a:lnTo>
                        <a:pt x="242" y="380"/>
                      </a:lnTo>
                      <a:lnTo>
                        <a:pt x="245" y="382"/>
                      </a:lnTo>
                      <a:lnTo>
                        <a:pt x="249" y="384"/>
                      </a:lnTo>
                      <a:lnTo>
                        <a:pt x="253" y="385"/>
                      </a:lnTo>
                      <a:lnTo>
                        <a:pt x="249" y="389"/>
                      </a:lnTo>
                      <a:lnTo>
                        <a:pt x="245" y="404"/>
                      </a:lnTo>
                      <a:lnTo>
                        <a:pt x="232" y="416"/>
                      </a:lnTo>
                      <a:lnTo>
                        <a:pt x="229" y="412"/>
                      </a:lnTo>
                      <a:lnTo>
                        <a:pt x="203" y="428"/>
                      </a:lnTo>
                      <a:lnTo>
                        <a:pt x="192" y="423"/>
                      </a:lnTo>
                      <a:lnTo>
                        <a:pt x="191" y="428"/>
                      </a:lnTo>
                      <a:lnTo>
                        <a:pt x="195" y="432"/>
                      </a:lnTo>
                      <a:lnTo>
                        <a:pt x="184" y="443"/>
                      </a:lnTo>
                      <a:lnTo>
                        <a:pt x="184" y="442"/>
                      </a:lnTo>
                      <a:lnTo>
                        <a:pt x="170" y="447"/>
                      </a:lnTo>
                      <a:lnTo>
                        <a:pt x="160" y="454"/>
                      </a:lnTo>
                      <a:lnTo>
                        <a:pt x="157" y="453"/>
                      </a:lnTo>
                      <a:lnTo>
                        <a:pt x="149" y="447"/>
                      </a:lnTo>
                      <a:lnTo>
                        <a:pt x="145" y="443"/>
                      </a:lnTo>
                      <a:lnTo>
                        <a:pt x="138" y="453"/>
                      </a:lnTo>
                      <a:lnTo>
                        <a:pt x="115" y="466"/>
                      </a:lnTo>
                      <a:lnTo>
                        <a:pt x="108" y="462"/>
                      </a:lnTo>
                      <a:lnTo>
                        <a:pt x="86" y="447"/>
                      </a:lnTo>
                      <a:lnTo>
                        <a:pt x="82" y="431"/>
                      </a:lnTo>
                      <a:lnTo>
                        <a:pt x="84" y="430"/>
                      </a:lnTo>
                      <a:lnTo>
                        <a:pt x="78" y="427"/>
                      </a:lnTo>
                      <a:lnTo>
                        <a:pt x="63" y="427"/>
                      </a:lnTo>
                      <a:lnTo>
                        <a:pt x="62" y="424"/>
                      </a:lnTo>
                      <a:lnTo>
                        <a:pt x="39" y="407"/>
                      </a:lnTo>
                      <a:lnTo>
                        <a:pt x="39" y="405"/>
                      </a:lnTo>
                      <a:lnTo>
                        <a:pt x="32" y="400"/>
                      </a:lnTo>
                      <a:lnTo>
                        <a:pt x="27" y="393"/>
                      </a:lnTo>
                      <a:lnTo>
                        <a:pt x="27" y="389"/>
                      </a:lnTo>
                      <a:lnTo>
                        <a:pt x="17" y="384"/>
                      </a:lnTo>
                      <a:lnTo>
                        <a:pt x="17" y="382"/>
                      </a:lnTo>
                      <a:lnTo>
                        <a:pt x="17" y="376"/>
                      </a:lnTo>
                      <a:lnTo>
                        <a:pt x="1" y="361"/>
                      </a:lnTo>
                      <a:lnTo>
                        <a:pt x="1" y="344"/>
                      </a:lnTo>
                      <a:lnTo>
                        <a:pt x="4" y="343"/>
                      </a:lnTo>
                      <a:lnTo>
                        <a:pt x="0" y="328"/>
                      </a:lnTo>
                      <a:lnTo>
                        <a:pt x="0" y="321"/>
                      </a:lnTo>
                      <a:lnTo>
                        <a:pt x="8" y="321"/>
                      </a:lnTo>
                      <a:lnTo>
                        <a:pt x="20" y="317"/>
                      </a:lnTo>
                      <a:lnTo>
                        <a:pt x="26" y="308"/>
                      </a:lnTo>
                      <a:lnTo>
                        <a:pt x="26" y="295"/>
                      </a:lnTo>
                      <a:lnTo>
                        <a:pt x="28" y="293"/>
                      </a:lnTo>
                      <a:lnTo>
                        <a:pt x="32" y="294"/>
                      </a:lnTo>
                      <a:lnTo>
                        <a:pt x="35" y="289"/>
                      </a:lnTo>
                      <a:lnTo>
                        <a:pt x="31" y="274"/>
                      </a:lnTo>
                      <a:lnTo>
                        <a:pt x="36" y="244"/>
                      </a:lnTo>
                      <a:lnTo>
                        <a:pt x="42" y="239"/>
                      </a:lnTo>
                      <a:lnTo>
                        <a:pt x="46" y="234"/>
                      </a:lnTo>
                      <a:lnTo>
                        <a:pt x="57" y="251"/>
                      </a:lnTo>
                      <a:lnTo>
                        <a:pt x="61" y="251"/>
                      </a:lnTo>
                      <a:lnTo>
                        <a:pt x="66" y="241"/>
                      </a:lnTo>
                      <a:lnTo>
                        <a:pt x="69" y="220"/>
                      </a:lnTo>
                      <a:lnTo>
                        <a:pt x="68" y="217"/>
                      </a:lnTo>
                      <a:lnTo>
                        <a:pt x="66" y="211"/>
                      </a:lnTo>
                      <a:lnTo>
                        <a:pt x="66" y="210"/>
                      </a:lnTo>
                      <a:lnTo>
                        <a:pt x="66" y="209"/>
                      </a:lnTo>
                      <a:lnTo>
                        <a:pt x="68" y="205"/>
                      </a:lnTo>
                      <a:lnTo>
                        <a:pt x="70" y="201"/>
                      </a:lnTo>
                      <a:lnTo>
                        <a:pt x="82" y="195"/>
                      </a:lnTo>
                      <a:lnTo>
                        <a:pt x="88" y="182"/>
                      </a:lnTo>
                      <a:lnTo>
                        <a:pt x="100" y="183"/>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1" name="Freeform 15"/>
                <p:cNvSpPr>
                  <a:spLocks/>
                </p:cNvSpPr>
                <p:nvPr/>
              </p:nvSpPr>
              <p:spPr bwMode="auto">
                <a:xfrm>
                  <a:off x="3444" y="3007"/>
                  <a:ext cx="368" cy="646"/>
                </a:xfrm>
                <a:custGeom>
                  <a:avLst/>
                  <a:gdLst>
                    <a:gd name="T0" fmla="*/ 36 w 368"/>
                    <a:gd name="T1" fmla="*/ 438 h 646"/>
                    <a:gd name="T2" fmla="*/ 48 w 368"/>
                    <a:gd name="T3" fmla="*/ 413 h 646"/>
                    <a:gd name="T4" fmla="*/ 55 w 368"/>
                    <a:gd name="T5" fmla="*/ 403 h 646"/>
                    <a:gd name="T6" fmla="*/ 48 w 368"/>
                    <a:gd name="T7" fmla="*/ 406 h 646"/>
                    <a:gd name="T8" fmla="*/ 58 w 368"/>
                    <a:gd name="T9" fmla="*/ 362 h 646"/>
                    <a:gd name="T10" fmla="*/ 50 w 368"/>
                    <a:gd name="T11" fmla="*/ 347 h 646"/>
                    <a:gd name="T12" fmla="*/ 44 w 368"/>
                    <a:gd name="T13" fmla="*/ 345 h 646"/>
                    <a:gd name="T14" fmla="*/ 37 w 368"/>
                    <a:gd name="T15" fmla="*/ 240 h 646"/>
                    <a:gd name="T16" fmla="*/ 23 w 368"/>
                    <a:gd name="T17" fmla="*/ 232 h 646"/>
                    <a:gd name="T18" fmla="*/ 23 w 368"/>
                    <a:gd name="T19" fmla="*/ 220 h 646"/>
                    <a:gd name="T20" fmla="*/ 33 w 368"/>
                    <a:gd name="T21" fmla="*/ 185 h 646"/>
                    <a:gd name="T22" fmla="*/ 44 w 368"/>
                    <a:gd name="T23" fmla="*/ 156 h 646"/>
                    <a:gd name="T24" fmla="*/ 67 w 368"/>
                    <a:gd name="T25" fmla="*/ 117 h 646"/>
                    <a:gd name="T26" fmla="*/ 74 w 368"/>
                    <a:gd name="T27" fmla="*/ 112 h 646"/>
                    <a:gd name="T28" fmla="*/ 82 w 368"/>
                    <a:gd name="T29" fmla="*/ 70 h 646"/>
                    <a:gd name="T30" fmla="*/ 95 w 368"/>
                    <a:gd name="T31" fmla="*/ 63 h 646"/>
                    <a:gd name="T32" fmla="*/ 90 w 368"/>
                    <a:gd name="T33" fmla="*/ 58 h 646"/>
                    <a:gd name="T34" fmla="*/ 99 w 368"/>
                    <a:gd name="T35" fmla="*/ 43 h 646"/>
                    <a:gd name="T36" fmla="*/ 110 w 368"/>
                    <a:gd name="T37" fmla="*/ 39 h 646"/>
                    <a:gd name="T38" fmla="*/ 107 w 368"/>
                    <a:gd name="T39" fmla="*/ 21 h 646"/>
                    <a:gd name="T40" fmla="*/ 170 w 368"/>
                    <a:gd name="T41" fmla="*/ 16 h 646"/>
                    <a:gd name="T42" fmla="*/ 197 w 368"/>
                    <a:gd name="T43" fmla="*/ 13 h 646"/>
                    <a:gd name="T44" fmla="*/ 220 w 368"/>
                    <a:gd name="T45" fmla="*/ 12 h 646"/>
                    <a:gd name="T46" fmla="*/ 240 w 368"/>
                    <a:gd name="T47" fmla="*/ 10 h 646"/>
                    <a:gd name="T48" fmla="*/ 256 w 368"/>
                    <a:gd name="T49" fmla="*/ 7 h 646"/>
                    <a:gd name="T50" fmla="*/ 278 w 368"/>
                    <a:gd name="T51" fmla="*/ 6 h 646"/>
                    <a:gd name="T52" fmla="*/ 313 w 368"/>
                    <a:gd name="T53" fmla="*/ 3 h 646"/>
                    <a:gd name="T54" fmla="*/ 341 w 368"/>
                    <a:gd name="T55" fmla="*/ 13 h 646"/>
                    <a:gd name="T56" fmla="*/ 343 w 368"/>
                    <a:gd name="T57" fmla="*/ 43 h 646"/>
                    <a:gd name="T58" fmla="*/ 342 w 368"/>
                    <a:gd name="T59" fmla="*/ 71 h 646"/>
                    <a:gd name="T60" fmla="*/ 342 w 368"/>
                    <a:gd name="T61" fmla="*/ 89 h 646"/>
                    <a:gd name="T62" fmla="*/ 342 w 368"/>
                    <a:gd name="T63" fmla="*/ 121 h 646"/>
                    <a:gd name="T64" fmla="*/ 342 w 368"/>
                    <a:gd name="T65" fmla="*/ 154 h 646"/>
                    <a:gd name="T66" fmla="*/ 342 w 368"/>
                    <a:gd name="T67" fmla="*/ 195 h 646"/>
                    <a:gd name="T68" fmla="*/ 342 w 368"/>
                    <a:gd name="T69" fmla="*/ 226 h 646"/>
                    <a:gd name="T70" fmla="*/ 342 w 368"/>
                    <a:gd name="T71" fmla="*/ 266 h 646"/>
                    <a:gd name="T72" fmla="*/ 342 w 368"/>
                    <a:gd name="T73" fmla="*/ 305 h 646"/>
                    <a:gd name="T74" fmla="*/ 342 w 368"/>
                    <a:gd name="T75" fmla="*/ 345 h 646"/>
                    <a:gd name="T76" fmla="*/ 342 w 368"/>
                    <a:gd name="T77" fmla="*/ 365 h 646"/>
                    <a:gd name="T78" fmla="*/ 342 w 368"/>
                    <a:gd name="T79" fmla="*/ 372 h 646"/>
                    <a:gd name="T80" fmla="*/ 341 w 368"/>
                    <a:gd name="T81" fmla="*/ 415 h 646"/>
                    <a:gd name="T82" fmla="*/ 348 w 368"/>
                    <a:gd name="T83" fmla="*/ 463 h 646"/>
                    <a:gd name="T84" fmla="*/ 351 w 368"/>
                    <a:gd name="T85" fmla="*/ 479 h 646"/>
                    <a:gd name="T86" fmla="*/ 356 w 368"/>
                    <a:gd name="T87" fmla="*/ 518 h 646"/>
                    <a:gd name="T88" fmla="*/ 361 w 368"/>
                    <a:gd name="T89" fmla="*/ 561 h 646"/>
                    <a:gd name="T90" fmla="*/ 367 w 368"/>
                    <a:gd name="T91" fmla="*/ 598 h 646"/>
                    <a:gd name="T92" fmla="*/ 329 w 368"/>
                    <a:gd name="T93" fmla="*/ 617 h 646"/>
                    <a:gd name="T94" fmla="*/ 301 w 368"/>
                    <a:gd name="T95" fmla="*/ 614 h 646"/>
                    <a:gd name="T96" fmla="*/ 266 w 368"/>
                    <a:gd name="T97" fmla="*/ 627 h 646"/>
                    <a:gd name="T98" fmla="*/ 233 w 368"/>
                    <a:gd name="T99" fmla="*/ 639 h 646"/>
                    <a:gd name="T100" fmla="*/ 215 w 368"/>
                    <a:gd name="T101" fmla="*/ 607 h 646"/>
                    <a:gd name="T102" fmla="*/ 211 w 368"/>
                    <a:gd name="T103" fmla="*/ 551 h 646"/>
                    <a:gd name="T104" fmla="*/ 201 w 368"/>
                    <a:gd name="T105" fmla="*/ 543 h 646"/>
                    <a:gd name="T106" fmla="*/ 153 w 368"/>
                    <a:gd name="T107" fmla="*/ 546 h 646"/>
                    <a:gd name="T108" fmla="*/ 127 w 368"/>
                    <a:gd name="T109" fmla="*/ 549 h 646"/>
                    <a:gd name="T110" fmla="*/ 104 w 368"/>
                    <a:gd name="T111" fmla="*/ 550 h 646"/>
                    <a:gd name="T112" fmla="*/ 73 w 368"/>
                    <a:gd name="T113" fmla="*/ 553 h 646"/>
                    <a:gd name="T114" fmla="*/ 44 w 368"/>
                    <a:gd name="T115" fmla="*/ 554 h 646"/>
                    <a:gd name="T116" fmla="*/ 3 w 368"/>
                    <a:gd name="T117" fmla="*/ 555 h 646"/>
                    <a:gd name="T118" fmla="*/ 13 w 368"/>
                    <a:gd name="T119" fmla="*/ 508 h 646"/>
                    <a:gd name="T120" fmla="*/ 23 w 368"/>
                    <a:gd name="T121" fmla="*/ 458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8" h="646">
                      <a:moveTo>
                        <a:pt x="30" y="456"/>
                      </a:moveTo>
                      <a:lnTo>
                        <a:pt x="36" y="456"/>
                      </a:lnTo>
                      <a:lnTo>
                        <a:pt x="36" y="438"/>
                      </a:lnTo>
                      <a:lnTo>
                        <a:pt x="37" y="438"/>
                      </a:lnTo>
                      <a:lnTo>
                        <a:pt x="52" y="421"/>
                      </a:lnTo>
                      <a:lnTo>
                        <a:pt x="48" y="413"/>
                      </a:lnTo>
                      <a:lnTo>
                        <a:pt x="58" y="406"/>
                      </a:lnTo>
                      <a:lnTo>
                        <a:pt x="59" y="403"/>
                      </a:lnTo>
                      <a:lnTo>
                        <a:pt x="55" y="403"/>
                      </a:lnTo>
                      <a:lnTo>
                        <a:pt x="55" y="406"/>
                      </a:lnTo>
                      <a:lnTo>
                        <a:pt x="55" y="403"/>
                      </a:lnTo>
                      <a:lnTo>
                        <a:pt x="48" y="406"/>
                      </a:lnTo>
                      <a:lnTo>
                        <a:pt x="46" y="394"/>
                      </a:lnTo>
                      <a:lnTo>
                        <a:pt x="60" y="395"/>
                      </a:lnTo>
                      <a:lnTo>
                        <a:pt x="58" y="362"/>
                      </a:lnTo>
                      <a:lnTo>
                        <a:pt x="45" y="356"/>
                      </a:lnTo>
                      <a:lnTo>
                        <a:pt x="58" y="357"/>
                      </a:lnTo>
                      <a:lnTo>
                        <a:pt x="50" y="347"/>
                      </a:lnTo>
                      <a:lnTo>
                        <a:pt x="52" y="345"/>
                      </a:lnTo>
                      <a:lnTo>
                        <a:pt x="56" y="338"/>
                      </a:lnTo>
                      <a:lnTo>
                        <a:pt x="44" y="345"/>
                      </a:lnTo>
                      <a:lnTo>
                        <a:pt x="36" y="290"/>
                      </a:lnTo>
                      <a:lnTo>
                        <a:pt x="36" y="289"/>
                      </a:lnTo>
                      <a:lnTo>
                        <a:pt x="37" y="240"/>
                      </a:lnTo>
                      <a:lnTo>
                        <a:pt x="32" y="240"/>
                      </a:lnTo>
                      <a:lnTo>
                        <a:pt x="36" y="226"/>
                      </a:lnTo>
                      <a:lnTo>
                        <a:pt x="23" y="232"/>
                      </a:lnTo>
                      <a:lnTo>
                        <a:pt x="29" y="222"/>
                      </a:lnTo>
                      <a:lnTo>
                        <a:pt x="25" y="221"/>
                      </a:lnTo>
                      <a:lnTo>
                        <a:pt x="23" y="220"/>
                      </a:lnTo>
                      <a:lnTo>
                        <a:pt x="22" y="217"/>
                      </a:lnTo>
                      <a:lnTo>
                        <a:pt x="33" y="197"/>
                      </a:lnTo>
                      <a:lnTo>
                        <a:pt x="33" y="185"/>
                      </a:lnTo>
                      <a:lnTo>
                        <a:pt x="46" y="187"/>
                      </a:lnTo>
                      <a:lnTo>
                        <a:pt x="36" y="161"/>
                      </a:lnTo>
                      <a:lnTo>
                        <a:pt x="44" y="156"/>
                      </a:lnTo>
                      <a:lnTo>
                        <a:pt x="48" y="141"/>
                      </a:lnTo>
                      <a:lnTo>
                        <a:pt x="59" y="123"/>
                      </a:lnTo>
                      <a:lnTo>
                        <a:pt x="67" y="117"/>
                      </a:lnTo>
                      <a:lnTo>
                        <a:pt x="64" y="109"/>
                      </a:lnTo>
                      <a:lnTo>
                        <a:pt x="76" y="107"/>
                      </a:lnTo>
                      <a:lnTo>
                        <a:pt x="74" y="112"/>
                      </a:lnTo>
                      <a:lnTo>
                        <a:pt x="76" y="113"/>
                      </a:lnTo>
                      <a:lnTo>
                        <a:pt x="85" y="85"/>
                      </a:lnTo>
                      <a:lnTo>
                        <a:pt x="82" y="70"/>
                      </a:lnTo>
                      <a:lnTo>
                        <a:pt x="86" y="66"/>
                      </a:lnTo>
                      <a:lnTo>
                        <a:pt x="88" y="71"/>
                      </a:lnTo>
                      <a:lnTo>
                        <a:pt x="95" y="63"/>
                      </a:lnTo>
                      <a:lnTo>
                        <a:pt x="84" y="58"/>
                      </a:lnTo>
                      <a:lnTo>
                        <a:pt x="86" y="53"/>
                      </a:lnTo>
                      <a:lnTo>
                        <a:pt x="90" y="58"/>
                      </a:lnTo>
                      <a:lnTo>
                        <a:pt x="95" y="53"/>
                      </a:lnTo>
                      <a:lnTo>
                        <a:pt x="93" y="51"/>
                      </a:lnTo>
                      <a:lnTo>
                        <a:pt x="99" y="43"/>
                      </a:lnTo>
                      <a:lnTo>
                        <a:pt x="100" y="43"/>
                      </a:lnTo>
                      <a:lnTo>
                        <a:pt x="102" y="40"/>
                      </a:lnTo>
                      <a:lnTo>
                        <a:pt x="110" y="39"/>
                      </a:lnTo>
                      <a:lnTo>
                        <a:pt x="117" y="33"/>
                      </a:lnTo>
                      <a:lnTo>
                        <a:pt x="115" y="26"/>
                      </a:lnTo>
                      <a:lnTo>
                        <a:pt x="107" y="21"/>
                      </a:lnTo>
                      <a:lnTo>
                        <a:pt x="141" y="17"/>
                      </a:lnTo>
                      <a:lnTo>
                        <a:pt x="155" y="17"/>
                      </a:lnTo>
                      <a:lnTo>
                        <a:pt x="170" y="16"/>
                      </a:lnTo>
                      <a:lnTo>
                        <a:pt x="178" y="14"/>
                      </a:lnTo>
                      <a:lnTo>
                        <a:pt x="189" y="14"/>
                      </a:lnTo>
                      <a:lnTo>
                        <a:pt x="197" y="13"/>
                      </a:lnTo>
                      <a:lnTo>
                        <a:pt x="210" y="12"/>
                      </a:lnTo>
                      <a:lnTo>
                        <a:pt x="215" y="12"/>
                      </a:lnTo>
                      <a:lnTo>
                        <a:pt x="220" y="12"/>
                      </a:lnTo>
                      <a:lnTo>
                        <a:pt x="226" y="10"/>
                      </a:lnTo>
                      <a:lnTo>
                        <a:pt x="236" y="10"/>
                      </a:lnTo>
                      <a:lnTo>
                        <a:pt x="240" y="10"/>
                      </a:lnTo>
                      <a:lnTo>
                        <a:pt x="245" y="8"/>
                      </a:lnTo>
                      <a:lnTo>
                        <a:pt x="246" y="8"/>
                      </a:lnTo>
                      <a:lnTo>
                        <a:pt x="256" y="7"/>
                      </a:lnTo>
                      <a:lnTo>
                        <a:pt x="266" y="7"/>
                      </a:lnTo>
                      <a:lnTo>
                        <a:pt x="268" y="7"/>
                      </a:lnTo>
                      <a:lnTo>
                        <a:pt x="278" y="6"/>
                      </a:lnTo>
                      <a:lnTo>
                        <a:pt x="289" y="4"/>
                      </a:lnTo>
                      <a:lnTo>
                        <a:pt x="312" y="3"/>
                      </a:lnTo>
                      <a:lnTo>
                        <a:pt x="313" y="3"/>
                      </a:lnTo>
                      <a:lnTo>
                        <a:pt x="326" y="2"/>
                      </a:lnTo>
                      <a:lnTo>
                        <a:pt x="331" y="0"/>
                      </a:lnTo>
                      <a:lnTo>
                        <a:pt x="341" y="13"/>
                      </a:lnTo>
                      <a:lnTo>
                        <a:pt x="343" y="13"/>
                      </a:lnTo>
                      <a:lnTo>
                        <a:pt x="343" y="22"/>
                      </a:lnTo>
                      <a:lnTo>
                        <a:pt x="343" y="43"/>
                      </a:lnTo>
                      <a:lnTo>
                        <a:pt x="343" y="55"/>
                      </a:lnTo>
                      <a:lnTo>
                        <a:pt x="342" y="67"/>
                      </a:lnTo>
                      <a:lnTo>
                        <a:pt x="342" y="71"/>
                      </a:lnTo>
                      <a:lnTo>
                        <a:pt x="342" y="74"/>
                      </a:lnTo>
                      <a:lnTo>
                        <a:pt x="342" y="82"/>
                      </a:lnTo>
                      <a:lnTo>
                        <a:pt x="342" y="89"/>
                      </a:lnTo>
                      <a:lnTo>
                        <a:pt x="342" y="108"/>
                      </a:lnTo>
                      <a:lnTo>
                        <a:pt x="342" y="111"/>
                      </a:lnTo>
                      <a:lnTo>
                        <a:pt x="342" y="121"/>
                      </a:lnTo>
                      <a:lnTo>
                        <a:pt x="342" y="124"/>
                      </a:lnTo>
                      <a:lnTo>
                        <a:pt x="342" y="133"/>
                      </a:lnTo>
                      <a:lnTo>
                        <a:pt x="342" y="154"/>
                      </a:lnTo>
                      <a:lnTo>
                        <a:pt x="342" y="166"/>
                      </a:lnTo>
                      <a:lnTo>
                        <a:pt x="342" y="168"/>
                      </a:lnTo>
                      <a:lnTo>
                        <a:pt x="342" y="195"/>
                      </a:lnTo>
                      <a:lnTo>
                        <a:pt x="342" y="199"/>
                      </a:lnTo>
                      <a:lnTo>
                        <a:pt x="342" y="211"/>
                      </a:lnTo>
                      <a:lnTo>
                        <a:pt x="342" y="226"/>
                      </a:lnTo>
                      <a:lnTo>
                        <a:pt x="342" y="236"/>
                      </a:lnTo>
                      <a:lnTo>
                        <a:pt x="342" y="238"/>
                      </a:lnTo>
                      <a:lnTo>
                        <a:pt x="342" y="266"/>
                      </a:lnTo>
                      <a:lnTo>
                        <a:pt x="342" y="270"/>
                      </a:lnTo>
                      <a:lnTo>
                        <a:pt x="342" y="274"/>
                      </a:lnTo>
                      <a:lnTo>
                        <a:pt x="342" y="305"/>
                      </a:lnTo>
                      <a:lnTo>
                        <a:pt x="342" y="310"/>
                      </a:lnTo>
                      <a:lnTo>
                        <a:pt x="342" y="321"/>
                      </a:lnTo>
                      <a:lnTo>
                        <a:pt x="342" y="345"/>
                      </a:lnTo>
                      <a:lnTo>
                        <a:pt x="342" y="347"/>
                      </a:lnTo>
                      <a:lnTo>
                        <a:pt x="342" y="357"/>
                      </a:lnTo>
                      <a:lnTo>
                        <a:pt x="342" y="365"/>
                      </a:lnTo>
                      <a:lnTo>
                        <a:pt x="342" y="366"/>
                      </a:lnTo>
                      <a:lnTo>
                        <a:pt x="342" y="368"/>
                      </a:lnTo>
                      <a:lnTo>
                        <a:pt x="342" y="372"/>
                      </a:lnTo>
                      <a:lnTo>
                        <a:pt x="341" y="382"/>
                      </a:lnTo>
                      <a:lnTo>
                        <a:pt x="341" y="413"/>
                      </a:lnTo>
                      <a:lnTo>
                        <a:pt x="341" y="415"/>
                      </a:lnTo>
                      <a:lnTo>
                        <a:pt x="342" y="417"/>
                      </a:lnTo>
                      <a:lnTo>
                        <a:pt x="345" y="437"/>
                      </a:lnTo>
                      <a:lnTo>
                        <a:pt x="348" y="463"/>
                      </a:lnTo>
                      <a:lnTo>
                        <a:pt x="349" y="466"/>
                      </a:lnTo>
                      <a:lnTo>
                        <a:pt x="349" y="471"/>
                      </a:lnTo>
                      <a:lnTo>
                        <a:pt x="351" y="479"/>
                      </a:lnTo>
                      <a:lnTo>
                        <a:pt x="352" y="496"/>
                      </a:lnTo>
                      <a:lnTo>
                        <a:pt x="355" y="514"/>
                      </a:lnTo>
                      <a:lnTo>
                        <a:pt x="356" y="518"/>
                      </a:lnTo>
                      <a:lnTo>
                        <a:pt x="356" y="523"/>
                      </a:lnTo>
                      <a:lnTo>
                        <a:pt x="357" y="528"/>
                      </a:lnTo>
                      <a:lnTo>
                        <a:pt x="361" y="561"/>
                      </a:lnTo>
                      <a:lnTo>
                        <a:pt x="361" y="564"/>
                      </a:lnTo>
                      <a:lnTo>
                        <a:pt x="364" y="581"/>
                      </a:lnTo>
                      <a:lnTo>
                        <a:pt x="367" y="598"/>
                      </a:lnTo>
                      <a:lnTo>
                        <a:pt x="368" y="613"/>
                      </a:lnTo>
                      <a:lnTo>
                        <a:pt x="357" y="619"/>
                      </a:lnTo>
                      <a:lnTo>
                        <a:pt x="329" y="617"/>
                      </a:lnTo>
                      <a:lnTo>
                        <a:pt x="317" y="610"/>
                      </a:lnTo>
                      <a:lnTo>
                        <a:pt x="317" y="614"/>
                      </a:lnTo>
                      <a:lnTo>
                        <a:pt x="301" y="614"/>
                      </a:lnTo>
                      <a:lnTo>
                        <a:pt x="268" y="627"/>
                      </a:lnTo>
                      <a:lnTo>
                        <a:pt x="263" y="621"/>
                      </a:lnTo>
                      <a:lnTo>
                        <a:pt x="266" y="627"/>
                      </a:lnTo>
                      <a:lnTo>
                        <a:pt x="248" y="646"/>
                      </a:lnTo>
                      <a:lnTo>
                        <a:pt x="245" y="646"/>
                      </a:lnTo>
                      <a:lnTo>
                        <a:pt x="233" y="639"/>
                      </a:lnTo>
                      <a:lnTo>
                        <a:pt x="223" y="611"/>
                      </a:lnTo>
                      <a:lnTo>
                        <a:pt x="216" y="607"/>
                      </a:lnTo>
                      <a:lnTo>
                        <a:pt x="215" y="607"/>
                      </a:lnTo>
                      <a:lnTo>
                        <a:pt x="204" y="587"/>
                      </a:lnTo>
                      <a:lnTo>
                        <a:pt x="205" y="576"/>
                      </a:lnTo>
                      <a:lnTo>
                        <a:pt x="211" y="551"/>
                      </a:lnTo>
                      <a:lnTo>
                        <a:pt x="214" y="542"/>
                      </a:lnTo>
                      <a:lnTo>
                        <a:pt x="211" y="542"/>
                      </a:lnTo>
                      <a:lnTo>
                        <a:pt x="201" y="543"/>
                      </a:lnTo>
                      <a:lnTo>
                        <a:pt x="169" y="545"/>
                      </a:lnTo>
                      <a:lnTo>
                        <a:pt x="155" y="546"/>
                      </a:lnTo>
                      <a:lnTo>
                        <a:pt x="153" y="546"/>
                      </a:lnTo>
                      <a:lnTo>
                        <a:pt x="144" y="547"/>
                      </a:lnTo>
                      <a:lnTo>
                        <a:pt x="141" y="547"/>
                      </a:lnTo>
                      <a:lnTo>
                        <a:pt x="127" y="549"/>
                      </a:lnTo>
                      <a:lnTo>
                        <a:pt x="122" y="549"/>
                      </a:lnTo>
                      <a:lnTo>
                        <a:pt x="121" y="549"/>
                      </a:lnTo>
                      <a:lnTo>
                        <a:pt x="104" y="550"/>
                      </a:lnTo>
                      <a:lnTo>
                        <a:pt x="99" y="550"/>
                      </a:lnTo>
                      <a:lnTo>
                        <a:pt x="90" y="551"/>
                      </a:lnTo>
                      <a:lnTo>
                        <a:pt x="73" y="553"/>
                      </a:lnTo>
                      <a:lnTo>
                        <a:pt x="64" y="553"/>
                      </a:lnTo>
                      <a:lnTo>
                        <a:pt x="52" y="554"/>
                      </a:lnTo>
                      <a:lnTo>
                        <a:pt x="44" y="554"/>
                      </a:lnTo>
                      <a:lnTo>
                        <a:pt x="30" y="555"/>
                      </a:lnTo>
                      <a:lnTo>
                        <a:pt x="0" y="557"/>
                      </a:lnTo>
                      <a:lnTo>
                        <a:pt x="3" y="555"/>
                      </a:lnTo>
                      <a:lnTo>
                        <a:pt x="1" y="539"/>
                      </a:lnTo>
                      <a:lnTo>
                        <a:pt x="4" y="531"/>
                      </a:lnTo>
                      <a:lnTo>
                        <a:pt x="13" y="508"/>
                      </a:lnTo>
                      <a:lnTo>
                        <a:pt x="10" y="471"/>
                      </a:lnTo>
                      <a:lnTo>
                        <a:pt x="22" y="459"/>
                      </a:lnTo>
                      <a:lnTo>
                        <a:pt x="23" y="458"/>
                      </a:lnTo>
                      <a:lnTo>
                        <a:pt x="25" y="456"/>
                      </a:lnTo>
                      <a:lnTo>
                        <a:pt x="30" y="456"/>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2" name="Freeform 16"/>
                <p:cNvSpPr>
                  <a:spLocks/>
                </p:cNvSpPr>
                <p:nvPr/>
              </p:nvSpPr>
              <p:spPr bwMode="auto">
                <a:xfrm>
                  <a:off x="3771" y="2983"/>
                  <a:ext cx="401" cy="654"/>
                </a:xfrm>
                <a:custGeom>
                  <a:avLst/>
                  <a:gdLst>
                    <a:gd name="T0" fmla="*/ 25 w 401"/>
                    <a:gd name="T1" fmla="*/ 550 h 654"/>
                    <a:gd name="T2" fmla="*/ 30 w 401"/>
                    <a:gd name="T3" fmla="*/ 591 h 654"/>
                    <a:gd name="T4" fmla="*/ 37 w 401"/>
                    <a:gd name="T5" fmla="*/ 639 h 654"/>
                    <a:gd name="T6" fmla="*/ 58 w 401"/>
                    <a:gd name="T7" fmla="*/ 642 h 654"/>
                    <a:gd name="T8" fmla="*/ 75 w 401"/>
                    <a:gd name="T9" fmla="*/ 593 h 654"/>
                    <a:gd name="T10" fmla="*/ 79 w 401"/>
                    <a:gd name="T11" fmla="*/ 654 h 654"/>
                    <a:gd name="T12" fmla="*/ 143 w 401"/>
                    <a:gd name="T13" fmla="*/ 611 h 654"/>
                    <a:gd name="T14" fmla="*/ 117 w 401"/>
                    <a:gd name="T15" fmla="*/ 547 h 654"/>
                    <a:gd name="T16" fmla="*/ 164 w 401"/>
                    <a:gd name="T17" fmla="*/ 542 h 654"/>
                    <a:gd name="T18" fmla="*/ 205 w 401"/>
                    <a:gd name="T19" fmla="*/ 538 h 654"/>
                    <a:gd name="T20" fmla="*/ 217 w 401"/>
                    <a:gd name="T21" fmla="*/ 536 h 654"/>
                    <a:gd name="T22" fmla="*/ 250 w 401"/>
                    <a:gd name="T23" fmla="*/ 533 h 654"/>
                    <a:gd name="T24" fmla="*/ 271 w 401"/>
                    <a:gd name="T25" fmla="*/ 531 h 654"/>
                    <a:gd name="T26" fmla="*/ 287 w 401"/>
                    <a:gd name="T27" fmla="*/ 529 h 654"/>
                    <a:gd name="T28" fmla="*/ 347 w 401"/>
                    <a:gd name="T29" fmla="*/ 521 h 654"/>
                    <a:gd name="T30" fmla="*/ 383 w 401"/>
                    <a:gd name="T31" fmla="*/ 514 h 654"/>
                    <a:gd name="T32" fmla="*/ 397 w 401"/>
                    <a:gd name="T33" fmla="*/ 504 h 654"/>
                    <a:gd name="T34" fmla="*/ 388 w 401"/>
                    <a:gd name="T35" fmla="*/ 475 h 654"/>
                    <a:gd name="T36" fmla="*/ 389 w 401"/>
                    <a:gd name="T37" fmla="*/ 447 h 654"/>
                    <a:gd name="T38" fmla="*/ 374 w 401"/>
                    <a:gd name="T39" fmla="*/ 415 h 654"/>
                    <a:gd name="T40" fmla="*/ 373 w 401"/>
                    <a:gd name="T41" fmla="*/ 399 h 654"/>
                    <a:gd name="T42" fmla="*/ 375 w 401"/>
                    <a:gd name="T43" fmla="*/ 368 h 654"/>
                    <a:gd name="T44" fmla="*/ 392 w 401"/>
                    <a:gd name="T45" fmla="*/ 350 h 654"/>
                    <a:gd name="T46" fmla="*/ 375 w 401"/>
                    <a:gd name="T47" fmla="*/ 318 h 654"/>
                    <a:gd name="T48" fmla="*/ 363 w 401"/>
                    <a:gd name="T49" fmla="*/ 301 h 654"/>
                    <a:gd name="T50" fmla="*/ 358 w 401"/>
                    <a:gd name="T51" fmla="*/ 287 h 654"/>
                    <a:gd name="T52" fmla="*/ 347 w 401"/>
                    <a:gd name="T53" fmla="*/ 262 h 654"/>
                    <a:gd name="T54" fmla="*/ 340 w 401"/>
                    <a:gd name="T55" fmla="*/ 239 h 654"/>
                    <a:gd name="T56" fmla="*/ 329 w 401"/>
                    <a:gd name="T57" fmla="*/ 201 h 654"/>
                    <a:gd name="T58" fmla="*/ 323 w 401"/>
                    <a:gd name="T59" fmla="*/ 177 h 654"/>
                    <a:gd name="T60" fmla="*/ 313 w 401"/>
                    <a:gd name="T61" fmla="*/ 145 h 654"/>
                    <a:gd name="T62" fmla="*/ 309 w 401"/>
                    <a:gd name="T63" fmla="*/ 126 h 654"/>
                    <a:gd name="T64" fmla="*/ 302 w 401"/>
                    <a:gd name="T65" fmla="*/ 106 h 654"/>
                    <a:gd name="T66" fmla="*/ 293 w 401"/>
                    <a:gd name="T67" fmla="*/ 75 h 654"/>
                    <a:gd name="T68" fmla="*/ 286 w 401"/>
                    <a:gd name="T69" fmla="*/ 51 h 654"/>
                    <a:gd name="T70" fmla="*/ 277 w 401"/>
                    <a:gd name="T71" fmla="*/ 22 h 654"/>
                    <a:gd name="T72" fmla="*/ 271 w 401"/>
                    <a:gd name="T73" fmla="*/ 0 h 654"/>
                    <a:gd name="T74" fmla="*/ 243 w 401"/>
                    <a:gd name="T75" fmla="*/ 3 h 654"/>
                    <a:gd name="T76" fmla="*/ 198 w 401"/>
                    <a:gd name="T77" fmla="*/ 9 h 654"/>
                    <a:gd name="T78" fmla="*/ 177 w 401"/>
                    <a:gd name="T79" fmla="*/ 12 h 654"/>
                    <a:gd name="T80" fmla="*/ 141 w 401"/>
                    <a:gd name="T81" fmla="*/ 15 h 654"/>
                    <a:gd name="T82" fmla="*/ 102 w 401"/>
                    <a:gd name="T83" fmla="*/ 19 h 654"/>
                    <a:gd name="T84" fmla="*/ 62 w 401"/>
                    <a:gd name="T85" fmla="*/ 22 h 654"/>
                    <a:gd name="T86" fmla="*/ 22 w 401"/>
                    <a:gd name="T87" fmla="*/ 26 h 654"/>
                    <a:gd name="T88" fmla="*/ 10 w 401"/>
                    <a:gd name="T89" fmla="*/ 41 h 654"/>
                    <a:gd name="T90" fmla="*/ 12 w 401"/>
                    <a:gd name="T91" fmla="*/ 71 h 654"/>
                    <a:gd name="T92" fmla="*/ 11 w 401"/>
                    <a:gd name="T93" fmla="*/ 99 h 654"/>
                    <a:gd name="T94" fmla="*/ 11 w 401"/>
                    <a:gd name="T95" fmla="*/ 117 h 654"/>
                    <a:gd name="T96" fmla="*/ 11 w 401"/>
                    <a:gd name="T97" fmla="*/ 150 h 654"/>
                    <a:gd name="T98" fmla="*/ 11 w 401"/>
                    <a:gd name="T99" fmla="*/ 182 h 654"/>
                    <a:gd name="T100" fmla="*/ 11 w 401"/>
                    <a:gd name="T101" fmla="*/ 223 h 654"/>
                    <a:gd name="T102" fmla="*/ 11 w 401"/>
                    <a:gd name="T103" fmla="*/ 254 h 654"/>
                    <a:gd name="T104" fmla="*/ 11 w 401"/>
                    <a:gd name="T105" fmla="*/ 293 h 654"/>
                    <a:gd name="T106" fmla="*/ 11 w 401"/>
                    <a:gd name="T107" fmla="*/ 333 h 654"/>
                    <a:gd name="T108" fmla="*/ 11 w 401"/>
                    <a:gd name="T109" fmla="*/ 372 h 654"/>
                    <a:gd name="T110" fmla="*/ 11 w 401"/>
                    <a:gd name="T111" fmla="*/ 392 h 654"/>
                    <a:gd name="T112" fmla="*/ 11 w 401"/>
                    <a:gd name="T113" fmla="*/ 399 h 654"/>
                    <a:gd name="T114" fmla="*/ 10 w 401"/>
                    <a:gd name="T115" fmla="*/ 442 h 654"/>
                    <a:gd name="T116" fmla="*/ 16 w 401"/>
                    <a:gd name="T117" fmla="*/ 490 h 654"/>
                    <a:gd name="T118" fmla="*/ 20 w 401"/>
                    <a:gd name="T119" fmla="*/ 506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1" h="654">
                      <a:moveTo>
                        <a:pt x="23" y="540"/>
                      </a:moveTo>
                      <a:lnTo>
                        <a:pt x="25" y="544"/>
                      </a:lnTo>
                      <a:lnTo>
                        <a:pt x="25" y="550"/>
                      </a:lnTo>
                      <a:lnTo>
                        <a:pt x="26" y="555"/>
                      </a:lnTo>
                      <a:lnTo>
                        <a:pt x="30" y="588"/>
                      </a:lnTo>
                      <a:lnTo>
                        <a:pt x="30" y="591"/>
                      </a:lnTo>
                      <a:lnTo>
                        <a:pt x="33" y="608"/>
                      </a:lnTo>
                      <a:lnTo>
                        <a:pt x="35" y="624"/>
                      </a:lnTo>
                      <a:lnTo>
                        <a:pt x="37" y="639"/>
                      </a:lnTo>
                      <a:lnTo>
                        <a:pt x="38" y="635"/>
                      </a:lnTo>
                      <a:lnTo>
                        <a:pt x="53" y="635"/>
                      </a:lnTo>
                      <a:lnTo>
                        <a:pt x="58" y="642"/>
                      </a:lnTo>
                      <a:lnTo>
                        <a:pt x="67" y="638"/>
                      </a:lnTo>
                      <a:lnTo>
                        <a:pt x="68" y="618"/>
                      </a:lnTo>
                      <a:lnTo>
                        <a:pt x="75" y="593"/>
                      </a:lnTo>
                      <a:lnTo>
                        <a:pt x="87" y="599"/>
                      </a:lnTo>
                      <a:lnTo>
                        <a:pt x="89" y="616"/>
                      </a:lnTo>
                      <a:lnTo>
                        <a:pt x="79" y="654"/>
                      </a:lnTo>
                      <a:lnTo>
                        <a:pt x="133" y="641"/>
                      </a:lnTo>
                      <a:lnTo>
                        <a:pt x="149" y="616"/>
                      </a:lnTo>
                      <a:lnTo>
                        <a:pt x="143" y="611"/>
                      </a:lnTo>
                      <a:lnTo>
                        <a:pt x="144" y="593"/>
                      </a:lnTo>
                      <a:lnTo>
                        <a:pt x="116" y="568"/>
                      </a:lnTo>
                      <a:lnTo>
                        <a:pt x="117" y="547"/>
                      </a:lnTo>
                      <a:lnTo>
                        <a:pt x="154" y="543"/>
                      </a:lnTo>
                      <a:lnTo>
                        <a:pt x="156" y="543"/>
                      </a:lnTo>
                      <a:lnTo>
                        <a:pt x="164" y="542"/>
                      </a:lnTo>
                      <a:lnTo>
                        <a:pt x="167" y="542"/>
                      </a:lnTo>
                      <a:lnTo>
                        <a:pt x="183" y="540"/>
                      </a:lnTo>
                      <a:lnTo>
                        <a:pt x="205" y="538"/>
                      </a:lnTo>
                      <a:lnTo>
                        <a:pt x="214" y="536"/>
                      </a:lnTo>
                      <a:lnTo>
                        <a:pt x="216" y="538"/>
                      </a:lnTo>
                      <a:lnTo>
                        <a:pt x="217" y="536"/>
                      </a:lnTo>
                      <a:lnTo>
                        <a:pt x="231" y="535"/>
                      </a:lnTo>
                      <a:lnTo>
                        <a:pt x="233" y="535"/>
                      </a:lnTo>
                      <a:lnTo>
                        <a:pt x="250" y="533"/>
                      </a:lnTo>
                      <a:lnTo>
                        <a:pt x="251" y="533"/>
                      </a:lnTo>
                      <a:lnTo>
                        <a:pt x="266" y="532"/>
                      </a:lnTo>
                      <a:lnTo>
                        <a:pt x="271" y="531"/>
                      </a:lnTo>
                      <a:lnTo>
                        <a:pt x="274" y="531"/>
                      </a:lnTo>
                      <a:lnTo>
                        <a:pt x="278" y="529"/>
                      </a:lnTo>
                      <a:lnTo>
                        <a:pt x="287" y="529"/>
                      </a:lnTo>
                      <a:lnTo>
                        <a:pt x="297" y="528"/>
                      </a:lnTo>
                      <a:lnTo>
                        <a:pt x="317" y="525"/>
                      </a:lnTo>
                      <a:lnTo>
                        <a:pt x="347" y="521"/>
                      </a:lnTo>
                      <a:lnTo>
                        <a:pt x="348" y="521"/>
                      </a:lnTo>
                      <a:lnTo>
                        <a:pt x="374" y="516"/>
                      </a:lnTo>
                      <a:lnTo>
                        <a:pt x="383" y="514"/>
                      </a:lnTo>
                      <a:lnTo>
                        <a:pt x="401" y="513"/>
                      </a:lnTo>
                      <a:lnTo>
                        <a:pt x="401" y="512"/>
                      </a:lnTo>
                      <a:lnTo>
                        <a:pt x="397" y="504"/>
                      </a:lnTo>
                      <a:lnTo>
                        <a:pt x="393" y="498"/>
                      </a:lnTo>
                      <a:lnTo>
                        <a:pt x="386" y="483"/>
                      </a:lnTo>
                      <a:lnTo>
                        <a:pt x="388" y="475"/>
                      </a:lnTo>
                      <a:lnTo>
                        <a:pt x="386" y="465"/>
                      </a:lnTo>
                      <a:lnTo>
                        <a:pt x="388" y="449"/>
                      </a:lnTo>
                      <a:lnTo>
                        <a:pt x="389" y="447"/>
                      </a:lnTo>
                      <a:lnTo>
                        <a:pt x="383" y="433"/>
                      </a:lnTo>
                      <a:lnTo>
                        <a:pt x="375" y="425"/>
                      </a:lnTo>
                      <a:lnTo>
                        <a:pt x="374" y="415"/>
                      </a:lnTo>
                      <a:lnTo>
                        <a:pt x="373" y="414"/>
                      </a:lnTo>
                      <a:lnTo>
                        <a:pt x="373" y="402"/>
                      </a:lnTo>
                      <a:lnTo>
                        <a:pt x="373" y="399"/>
                      </a:lnTo>
                      <a:lnTo>
                        <a:pt x="377" y="384"/>
                      </a:lnTo>
                      <a:lnTo>
                        <a:pt x="377" y="376"/>
                      </a:lnTo>
                      <a:lnTo>
                        <a:pt x="375" y="368"/>
                      </a:lnTo>
                      <a:lnTo>
                        <a:pt x="381" y="360"/>
                      </a:lnTo>
                      <a:lnTo>
                        <a:pt x="389" y="353"/>
                      </a:lnTo>
                      <a:lnTo>
                        <a:pt x="392" y="350"/>
                      </a:lnTo>
                      <a:lnTo>
                        <a:pt x="378" y="341"/>
                      </a:lnTo>
                      <a:lnTo>
                        <a:pt x="381" y="333"/>
                      </a:lnTo>
                      <a:lnTo>
                        <a:pt x="375" y="318"/>
                      </a:lnTo>
                      <a:lnTo>
                        <a:pt x="375" y="316"/>
                      </a:lnTo>
                      <a:lnTo>
                        <a:pt x="366" y="305"/>
                      </a:lnTo>
                      <a:lnTo>
                        <a:pt x="363" y="301"/>
                      </a:lnTo>
                      <a:lnTo>
                        <a:pt x="359" y="288"/>
                      </a:lnTo>
                      <a:lnTo>
                        <a:pt x="358" y="288"/>
                      </a:lnTo>
                      <a:lnTo>
                        <a:pt x="358" y="287"/>
                      </a:lnTo>
                      <a:lnTo>
                        <a:pt x="358" y="283"/>
                      </a:lnTo>
                      <a:lnTo>
                        <a:pt x="351" y="273"/>
                      </a:lnTo>
                      <a:lnTo>
                        <a:pt x="347" y="262"/>
                      </a:lnTo>
                      <a:lnTo>
                        <a:pt x="346" y="256"/>
                      </a:lnTo>
                      <a:lnTo>
                        <a:pt x="340" y="242"/>
                      </a:lnTo>
                      <a:lnTo>
                        <a:pt x="340" y="239"/>
                      </a:lnTo>
                      <a:lnTo>
                        <a:pt x="336" y="228"/>
                      </a:lnTo>
                      <a:lnTo>
                        <a:pt x="331" y="206"/>
                      </a:lnTo>
                      <a:lnTo>
                        <a:pt x="329" y="201"/>
                      </a:lnTo>
                      <a:lnTo>
                        <a:pt x="327" y="194"/>
                      </a:lnTo>
                      <a:lnTo>
                        <a:pt x="327" y="191"/>
                      </a:lnTo>
                      <a:lnTo>
                        <a:pt x="323" y="177"/>
                      </a:lnTo>
                      <a:lnTo>
                        <a:pt x="321" y="171"/>
                      </a:lnTo>
                      <a:lnTo>
                        <a:pt x="314" y="148"/>
                      </a:lnTo>
                      <a:lnTo>
                        <a:pt x="313" y="145"/>
                      </a:lnTo>
                      <a:lnTo>
                        <a:pt x="312" y="140"/>
                      </a:lnTo>
                      <a:lnTo>
                        <a:pt x="310" y="132"/>
                      </a:lnTo>
                      <a:lnTo>
                        <a:pt x="309" y="126"/>
                      </a:lnTo>
                      <a:lnTo>
                        <a:pt x="308" y="122"/>
                      </a:lnTo>
                      <a:lnTo>
                        <a:pt x="306" y="117"/>
                      </a:lnTo>
                      <a:lnTo>
                        <a:pt x="302" y="106"/>
                      </a:lnTo>
                      <a:lnTo>
                        <a:pt x="301" y="98"/>
                      </a:lnTo>
                      <a:lnTo>
                        <a:pt x="297" y="91"/>
                      </a:lnTo>
                      <a:lnTo>
                        <a:pt x="293" y="75"/>
                      </a:lnTo>
                      <a:lnTo>
                        <a:pt x="290" y="68"/>
                      </a:lnTo>
                      <a:lnTo>
                        <a:pt x="289" y="60"/>
                      </a:lnTo>
                      <a:lnTo>
                        <a:pt x="286" y="51"/>
                      </a:lnTo>
                      <a:lnTo>
                        <a:pt x="285" y="46"/>
                      </a:lnTo>
                      <a:lnTo>
                        <a:pt x="279" y="31"/>
                      </a:lnTo>
                      <a:lnTo>
                        <a:pt x="277" y="22"/>
                      </a:lnTo>
                      <a:lnTo>
                        <a:pt x="275" y="18"/>
                      </a:lnTo>
                      <a:lnTo>
                        <a:pt x="275" y="15"/>
                      </a:lnTo>
                      <a:lnTo>
                        <a:pt x="271" y="0"/>
                      </a:lnTo>
                      <a:lnTo>
                        <a:pt x="270" y="0"/>
                      </a:lnTo>
                      <a:lnTo>
                        <a:pt x="247" y="3"/>
                      </a:lnTo>
                      <a:lnTo>
                        <a:pt x="243" y="3"/>
                      </a:lnTo>
                      <a:lnTo>
                        <a:pt x="223" y="7"/>
                      </a:lnTo>
                      <a:lnTo>
                        <a:pt x="200" y="9"/>
                      </a:lnTo>
                      <a:lnTo>
                        <a:pt x="198" y="9"/>
                      </a:lnTo>
                      <a:lnTo>
                        <a:pt x="197" y="9"/>
                      </a:lnTo>
                      <a:lnTo>
                        <a:pt x="191" y="9"/>
                      </a:lnTo>
                      <a:lnTo>
                        <a:pt x="177" y="12"/>
                      </a:lnTo>
                      <a:lnTo>
                        <a:pt x="148" y="15"/>
                      </a:lnTo>
                      <a:lnTo>
                        <a:pt x="143" y="15"/>
                      </a:lnTo>
                      <a:lnTo>
                        <a:pt x="141" y="15"/>
                      </a:lnTo>
                      <a:lnTo>
                        <a:pt x="135" y="16"/>
                      </a:lnTo>
                      <a:lnTo>
                        <a:pt x="103" y="19"/>
                      </a:lnTo>
                      <a:lnTo>
                        <a:pt x="102" y="19"/>
                      </a:lnTo>
                      <a:lnTo>
                        <a:pt x="99" y="19"/>
                      </a:lnTo>
                      <a:lnTo>
                        <a:pt x="87" y="20"/>
                      </a:lnTo>
                      <a:lnTo>
                        <a:pt x="62" y="22"/>
                      </a:lnTo>
                      <a:lnTo>
                        <a:pt x="54" y="23"/>
                      </a:lnTo>
                      <a:lnTo>
                        <a:pt x="30" y="24"/>
                      </a:lnTo>
                      <a:lnTo>
                        <a:pt x="22" y="26"/>
                      </a:lnTo>
                      <a:lnTo>
                        <a:pt x="0" y="27"/>
                      </a:lnTo>
                      <a:lnTo>
                        <a:pt x="0" y="28"/>
                      </a:lnTo>
                      <a:lnTo>
                        <a:pt x="10" y="41"/>
                      </a:lnTo>
                      <a:lnTo>
                        <a:pt x="12" y="41"/>
                      </a:lnTo>
                      <a:lnTo>
                        <a:pt x="12" y="50"/>
                      </a:lnTo>
                      <a:lnTo>
                        <a:pt x="12" y="71"/>
                      </a:lnTo>
                      <a:lnTo>
                        <a:pt x="12" y="83"/>
                      </a:lnTo>
                      <a:lnTo>
                        <a:pt x="11" y="95"/>
                      </a:lnTo>
                      <a:lnTo>
                        <a:pt x="11" y="99"/>
                      </a:lnTo>
                      <a:lnTo>
                        <a:pt x="11" y="102"/>
                      </a:lnTo>
                      <a:lnTo>
                        <a:pt x="11" y="110"/>
                      </a:lnTo>
                      <a:lnTo>
                        <a:pt x="11" y="117"/>
                      </a:lnTo>
                      <a:lnTo>
                        <a:pt x="11" y="136"/>
                      </a:lnTo>
                      <a:lnTo>
                        <a:pt x="11" y="138"/>
                      </a:lnTo>
                      <a:lnTo>
                        <a:pt x="11" y="150"/>
                      </a:lnTo>
                      <a:lnTo>
                        <a:pt x="11" y="152"/>
                      </a:lnTo>
                      <a:lnTo>
                        <a:pt x="11" y="160"/>
                      </a:lnTo>
                      <a:lnTo>
                        <a:pt x="11" y="182"/>
                      </a:lnTo>
                      <a:lnTo>
                        <a:pt x="11" y="194"/>
                      </a:lnTo>
                      <a:lnTo>
                        <a:pt x="11" y="196"/>
                      </a:lnTo>
                      <a:lnTo>
                        <a:pt x="11" y="223"/>
                      </a:lnTo>
                      <a:lnTo>
                        <a:pt x="11" y="227"/>
                      </a:lnTo>
                      <a:lnTo>
                        <a:pt x="11" y="239"/>
                      </a:lnTo>
                      <a:lnTo>
                        <a:pt x="11" y="254"/>
                      </a:lnTo>
                      <a:lnTo>
                        <a:pt x="11" y="264"/>
                      </a:lnTo>
                      <a:lnTo>
                        <a:pt x="11" y="266"/>
                      </a:lnTo>
                      <a:lnTo>
                        <a:pt x="11" y="293"/>
                      </a:lnTo>
                      <a:lnTo>
                        <a:pt x="11" y="297"/>
                      </a:lnTo>
                      <a:lnTo>
                        <a:pt x="11" y="301"/>
                      </a:lnTo>
                      <a:lnTo>
                        <a:pt x="11" y="333"/>
                      </a:lnTo>
                      <a:lnTo>
                        <a:pt x="11" y="337"/>
                      </a:lnTo>
                      <a:lnTo>
                        <a:pt x="11" y="349"/>
                      </a:lnTo>
                      <a:lnTo>
                        <a:pt x="11" y="372"/>
                      </a:lnTo>
                      <a:lnTo>
                        <a:pt x="11" y="374"/>
                      </a:lnTo>
                      <a:lnTo>
                        <a:pt x="11" y="384"/>
                      </a:lnTo>
                      <a:lnTo>
                        <a:pt x="11" y="392"/>
                      </a:lnTo>
                      <a:lnTo>
                        <a:pt x="11" y="394"/>
                      </a:lnTo>
                      <a:lnTo>
                        <a:pt x="11" y="395"/>
                      </a:lnTo>
                      <a:lnTo>
                        <a:pt x="11" y="399"/>
                      </a:lnTo>
                      <a:lnTo>
                        <a:pt x="10" y="409"/>
                      </a:lnTo>
                      <a:lnTo>
                        <a:pt x="10" y="440"/>
                      </a:lnTo>
                      <a:lnTo>
                        <a:pt x="10" y="442"/>
                      </a:lnTo>
                      <a:lnTo>
                        <a:pt x="11" y="444"/>
                      </a:lnTo>
                      <a:lnTo>
                        <a:pt x="14" y="464"/>
                      </a:lnTo>
                      <a:lnTo>
                        <a:pt x="16" y="490"/>
                      </a:lnTo>
                      <a:lnTo>
                        <a:pt x="18" y="493"/>
                      </a:lnTo>
                      <a:lnTo>
                        <a:pt x="18" y="498"/>
                      </a:lnTo>
                      <a:lnTo>
                        <a:pt x="20" y="506"/>
                      </a:lnTo>
                      <a:lnTo>
                        <a:pt x="21" y="523"/>
                      </a:lnTo>
                      <a:lnTo>
                        <a:pt x="23" y="54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3" name="Freeform 17"/>
                <p:cNvSpPr>
                  <a:spLocks/>
                </p:cNvSpPr>
                <p:nvPr/>
              </p:nvSpPr>
              <p:spPr bwMode="auto">
                <a:xfrm>
                  <a:off x="3886" y="3473"/>
                  <a:ext cx="948" cy="745"/>
                </a:xfrm>
                <a:custGeom>
                  <a:avLst/>
                  <a:gdLst>
                    <a:gd name="T0" fmla="*/ 263 w 948"/>
                    <a:gd name="T1" fmla="*/ 174 h 745"/>
                    <a:gd name="T2" fmla="*/ 286 w 948"/>
                    <a:gd name="T3" fmla="*/ 204 h 745"/>
                    <a:gd name="T4" fmla="*/ 323 w 948"/>
                    <a:gd name="T5" fmla="*/ 186 h 745"/>
                    <a:gd name="T6" fmla="*/ 379 w 948"/>
                    <a:gd name="T7" fmla="*/ 152 h 745"/>
                    <a:gd name="T8" fmla="*/ 417 w 948"/>
                    <a:gd name="T9" fmla="*/ 131 h 745"/>
                    <a:gd name="T10" fmla="*/ 488 w 948"/>
                    <a:gd name="T11" fmla="*/ 178 h 745"/>
                    <a:gd name="T12" fmla="*/ 536 w 948"/>
                    <a:gd name="T13" fmla="*/ 225 h 745"/>
                    <a:gd name="T14" fmla="*/ 560 w 948"/>
                    <a:gd name="T15" fmla="*/ 234 h 745"/>
                    <a:gd name="T16" fmla="*/ 581 w 948"/>
                    <a:gd name="T17" fmla="*/ 279 h 745"/>
                    <a:gd name="T18" fmla="*/ 594 w 948"/>
                    <a:gd name="T19" fmla="*/ 294 h 745"/>
                    <a:gd name="T20" fmla="*/ 592 w 948"/>
                    <a:gd name="T21" fmla="*/ 367 h 745"/>
                    <a:gd name="T22" fmla="*/ 604 w 948"/>
                    <a:gd name="T23" fmla="*/ 430 h 745"/>
                    <a:gd name="T24" fmla="*/ 612 w 948"/>
                    <a:gd name="T25" fmla="*/ 393 h 745"/>
                    <a:gd name="T26" fmla="*/ 630 w 948"/>
                    <a:gd name="T27" fmla="*/ 395 h 745"/>
                    <a:gd name="T28" fmla="*/ 621 w 948"/>
                    <a:gd name="T29" fmla="*/ 438 h 745"/>
                    <a:gd name="T30" fmla="*/ 661 w 948"/>
                    <a:gd name="T31" fmla="*/ 513 h 745"/>
                    <a:gd name="T32" fmla="*/ 700 w 948"/>
                    <a:gd name="T33" fmla="*/ 575 h 745"/>
                    <a:gd name="T34" fmla="*/ 744 w 948"/>
                    <a:gd name="T35" fmla="*/ 609 h 745"/>
                    <a:gd name="T36" fmla="*/ 789 w 948"/>
                    <a:gd name="T37" fmla="*/ 644 h 745"/>
                    <a:gd name="T38" fmla="*/ 839 w 948"/>
                    <a:gd name="T39" fmla="*/ 700 h 745"/>
                    <a:gd name="T40" fmla="*/ 876 w 948"/>
                    <a:gd name="T41" fmla="*/ 712 h 745"/>
                    <a:gd name="T42" fmla="*/ 891 w 948"/>
                    <a:gd name="T43" fmla="*/ 730 h 745"/>
                    <a:gd name="T44" fmla="*/ 903 w 948"/>
                    <a:gd name="T45" fmla="*/ 705 h 745"/>
                    <a:gd name="T46" fmla="*/ 914 w 948"/>
                    <a:gd name="T47" fmla="*/ 728 h 745"/>
                    <a:gd name="T48" fmla="*/ 933 w 948"/>
                    <a:gd name="T49" fmla="*/ 708 h 745"/>
                    <a:gd name="T50" fmla="*/ 942 w 948"/>
                    <a:gd name="T51" fmla="*/ 678 h 745"/>
                    <a:gd name="T52" fmla="*/ 936 w 948"/>
                    <a:gd name="T53" fmla="*/ 634 h 745"/>
                    <a:gd name="T54" fmla="*/ 944 w 948"/>
                    <a:gd name="T55" fmla="*/ 592 h 745"/>
                    <a:gd name="T56" fmla="*/ 927 w 948"/>
                    <a:gd name="T57" fmla="*/ 467 h 745"/>
                    <a:gd name="T58" fmla="*/ 863 w 948"/>
                    <a:gd name="T59" fmla="*/ 358 h 745"/>
                    <a:gd name="T60" fmla="*/ 810 w 948"/>
                    <a:gd name="T61" fmla="*/ 243 h 745"/>
                    <a:gd name="T62" fmla="*/ 736 w 948"/>
                    <a:gd name="T63" fmla="*/ 138 h 745"/>
                    <a:gd name="T64" fmla="*/ 704 w 948"/>
                    <a:gd name="T65" fmla="*/ 66 h 745"/>
                    <a:gd name="T66" fmla="*/ 688 w 948"/>
                    <a:gd name="T67" fmla="*/ 8 h 745"/>
                    <a:gd name="T68" fmla="*/ 622 w 948"/>
                    <a:gd name="T69" fmla="*/ 13 h 745"/>
                    <a:gd name="T70" fmla="*/ 607 w 948"/>
                    <a:gd name="T71" fmla="*/ 49 h 745"/>
                    <a:gd name="T72" fmla="*/ 584 w 948"/>
                    <a:gd name="T73" fmla="*/ 41 h 745"/>
                    <a:gd name="T74" fmla="*/ 555 w 948"/>
                    <a:gd name="T75" fmla="*/ 44 h 745"/>
                    <a:gd name="T76" fmla="*/ 503 w 948"/>
                    <a:gd name="T77" fmla="*/ 49 h 745"/>
                    <a:gd name="T78" fmla="*/ 480 w 948"/>
                    <a:gd name="T79" fmla="*/ 50 h 745"/>
                    <a:gd name="T80" fmla="*/ 449 w 948"/>
                    <a:gd name="T81" fmla="*/ 53 h 745"/>
                    <a:gd name="T82" fmla="*/ 421 w 948"/>
                    <a:gd name="T83" fmla="*/ 54 h 745"/>
                    <a:gd name="T84" fmla="*/ 400 w 948"/>
                    <a:gd name="T85" fmla="*/ 55 h 745"/>
                    <a:gd name="T86" fmla="*/ 374 w 948"/>
                    <a:gd name="T87" fmla="*/ 58 h 745"/>
                    <a:gd name="T88" fmla="*/ 334 w 948"/>
                    <a:gd name="T89" fmla="*/ 61 h 745"/>
                    <a:gd name="T90" fmla="*/ 289 w 948"/>
                    <a:gd name="T91" fmla="*/ 27 h 745"/>
                    <a:gd name="T92" fmla="*/ 234 w 948"/>
                    <a:gd name="T93" fmla="*/ 35 h 745"/>
                    <a:gd name="T94" fmla="*/ 164 w 948"/>
                    <a:gd name="T95" fmla="*/ 43 h 745"/>
                    <a:gd name="T96" fmla="*/ 137 w 948"/>
                    <a:gd name="T97" fmla="*/ 47 h 745"/>
                    <a:gd name="T98" fmla="*/ 103 w 948"/>
                    <a:gd name="T99" fmla="*/ 50 h 745"/>
                    <a:gd name="T100" fmla="*/ 69 w 948"/>
                    <a:gd name="T101" fmla="*/ 54 h 745"/>
                    <a:gd name="T102" fmla="*/ 39 w 948"/>
                    <a:gd name="T103" fmla="*/ 57 h 745"/>
                    <a:gd name="T104" fmla="*/ 27 w 948"/>
                    <a:gd name="T105" fmla="*/ 125 h 745"/>
                    <a:gd name="T106" fmla="*/ 93 w 948"/>
                    <a:gd name="T107" fmla="*/ 133 h 745"/>
                    <a:gd name="T108" fmla="*/ 146 w 948"/>
                    <a:gd name="T109" fmla="*/ 127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8" h="745">
                      <a:moveTo>
                        <a:pt x="190" y="137"/>
                      </a:moveTo>
                      <a:lnTo>
                        <a:pt x="236" y="156"/>
                      </a:lnTo>
                      <a:lnTo>
                        <a:pt x="251" y="170"/>
                      </a:lnTo>
                      <a:lnTo>
                        <a:pt x="263" y="174"/>
                      </a:lnTo>
                      <a:lnTo>
                        <a:pt x="268" y="202"/>
                      </a:lnTo>
                      <a:lnTo>
                        <a:pt x="264" y="180"/>
                      </a:lnTo>
                      <a:lnTo>
                        <a:pt x="268" y="205"/>
                      </a:lnTo>
                      <a:lnTo>
                        <a:pt x="286" y="204"/>
                      </a:lnTo>
                      <a:lnTo>
                        <a:pt x="299" y="209"/>
                      </a:lnTo>
                      <a:lnTo>
                        <a:pt x="297" y="197"/>
                      </a:lnTo>
                      <a:lnTo>
                        <a:pt x="311" y="194"/>
                      </a:lnTo>
                      <a:lnTo>
                        <a:pt x="323" y="186"/>
                      </a:lnTo>
                      <a:lnTo>
                        <a:pt x="321" y="192"/>
                      </a:lnTo>
                      <a:lnTo>
                        <a:pt x="365" y="163"/>
                      </a:lnTo>
                      <a:lnTo>
                        <a:pt x="378" y="163"/>
                      </a:lnTo>
                      <a:lnTo>
                        <a:pt x="379" y="152"/>
                      </a:lnTo>
                      <a:lnTo>
                        <a:pt x="378" y="148"/>
                      </a:lnTo>
                      <a:lnTo>
                        <a:pt x="389" y="135"/>
                      </a:lnTo>
                      <a:lnTo>
                        <a:pt x="409" y="131"/>
                      </a:lnTo>
                      <a:lnTo>
                        <a:pt x="417" y="131"/>
                      </a:lnTo>
                      <a:lnTo>
                        <a:pt x="418" y="133"/>
                      </a:lnTo>
                      <a:lnTo>
                        <a:pt x="462" y="153"/>
                      </a:lnTo>
                      <a:lnTo>
                        <a:pt x="469" y="168"/>
                      </a:lnTo>
                      <a:lnTo>
                        <a:pt x="488" y="178"/>
                      </a:lnTo>
                      <a:lnTo>
                        <a:pt x="497" y="198"/>
                      </a:lnTo>
                      <a:lnTo>
                        <a:pt x="513" y="206"/>
                      </a:lnTo>
                      <a:lnTo>
                        <a:pt x="525" y="223"/>
                      </a:lnTo>
                      <a:lnTo>
                        <a:pt x="536" y="225"/>
                      </a:lnTo>
                      <a:lnTo>
                        <a:pt x="537" y="242"/>
                      </a:lnTo>
                      <a:lnTo>
                        <a:pt x="544" y="241"/>
                      </a:lnTo>
                      <a:lnTo>
                        <a:pt x="547" y="237"/>
                      </a:lnTo>
                      <a:lnTo>
                        <a:pt x="560" y="234"/>
                      </a:lnTo>
                      <a:lnTo>
                        <a:pt x="569" y="238"/>
                      </a:lnTo>
                      <a:lnTo>
                        <a:pt x="577" y="256"/>
                      </a:lnTo>
                      <a:lnTo>
                        <a:pt x="588" y="265"/>
                      </a:lnTo>
                      <a:lnTo>
                        <a:pt x="581" y="279"/>
                      </a:lnTo>
                      <a:lnTo>
                        <a:pt x="589" y="284"/>
                      </a:lnTo>
                      <a:lnTo>
                        <a:pt x="586" y="290"/>
                      </a:lnTo>
                      <a:lnTo>
                        <a:pt x="592" y="292"/>
                      </a:lnTo>
                      <a:lnTo>
                        <a:pt x="594" y="294"/>
                      </a:lnTo>
                      <a:lnTo>
                        <a:pt x="596" y="325"/>
                      </a:lnTo>
                      <a:lnTo>
                        <a:pt x="590" y="352"/>
                      </a:lnTo>
                      <a:lnTo>
                        <a:pt x="588" y="362"/>
                      </a:lnTo>
                      <a:lnTo>
                        <a:pt x="592" y="367"/>
                      </a:lnTo>
                      <a:lnTo>
                        <a:pt x="586" y="372"/>
                      </a:lnTo>
                      <a:lnTo>
                        <a:pt x="589" y="401"/>
                      </a:lnTo>
                      <a:lnTo>
                        <a:pt x="600" y="417"/>
                      </a:lnTo>
                      <a:lnTo>
                        <a:pt x="604" y="430"/>
                      </a:lnTo>
                      <a:lnTo>
                        <a:pt x="608" y="431"/>
                      </a:lnTo>
                      <a:lnTo>
                        <a:pt x="617" y="414"/>
                      </a:lnTo>
                      <a:lnTo>
                        <a:pt x="617" y="396"/>
                      </a:lnTo>
                      <a:lnTo>
                        <a:pt x="612" y="393"/>
                      </a:lnTo>
                      <a:lnTo>
                        <a:pt x="602" y="389"/>
                      </a:lnTo>
                      <a:lnTo>
                        <a:pt x="610" y="386"/>
                      </a:lnTo>
                      <a:lnTo>
                        <a:pt x="630" y="401"/>
                      </a:lnTo>
                      <a:lnTo>
                        <a:pt x="630" y="395"/>
                      </a:lnTo>
                      <a:lnTo>
                        <a:pt x="640" y="393"/>
                      </a:lnTo>
                      <a:lnTo>
                        <a:pt x="628" y="426"/>
                      </a:lnTo>
                      <a:lnTo>
                        <a:pt x="621" y="434"/>
                      </a:lnTo>
                      <a:lnTo>
                        <a:pt x="621" y="438"/>
                      </a:lnTo>
                      <a:lnTo>
                        <a:pt x="607" y="442"/>
                      </a:lnTo>
                      <a:lnTo>
                        <a:pt x="622" y="462"/>
                      </a:lnTo>
                      <a:lnTo>
                        <a:pt x="638" y="476"/>
                      </a:lnTo>
                      <a:lnTo>
                        <a:pt x="661" y="513"/>
                      </a:lnTo>
                      <a:lnTo>
                        <a:pt x="669" y="521"/>
                      </a:lnTo>
                      <a:lnTo>
                        <a:pt x="677" y="531"/>
                      </a:lnTo>
                      <a:lnTo>
                        <a:pt x="692" y="568"/>
                      </a:lnTo>
                      <a:lnTo>
                        <a:pt x="700" y="575"/>
                      </a:lnTo>
                      <a:lnTo>
                        <a:pt x="714" y="570"/>
                      </a:lnTo>
                      <a:lnTo>
                        <a:pt x="716" y="566"/>
                      </a:lnTo>
                      <a:lnTo>
                        <a:pt x="736" y="583"/>
                      </a:lnTo>
                      <a:lnTo>
                        <a:pt x="744" y="609"/>
                      </a:lnTo>
                      <a:lnTo>
                        <a:pt x="766" y="643"/>
                      </a:lnTo>
                      <a:lnTo>
                        <a:pt x="765" y="638"/>
                      </a:lnTo>
                      <a:lnTo>
                        <a:pt x="770" y="636"/>
                      </a:lnTo>
                      <a:lnTo>
                        <a:pt x="789" y="644"/>
                      </a:lnTo>
                      <a:lnTo>
                        <a:pt x="801" y="646"/>
                      </a:lnTo>
                      <a:lnTo>
                        <a:pt x="819" y="663"/>
                      </a:lnTo>
                      <a:lnTo>
                        <a:pt x="841" y="697"/>
                      </a:lnTo>
                      <a:lnTo>
                        <a:pt x="839" y="700"/>
                      </a:lnTo>
                      <a:lnTo>
                        <a:pt x="839" y="712"/>
                      </a:lnTo>
                      <a:lnTo>
                        <a:pt x="850" y="726"/>
                      </a:lnTo>
                      <a:lnTo>
                        <a:pt x="859" y="723"/>
                      </a:lnTo>
                      <a:lnTo>
                        <a:pt x="876" y="712"/>
                      </a:lnTo>
                      <a:lnTo>
                        <a:pt x="884" y="712"/>
                      </a:lnTo>
                      <a:lnTo>
                        <a:pt x="884" y="716"/>
                      </a:lnTo>
                      <a:lnTo>
                        <a:pt x="895" y="714"/>
                      </a:lnTo>
                      <a:lnTo>
                        <a:pt x="891" y="730"/>
                      </a:lnTo>
                      <a:lnTo>
                        <a:pt x="895" y="732"/>
                      </a:lnTo>
                      <a:lnTo>
                        <a:pt x="903" y="728"/>
                      </a:lnTo>
                      <a:lnTo>
                        <a:pt x="901" y="712"/>
                      </a:lnTo>
                      <a:lnTo>
                        <a:pt x="903" y="705"/>
                      </a:lnTo>
                      <a:lnTo>
                        <a:pt x="905" y="707"/>
                      </a:lnTo>
                      <a:lnTo>
                        <a:pt x="918" y="701"/>
                      </a:lnTo>
                      <a:lnTo>
                        <a:pt x="920" y="723"/>
                      </a:lnTo>
                      <a:lnTo>
                        <a:pt x="914" y="728"/>
                      </a:lnTo>
                      <a:lnTo>
                        <a:pt x="916" y="731"/>
                      </a:lnTo>
                      <a:lnTo>
                        <a:pt x="905" y="745"/>
                      </a:lnTo>
                      <a:lnTo>
                        <a:pt x="914" y="736"/>
                      </a:lnTo>
                      <a:lnTo>
                        <a:pt x="933" y="708"/>
                      </a:lnTo>
                      <a:lnTo>
                        <a:pt x="943" y="679"/>
                      </a:lnTo>
                      <a:lnTo>
                        <a:pt x="948" y="658"/>
                      </a:lnTo>
                      <a:lnTo>
                        <a:pt x="948" y="655"/>
                      </a:lnTo>
                      <a:lnTo>
                        <a:pt x="942" y="678"/>
                      </a:lnTo>
                      <a:lnTo>
                        <a:pt x="931" y="686"/>
                      </a:lnTo>
                      <a:lnTo>
                        <a:pt x="936" y="677"/>
                      </a:lnTo>
                      <a:lnTo>
                        <a:pt x="929" y="660"/>
                      </a:lnTo>
                      <a:lnTo>
                        <a:pt x="936" y="634"/>
                      </a:lnTo>
                      <a:lnTo>
                        <a:pt x="944" y="630"/>
                      </a:lnTo>
                      <a:lnTo>
                        <a:pt x="947" y="636"/>
                      </a:lnTo>
                      <a:lnTo>
                        <a:pt x="944" y="595"/>
                      </a:lnTo>
                      <a:lnTo>
                        <a:pt x="944" y="592"/>
                      </a:lnTo>
                      <a:lnTo>
                        <a:pt x="942" y="550"/>
                      </a:lnTo>
                      <a:lnTo>
                        <a:pt x="936" y="489"/>
                      </a:lnTo>
                      <a:lnTo>
                        <a:pt x="936" y="487"/>
                      </a:lnTo>
                      <a:lnTo>
                        <a:pt x="927" y="467"/>
                      </a:lnTo>
                      <a:lnTo>
                        <a:pt x="905" y="431"/>
                      </a:lnTo>
                      <a:lnTo>
                        <a:pt x="885" y="396"/>
                      </a:lnTo>
                      <a:lnTo>
                        <a:pt x="885" y="395"/>
                      </a:lnTo>
                      <a:lnTo>
                        <a:pt x="863" y="358"/>
                      </a:lnTo>
                      <a:lnTo>
                        <a:pt x="843" y="327"/>
                      </a:lnTo>
                      <a:lnTo>
                        <a:pt x="833" y="299"/>
                      </a:lnTo>
                      <a:lnTo>
                        <a:pt x="837" y="278"/>
                      </a:lnTo>
                      <a:lnTo>
                        <a:pt x="810" y="243"/>
                      </a:lnTo>
                      <a:lnTo>
                        <a:pt x="773" y="198"/>
                      </a:lnTo>
                      <a:lnTo>
                        <a:pt x="757" y="171"/>
                      </a:lnTo>
                      <a:lnTo>
                        <a:pt x="755" y="168"/>
                      </a:lnTo>
                      <a:lnTo>
                        <a:pt x="736" y="138"/>
                      </a:lnTo>
                      <a:lnTo>
                        <a:pt x="735" y="138"/>
                      </a:lnTo>
                      <a:lnTo>
                        <a:pt x="731" y="129"/>
                      </a:lnTo>
                      <a:lnTo>
                        <a:pt x="724" y="108"/>
                      </a:lnTo>
                      <a:lnTo>
                        <a:pt x="704" y="66"/>
                      </a:lnTo>
                      <a:lnTo>
                        <a:pt x="695" y="36"/>
                      </a:lnTo>
                      <a:lnTo>
                        <a:pt x="692" y="35"/>
                      </a:lnTo>
                      <a:lnTo>
                        <a:pt x="688" y="9"/>
                      </a:lnTo>
                      <a:lnTo>
                        <a:pt x="688" y="8"/>
                      </a:lnTo>
                      <a:lnTo>
                        <a:pt x="655" y="8"/>
                      </a:lnTo>
                      <a:lnTo>
                        <a:pt x="639" y="4"/>
                      </a:lnTo>
                      <a:lnTo>
                        <a:pt x="634" y="0"/>
                      </a:lnTo>
                      <a:lnTo>
                        <a:pt x="622" y="13"/>
                      </a:lnTo>
                      <a:lnTo>
                        <a:pt x="630" y="45"/>
                      </a:lnTo>
                      <a:lnTo>
                        <a:pt x="629" y="63"/>
                      </a:lnTo>
                      <a:lnTo>
                        <a:pt x="612" y="63"/>
                      </a:lnTo>
                      <a:lnTo>
                        <a:pt x="607" y="49"/>
                      </a:lnTo>
                      <a:lnTo>
                        <a:pt x="606" y="40"/>
                      </a:lnTo>
                      <a:lnTo>
                        <a:pt x="602" y="40"/>
                      </a:lnTo>
                      <a:lnTo>
                        <a:pt x="588" y="41"/>
                      </a:lnTo>
                      <a:lnTo>
                        <a:pt x="584" y="41"/>
                      </a:lnTo>
                      <a:lnTo>
                        <a:pt x="580" y="41"/>
                      </a:lnTo>
                      <a:lnTo>
                        <a:pt x="573" y="43"/>
                      </a:lnTo>
                      <a:lnTo>
                        <a:pt x="564" y="43"/>
                      </a:lnTo>
                      <a:lnTo>
                        <a:pt x="555" y="44"/>
                      </a:lnTo>
                      <a:lnTo>
                        <a:pt x="552" y="44"/>
                      </a:lnTo>
                      <a:lnTo>
                        <a:pt x="547" y="44"/>
                      </a:lnTo>
                      <a:lnTo>
                        <a:pt x="533" y="45"/>
                      </a:lnTo>
                      <a:lnTo>
                        <a:pt x="503" y="49"/>
                      </a:lnTo>
                      <a:lnTo>
                        <a:pt x="496" y="49"/>
                      </a:lnTo>
                      <a:lnTo>
                        <a:pt x="491" y="49"/>
                      </a:lnTo>
                      <a:lnTo>
                        <a:pt x="483" y="50"/>
                      </a:lnTo>
                      <a:lnTo>
                        <a:pt x="480" y="50"/>
                      </a:lnTo>
                      <a:lnTo>
                        <a:pt x="477" y="50"/>
                      </a:lnTo>
                      <a:lnTo>
                        <a:pt x="474" y="50"/>
                      </a:lnTo>
                      <a:lnTo>
                        <a:pt x="462" y="51"/>
                      </a:lnTo>
                      <a:lnTo>
                        <a:pt x="449" y="53"/>
                      </a:lnTo>
                      <a:lnTo>
                        <a:pt x="447" y="53"/>
                      </a:lnTo>
                      <a:lnTo>
                        <a:pt x="441" y="53"/>
                      </a:lnTo>
                      <a:lnTo>
                        <a:pt x="435" y="53"/>
                      </a:lnTo>
                      <a:lnTo>
                        <a:pt x="421" y="54"/>
                      </a:lnTo>
                      <a:lnTo>
                        <a:pt x="413" y="55"/>
                      </a:lnTo>
                      <a:lnTo>
                        <a:pt x="405" y="55"/>
                      </a:lnTo>
                      <a:lnTo>
                        <a:pt x="404" y="55"/>
                      </a:lnTo>
                      <a:lnTo>
                        <a:pt x="400" y="55"/>
                      </a:lnTo>
                      <a:lnTo>
                        <a:pt x="396" y="55"/>
                      </a:lnTo>
                      <a:lnTo>
                        <a:pt x="383" y="57"/>
                      </a:lnTo>
                      <a:lnTo>
                        <a:pt x="378" y="58"/>
                      </a:lnTo>
                      <a:lnTo>
                        <a:pt x="374" y="58"/>
                      </a:lnTo>
                      <a:lnTo>
                        <a:pt x="371" y="58"/>
                      </a:lnTo>
                      <a:lnTo>
                        <a:pt x="365" y="58"/>
                      </a:lnTo>
                      <a:lnTo>
                        <a:pt x="352" y="59"/>
                      </a:lnTo>
                      <a:lnTo>
                        <a:pt x="334" y="61"/>
                      </a:lnTo>
                      <a:lnTo>
                        <a:pt x="308" y="62"/>
                      </a:lnTo>
                      <a:lnTo>
                        <a:pt x="307" y="61"/>
                      </a:lnTo>
                      <a:lnTo>
                        <a:pt x="290" y="32"/>
                      </a:lnTo>
                      <a:lnTo>
                        <a:pt x="289" y="27"/>
                      </a:lnTo>
                      <a:lnTo>
                        <a:pt x="272" y="28"/>
                      </a:lnTo>
                      <a:lnTo>
                        <a:pt x="262" y="29"/>
                      </a:lnTo>
                      <a:lnTo>
                        <a:pt x="236" y="35"/>
                      </a:lnTo>
                      <a:lnTo>
                        <a:pt x="234" y="35"/>
                      </a:lnTo>
                      <a:lnTo>
                        <a:pt x="204" y="39"/>
                      </a:lnTo>
                      <a:lnTo>
                        <a:pt x="184" y="41"/>
                      </a:lnTo>
                      <a:lnTo>
                        <a:pt x="174" y="43"/>
                      </a:lnTo>
                      <a:lnTo>
                        <a:pt x="164" y="43"/>
                      </a:lnTo>
                      <a:lnTo>
                        <a:pt x="160" y="44"/>
                      </a:lnTo>
                      <a:lnTo>
                        <a:pt x="158" y="44"/>
                      </a:lnTo>
                      <a:lnTo>
                        <a:pt x="152" y="45"/>
                      </a:lnTo>
                      <a:lnTo>
                        <a:pt x="137" y="47"/>
                      </a:lnTo>
                      <a:lnTo>
                        <a:pt x="136" y="47"/>
                      </a:lnTo>
                      <a:lnTo>
                        <a:pt x="119" y="49"/>
                      </a:lnTo>
                      <a:lnTo>
                        <a:pt x="116" y="49"/>
                      </a:lnTo>
                      <a:lnTo>
                        <a:pt x="103" y="50"/>
                      </a:lnTo>
                      <a:lnTo>
                        <a:pt x="101" y="51"/>
                      </a:lnTo>
                      <a:lnTo>
                        <a:pt x="100" y="50"/>
                      </a:lnTo>
                      <a:lnTo>
                        <a:pt x="90" y="51"/>
                      </a:lnTo>
                      <a:lnTo>
                        <a:pt x="69" y="54"/>
                      </a:lnTo>
                      <a:lnTo>
                        <a:pt x="52" y="55"/>
                      </a:lnTo>
                      <a:lnTo>
                        <a:pt x="49" y="55"/>
                      </a:lnTo>
                      <a:lnTo>
                        <a:pt x="41" y="57"/>
                      </a:lnTo>
                      <a:lnTo>
                        <a:pt x="39" y="57"/>
                      </a:lnTo>
                      <a:lnTo>
                        <a:pt x="1" y="61"/>
                      </a:lnTo>
                      <a:lnTo>
                        <a:pt x="0" y="81"/>
                      </a:lnTo>
                      <a:lnTo>
                        <a:pt x="29" y="107"/>
                      </a:lnTo>
                      <a:lnTo>
                        <a:pt x="27" y="125"/>
                      </a:lnTo>
                      <a:lnTo>
                        <a:pt x="34" y="130"/>
                      </a:lnTo>
                      <a:lnTo>
                        <a:pt x="17" y="155"/>
                      </a:lnTo>
                      <a:lnTo>
                        <a:pt x="35" y="148"/>
                      </a:lnTo>
                      <a:lnTo>
                        <a:pt x="93" y="133"/>
                      </a:lnTo>
                      <a:lnTo>
                        <a:pt x="100" y="131"/>
                      </a:lnTo>
                      <a:lnTo>
                        <a:pt x="131" y="129"/>
                      </a:lnTo>
                      <a:lnTo>
                        <a:pt x="145" y="127"/>
                      </a:lnTo>
                      <a:lnTo>
                        <a:pt x="146" y="127"/>
                      </a:lnTo>
                      <a:lnTo>
                        <a:pt x="190" y="13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4" name="Freeform 18"/>
                <p:cNvSpPr>
                  <a:spLocks/>
                </p:cNvSpPr>
                <p:nvPr/>
              </p:nvSpPr>
              <p:spPr bwMode="auto">
                <a:xfrm>
                  <a:off x="4663" y="4242"/>
                  <a:ext cx="57" cy="41"/>
                </a:xfrm>
                <a:custGeom>
                  <a:avLst/>
                  <a:gdLst>
                    <a:gd name="T0" fmla="*/ 0 w 57"/>
                    <a:gd name="T1" fmla="*/ 41 h 41"/>
                    <a:gd name="T2" fmla="*/ 32 w 57"/>
                    <a:gd name="T3" fmla="*/ 24 h 41"/>
                    <a:gd name="T4" fmla="*/ 34 w 57"/>
                    <a:gd name="T5" fmla="*/ 18 h 41"/>
                    <a:gd name="T6" fmla="*/ 46 w 57"/>
                    <a:gd name="T7" fmla="*/ 21 h 41"/>
                    <a:gd name="T8" fmla="*/ 57 w 57"/>
                    <a:gd name="T9" fmla="*/ 15 h 41"/>
                    <a:gd name="T10" fmla="*/ 46 w 57"/>
                    <a:gd name="T11" fmla="*/ 5 h 41"/>
                    <a:gd name="T12" fmla="*/ 32 w 57"/>
                    <a:gd name="T13" fmla="*/ 0 h 41"/>
                    <a:gd name="T14" fmla="*/ 32 w 57"/>
                    <a:gd name="T15" fmla="*/ 9 h 41"/>
                    <a:gd name="T16" fmla="*/ 30 w 57"/>
                    <a:gd name="T17" fmla="*/ 14 h 41"/>
                    <a:gd name="T18" fmla="*/ 22 w 57"/>
                    <a:gd name="T19" fmla="*/ 11 h 41"/>
                    <a:gd name="T20" fmla="*/ 4 w 57"/>
                    <a:gd name="T21" fmla="*/ 22 h 41"/>
                    <a:gd name="T22" fmla="*/ 5 w 57"/>
                    <a:gd name="T23" fmla="*/ 36 h 41"/>
                    <a:gd name="T24" fmla="*/ 0 w 57"/>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41">
                      <a:moveTo>
                        <a:pt x="0" y="41"/>
                      </a:moveTo>
                      <a:lnTo>
                        <a:pt x="32" y="24"/>
                      </a:lnTo>
                      <a:lnTo>
                        <a:pt x="34" y="18"/>
                      </a:lnTo>
                      <a:lnTo>
                        <a:pt x="46" y="21"/>
                      </a:lnTo>
                      <a:lnTo>
                        <a:pt x="57" y="15"/>
                      </a:lnTo>
                      <a:lnTo>
                        <a:pt x="46" y="5"/>
                      </a:lnTo>
                      <a:lnTo>
                        <a:pt x="32" y="0"/>
                      </a:lnTo>
                      <a:lnTo>
                        <a:pt x="32" y="9"/>
                      </a:lnTo>
                      <a:lnTo>
                        <a:pt x="30" y="14"/>
                      </a:lnTo>
                      <a:lnTo>
                        <a:pt x="22" y="11"/>
                      </a:lnTo>
                      <a:lnTo>
                        <a:pt x="4" y="22"/>
                      </a:lnTo>
                      <a:lnTo>
                        <a:pt x="5" y="36"/>
                      </a:lnTo>
                      <a:lnTo>
                        <a:pt x="0" y="4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5" name="Freeform 19"/>
                <p:cNvSpPr>
                  <a:spLocks/>
                </p:cNvSpPr>
                <p:nvPr/>
              </p:nvSpPr>
              <p:spPr bwMode="auto">
                <a:xfrm>
                  <a:off x="4736" y="4234"/>
                  <a:ext cx="25" cy="16"/>
                </a:xfrm>
                <a:custGeom>
                  <a:avLst/>
                  <a:gdLst>
                    <a:gd name="T0" fmla="*/ 0 w 25"/>
                    <a:gd name="T1" fmla="*/ 15 h 16"/>
                    <a:gd name="T2" fmla="*/ 2 w 25"/>
                    <a:gd name="T3" fmla="*/ 16 h 16"/>
                    <a:gd name="T4" fmla="*/ 25 w 25"/>
                    <a:gd name="T5" fmla="*/ 0 h 16"/>
                    <a:gd name="T6" fmla="*/ 13 w 25"/>
                    <a:gd name="T7" fmla="*/ 7 h 16"/>
                    <a:gd name="T8" fmla="*/ 0 w 25"/>
                    <a:gd name="T9" fmla="*/ 15 h 16"/>
                  </a:gdLst>
                  <a:ahLst/>
                  <a:cxnLst>
                    <a:cxn ang="0">
                      <a:pos x="T0" y="T1"/>
                    </a:cxn>
                    <a:cxn ang="0">
                      <a:pos x="T2" y="T3"/>
                    </a:cxn>
                    <a:cxn ang="0">
                      <a:pos x="T4" y="T5"/>
                    </a:cxn>
                    <a:cxn ang="0">
                      <a:pos x="T6" y="T7"/>
                    </a:cxn>
                    <a:cxn ang="0">
                      <a:pos x="T8" y="T9"/>
                    </a:cxn>
                  </a:cxnLst>
                  <a:rect l="0" t="0" r="r" b="b"/>
                  <a:pathLst>
                    <a:path w="25" h="16">
                      <a:moveTo>
                        <a:pt x="0" y="15"/>
                      </a:moveTo>
                      <a:lnTo>
                        <a:pt x="2" y="16"/>
                      </a:lnTo>
                      <a:lnTo>
                        <a:pt x="25" y="0"/>
                      </a:lnTo>
                      <a:lnTo>
                        <a:pt x="13" y="7"/>
                      </a:lnTo>
                      <a:lnTo>
                        <a:pt x="0" y="15"/>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6" name="Freeform 20"/>
                <p:cNvSpPr>
                  <a:spLocks/>
                </p:cNvSpPr>
                <p:nvPr/>
              </p:nvSpPr>
              <p:spPr bwMode="auto">
                <a:xfrm>
                  <a:off x="4769" y="4226"/>
                  <a:ext cx="8" cy="8"/>
                </a:xfrm>
                <a:custGeom>
                  <a:avLst/>
                  <a:gdLst>
                    <a:gd name="T0" fmla="*/ 0 w 8"/>
                    <a:gd name="T1" fmla="*/ 8 h 8"/>
                    <a:gd name="T2" fmla="*/ 8 w 8"/>
                    <a:gd name="T3" fmla="*/ 0 h 8"/>
                    <a:gd name="T4" fmla="*/ 7 w 8"/>
                    <a:gd name="T5" fmla="*/ 4 h 8"/>
                    <a:gd name="T6" fmla="*/ 0 w 8"/>
                    <a:gd name="T7" fmla="*/ 8 h 8"/>
                  </a:gdLst>
                  <a:ahLst/>
                  <a:cxnLst>
                    <a:cxn ang="0">
                      <a:pos x="T0" y="T1"/>
                    </a:cxn>
                    <a:cxn ang="0">
                      <a:pos x="T2" y="T3"/>
                    </a:cxn>
                    <a:cxn ang="0">
                      <a:pos x="T4" y="T5"/>
                    </a:cxn>
                    <a:cxn ang="0">
                      <a:pos x="T6" y="T7"/>
                    </a:cxn>
                  </a:cxnLst>
                  <a:rect l="0" t="0" r="r" b="b"/>
                  <a:pathLst>
                    <a:path w="8" h="8">
                      <a:moveTo>
                        <a:pt x="0" y="8"/>
                      </a:moveTo>
                      <a:lnTo>
                        <a:pt x="8" y="0"/>
                      </a:lnTo>
                      <a:lnTo>
                        <a:pt x="7" y="4"/>
                      </a:lnTo>
                      <a:lnTo>
                        <a:pt x="0" y="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7" name="Freeform 21"/>
                <p:cNvSpPr>
                  <a:spLocks/>
                </p:cNvSpPr>
                <p:nvPr/>
              </p:nvSpPr>
              <p:spPr bwMode="auto">
                <a:xfrm>
                  <a:off x="4712" y="4242"/>
                  <a:ext cx="0" cy="8"/>
                </a:xfrm>
                <a:custGeom>
                  <a:avLst/>
                  <a:gdLst>
                    <a:gd name="T0" fmla="*/ 0 h 8"/>
                    <a:gd name="T1" fmla="*/ 8 h 8"/>
                    <a:gd name="T2" fmla="*/ 0 h 8"/>
                    <a:gd name="T3" fmla="*/ 0 h 8"/>
                  </a:gdLst>
                  <a:ahLst/>
                  <a:cxnLst>
                    <a:cxn ang="0">
                      <a:pos x="0" y="T0"/>
                    </a:cxn>
                    <a:cxn ang="0">
                      <a:pos x="0" y="T1"/>
                    </a:cxn>
                    <a:cxn ang="0">
                      <a:pos x="0" y="T2"/>
                    </a:cxn>
                    <a:cxn ang="0">
                      <a:pos x="0" y="T3"/>
                    </a:cxn>
                  </a:cxnLst>
                  <a:rect l="0" t="0" r="r" b="b"/>
                  <a:pathLst>
                    <a:path h="8">
                      <a:moveTo>
                        <a:pt x="0" y="0"/>
                      </a:moveTo>
                      <a:lnTo>
                        <a:pt x="0" y="8"/>
                      </a:lnTo>
                      <a:lnTo>
                        <a:pt x="0" y="0"/>
                      </a:lnTo>
                      <a:lnTo>
                        <a:pt x="0"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8" name="Freeform 22"/>
                <p:cNvSpPr>
                  <a:spLocks/>
                </p:cNvSpPr>
                <p:nvPr/>
              </p:nvSpPr>
              <p:spPr bwMode="auto">
                <a:xfrm>
                  <a:off x="4777" y="4218"/>
                  <a:ext cx="8" cy="8"/>
                </a:xfrm>
                <a:custGeom>
                  <a:avLst/>
                  <a:gdLst>
                    <a:gd name="T0" fmla="*/ 0 w 8"/>
                    <a:gd name="T1" fmla="*/ 8 h 8"/>
                    <a:gd name="T2" fmla="*/ 8 w 8"/>
                    <a:gd name="T3" fmla="*/ 0 h 8"/>
                    <a:gd name="T4" fmla="*/ 0 w 8"/>
                    <a:gd name="T5" fmla="*/ 8 h 8"/>
                  </a:gdLst>
                  <a:ahLst/>
                  <a:cxnLst>
                    <a:cxn ang="0">
                      <a:pos x="T0" y="T1"/>
                    </a:cxn>
                    <a:cxn ang="0">
                      <a:pos x="T2" y="T3"/>
                    </a:cxn>
                    <a:cxn ang="0">
                      <a:pos x="T4" y="T5"/>
                    </a:cxn>
                  </a:cxnLst>
                  <a:rect l="0" t="0" r="r" b="b"/>
                  <a:pathLst>
                    <a:path w="8" h="8">
                      <a:moveTo>
                        <a:pt x="0" y="8"/>
                      </a:moveTo>
                      <a:lnTo>
                        <a:pt x="8" y="0"/>
                      </a:lnTo>
                      <a:lnTo>
                        <a:pt x="0" y="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39" name="Freeform 23"/>
                <p:cNvSpPr>
                  <a:spLocks/>
                </p:cNvSpPr>
                <p:nvPr/>
              </p:nvSpPr>
              <p:spPr bwMode="auto">
                <a:xfrm>
                  <a:off x="2324" y="2386"/>
                  <a:ext cx="760" cy="409"/>
                </a:xfrm>
                <a:custGeom>
                  <a:avLst/>
                  <a:gdLst>
                    <a:gd name="T0" fmla="*/ 752 w 760"/>
                    <a:gd name="T1" fmla="*/ 148 h 409"/>
                    <a:gd name="T2" fmla="*/ 752 w 760"/>
                    <a:gd name="T3" fmla="*/ 172 h 409"/>
                    <a:gd name="T4" fmla="*/ 753 w 760"/>
                    <a:gd name="T5" fmla="*/ 205 h 409"/>
                    <a:gd name="T6" fmla="*/ 757 w 760"/>
                    <a:gd name="T7" fmla="*/ 249 h 409"/>
                    <a:gd name="T8" fmla="*/ 757 w 760"/>
                    <a:gd name="T9" fmla="*/ 278 h 409"/>
                    <a:gd name="T10" fmla="*/ 758 w 760"/>
                    <a:gd name="T11" fmla="*/ 317 h 409"/>
                    <a:gd name="T12" fmla="*/ 759 w 760"/>
                    <a:gd name="T13" fmla="*/ 355 h 409"/>
                    <a:gd name="T14" fmla="*/ 760 w 760"/>
                    <a:gd name="T15" fmla="*/ 392 h 409"/>
                    <a:gd name="T16" fmla="*/ 760 w 760"/>
                    <a:gd name="T17" fmla="*/ 404 h 409"/>
                    <a:gd name="T18" fmla="*/ 720 w 760"/>
                    <a:gd name="T19" fmla="*/ 405 h 409"/>
                    <a:gd name="T20" fmla="*/ 689 w 760"/>
                    <a:gd name="T21" fmla="*/ 406 h 409"/>
                    <a:gd name="T22" fmla="*/ 667 w 760"/>
                    <a:gd name="T23" fmla="*/ 406 h 409"/>
                    <a:gd name="T24" fmla="*/ 640 w 760"/>
                    <a:gd name="T25" fmla="*/ 408 h 409"/>
                    <a:gd name="T26" fmla="*/ 618 w 760"/>
                    <a:gd name="T27" fmla="*/ 408 h 409"/>
                    <a:gd name="T28" fmla="*/ 564 w 760"/>
                    <a:gd name="T29" fmla="*/ 409 h 409"/>
                    <a:gd name="T30" fmla="*/ 528 w 760"/>
                    <a:gd name="T31" fmla="*/ 409 h 409"/>
                    <a:gd name="T32" fmla="*/ 483 w 760"/>
                    <a:gd name="T33" fmla="*/ 409 h 409"/>
                    <a:gd name="T34" fmla="*/ 465 w 760"/>
                    <a:gd name="T35" fmla="*/ 409 h 409"/>
                    <a:gd name="T36" fmla="*/ 413 w 760"/>
                    <a:gd name="T37" fmla="*/ 409 h 409"/>
                    <a:gd name="T38" fmla="*/ 400 w 760"/>
                    <a:gd name="T39" fmla="*/ 409 h 409"/>
                    <a:gd name="T40" fmla="*/ 376 w 760"/>
                    <a:gd name="T41" fmla="*/ 409 h 409"/>
                    <a:gd name="T42" fmla="*/ 337 w 760"/>
                    <a:gd name="T43" fmla="*/ 409 h 409"/>
                    <a:gd name="T44" fmla="*/ 276 w 760"/>
                    <a:gd name="T45" fmla="*/ 409 h 409"/>
                    <a:gd name="T46" fmla="*/ 260 w 760"/>
                    <a:gd name="T47" fmla="*/ 409 h 409"/>
                    <a:gd name="T48" fmla="*/ 208 w 760"/>
                    <a:gd name="T49" fmla="*/ 408 h 409"/>
                    <a:gd name="T50" fmla="*/ 195 w 760"/>
                    <a:gd name="T51" fmla="*/ 406 h 409"/>
                    <a:gd name="T52" fmla="*/ 111 w 760"/>
                    <a:gd name="T53" fmla="*/ 405 h 409"/>
                    <a:gd name="T54" fmla="*/ 93 w 760"/>
                    <a:gd name="T55" fmla="*/ 405 h 409"/>
                    <a:gd name="T56" fmla="*/ 30 w 760"/>
                    <a:gd name="T57" fmla="*/ 404 h 409"/>
                    <a:gd name="T58" fmla="*/ 0 w 760"/>
                    <a:gd name="T59" fmla="*/ 402 h 409"/>
                    <a:gd name="T60" fmla="*/ 1 w 760"/>
                    <a:gd name="T61" fmla="*/ 350 h 409"/>
                    <a:gd name="T62" fmla="*/ 3 w 760"/>
                    <a:gd name="T63" fmla="*/ 315 h 409"/>
                    <a:gd name="T64" fmla="*/ 5 w 760"/>
                    <a:gd name="T65" fmla="*/ 251 h 409"/>
                    <a:gd name="T66" fmla="*/ 7 w 760"/>
                    <a:gd name="T67" fmla="*/ 217 h 409"/>
                    <a:gd name="T68" fmla="*/ 8 w 760"/>
                    <a:gd name="T69" fmla="*/ 184 h 409"/>
                    <a:gd name="T70" fmla="*/ 9 w 760"/>
                    <a:gd name="T71" fmla="*/ 134 h 409"/>
                    <a:gd name="T72" fmla="*/ 11 w 760"/>
                    <a:gd name="T73" fmla="*/ 117 h 409"/>
                    <a:gd name="T74" fmla="*/ 12 w 760"/>
                    <a:gd name="T75" fmla="*/ 66 h 409"/>
                    <a:gd name="T76" fmla="*/ 13 w 760"/>
                    <a:gd name="T77" fmla="*/ 0 h 409"/>
                    <a:gd name="T78" fmla="*/ 86 w 760"/>
                    <a:gd name="T79" fmla="*/ 3 h 409"/>
                    <a:gd name="T80" fmla="*/ 142 w 760"/>
                    <a:gd name="T81" fmla="*/ 4 h 409"/>
                    <a:gd name="T82" fmla="*/ 180 w 760"/>
                    <a:gd name="T83" fmla="*/ 5 h 409"/>
                    <a:gd name="T84" fmla="*/ 204 w 760"/>
                    <a:gd name="T85" fmla="*/ 5 h 409"/>
                    <a:gd name="T86" fmla="*/ 277 w 760"/>
                    <a:gd name="T87" fmla="*/ 7 h 409"/>
                    <a:gd name="T88" fmla="*/ 303 w 760"/>
                    <a:gd name="T89" fmla="*/ 8 h 409"/>
                    <a:gd name="T90" fmla="*/ 339 w 760"/>
                    <a:gd name="T91" fmla="*/ 8 h 409"/>
                    <a:gd name="T92" fmla="*/ 364 w 760"/>
                    <a:gd name="T93" fmla="*/ 8 h 409"/>
                    <a:gd name="T94" fmla="*/ 400 w 760"/>
                    <a:gd name="T95" fmla="*/ 8 h 409"/>
                    <a:gd name="T96" fmla="*/ 426 w 760"/>
                    <a:gd name="T97" fmla="*/ 8 h 409"/>
                    <a:gd name="T98" fmla="*/ 475 w 760"/>
                    <a:gd name="T99" fmla="*/ 8 h 409"/>
                    <a:gd name="T100" fmla="*/ 500 w 760"/>
                    <a:gd name="T101" fmla="*/ 8 h 409"/>
                    <a:gd name="T102" fmla="*/ 530 w 760"/>
                    <a:gd name="T103" fmla="*/ 8 h 409"/>
                    <a:gd name="T104" fmla="*/ 564 w 760"/>
                    <a:gd name="T105" fmla="*/ 7 h 409"/>
                    <a:gd name="T106" fmla="*/ 587 w 760"/>
                    <a:gd name="T107" fmla="*/ 7 h 409"/>
                    <a:gd name="T108" fmla="*/ 610 w 760"/>
                    <a:gd name="T109" fmla="*/ 7 h 409"/>
                    <a:gd name="T110" fmla="*/ 676 w 760"/>
                    <a:gd name="T111" fmla="*/ 5 h 409"/>
                    <a:gd name="T112" fmla="*/ 706 w 760"/>
                    <a:gd name="T113" fmla="*/ 21 h 409"/>
                    <a:gd name="T114" fmla="*/ 722 w 760"/>
                    <a:gd name="T115" fmla="*/ 27 h 409"/>
                    <a:gd name="T116" fmla="*/ 705 w 760"/>
                    <a:gd name="T117" fmla="*/ 54 h 409"/>
                    <a:gd name="T118" fmla="*/ 705 w 760"/>
                    <a:gd name="T119" fmla="*/ 70 h 409"/>
                    <a:gd name="T120" fmla="*/ 724 w 760"/>
                    <a:gd name="T121" fmla="*/ 87 h 409"/>
                    <a:gd name="T122" fmla="*/ 737 w 760"/>
                    <a:gd name="T123" fmla="*/ 113 h 409"/>
                    <a:gd name="T124" fmla="*/ 751 w 760"/>
                    <a:gd name="T125" fmla="*/ 11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0" h="409">
                      <a:moveTo>
                        <a:pt x="751" y="131"/>
                      </a:moveTo>
                      <a:lnTo>
                        <a:pt x="751" y="139"/>
                      </a:lnTo>
                      <a:lnTo>
                        <a:pt x="752" y="148"/>
                      </a:lnTo>
                      <a:lnTo>
                        <a:pt x="752" y="156"/>
                      </a:lnTo>
                      <a:lnTo>
                        <a:pt x="752" y="170"/>
                      </a:lnTo>
                      <a:lnTo>
                        <a:pt x="752" y="172"/>
                      </a:lnTo>
                      <a:lnTo>
                        <a:pt x="752" y="186"/>
                      </a:lnTo>
                      <a:lnTo>
                        <a:pt x="753" y="202"/>
                      </a:lnTo>
                      <a:lnTo>
                        <a:pt x="753" y="205"/>
                      </a:lnTo>
                      <a:lnTo>
                        <a:pt x="753" y="219"/>
                      </a:lnTo>
                      <a:lnTo>
                        <a:pt x="753" y="237"/>
                      </a:lnTo>
                      <a:lnTo>
                        <a:pt x="757" y="249"/>
                      </a:lnTo>
                      <a:lnTo>
                        <a:pt x="757" y="261"/>
                      </a:lnTo>
                      <a:lnTo>
                        <a:pt x="757" y="266"/>
                      </a:lnTo>
                      <a:lnTo>
                        <a:pt x="757" y="278"/>
                      </a:lnTo>
                      <a:lnTo>
                        <a:pt x="757" y="297"/>
                      </a:lnTo>
                      <a:lnTo>
                        <a:pt x="758" y="314"/>
                      </a:lnTo>
                      <a:lnTo>
                        <a:pt x="758" y="317"/>
                      </a:lnTo>
                      <a:lnTo>
                        <a:pt x="758" y="336"/>
                      </a:lnTo>
                      <a:lnTo>
                        <a:pt x="759" y="354"/>
                      </a:lnTo>
                      <a:lnTo>
                        <a:pt x="759" y="355"/>
                      </a:lnTo>
                      <a:lnTo>
                        <a:pt x="759" y="358"/>
                      </a:lnTo>
                      <a:lnTo>
                        <a:pt x="759" y="382"/>
                      </a:lnTo>
                      <a:lnTo>
                        <a:pt x="760" y="392"/>
                      </a:lnTo>
                      <a:lnTo>
                        <a:pt x="760" y="396"/>
                      </a:lnTo>
                      <a:lnTo>
                        <a:pt x="760" y="399"/>
                      </a:lnTo>
                      <a:lnTo>
                        <a:pt x="760" y="404"/>
                      </a:lnTo>
                      <a:lnTo>
                        <a:pt x="759" y="404"/>
                      </a:lnTo>
                      <a:lnTo>
                        <a:pt x="745" y="405"/>
                      </a:lnTo>
                      <a:lnTo>
                        <a:pt x="720" y="405"/>
                      </a:lnTo>
                      <a:lnTo>
                        <a:pt x="712" y="405"/>
                      </a:lnTo>
                      <a:lnTo>
                        <a:pt x="695" y="406"/>
                      </a:lnTo>
                      <a:lnTo>
                        <a:pt x="689" y="406"/>
                      </a:lnTo>
                      <a:lnTo>
                        <a:pt x="679" y="406"/>
                      </a:lnTo>
                      <a:lnTo>
                        <a:pt x="668" y="406"/>
                      </a:lnTo>
                      <a:lnTo>
                        <a:pt x="667" y="406"/>
                      </a:lnTo>
                      <a:lnTo>
                        <a:pt x="656" y="406"/>
                      </a:lnTo>
                      <a:lnTo>
                        <a:pt x="652" y="406"/>
                      </a:lnTo>
                      <a:lnTo>
                        <a:pt x="640" y="408"/>
                      </a:lnTo>
                      <a:lnTo>
                        <a:pt x="632" y="408"/>
                      </a:lnTo>
                      <a:lnTo>
                        <a:pt x="621" y="408"/>
                      </a:lnTo>
                      <a:lnTo>
                        <a:pt x="618" y="408"/>
                      </a:lnTo>
                      <a:lnTo>
                        <a:pt x="605" y="408"/>
                      </a:lnTo>
                      <a:lnTo>
                        <a:pt x="572" y="409"/>
                      </a:lnTo>
                      <a:lnTo>
                        <a:pt x="564" y="409"/>
                      </a:lnTo>
                      <a:lnTo>
                        <a:pt x="555" y="409"/>
                      </a:lnTo>
                      <a:lnTo>
                        <a:pt x="542" y="409"/>
                      </a:lnTo>
                      <a:lnTo>
                        <a:pt x="528" y="409"/>
                      </a:lnTo>
                      <a:lnTo>
                        <a:pt x="515" y="409"/>
                      </a:lnTo>
                      <a:lnTo>
                        <a:pt x="502" y="409"/>
                      </a:lnTo>
                      <a:lnTo>
                        <a:pt x="483" y="409"/>
                      </a:lnTo>
                      <a:lnTo>
                        <a:pt x="477" y="409"/>
                      </a:lnTo>
                      <a:lnTo>
                        <a:pt x="468" y="409"/>
                      </a:lnTo>
                      <a:lnTo>
                        <a:pt x="465" y="409"/>
                      </a:lnTo>
                      <a:lnTo>
                        <a:pt x="445" y="409"/>
                      </a:lnTo>
                      <a:lnTo>
                        <a:pt x="434" y="409"/>
                      </a:lnTo>
                      <a:lnTo>
                        <a:pt x="413" y="409"/>
                      </a:lnTo>
                      <a:lnTo>
                        <a:pt x="408" y="409"/>
                      </a:lnTo>
                      <a:lnTo>
                        <a:pt x="402" y="409"/>
                      </a:lnTo>
                      <a:lnTo>
                        <a:pt x="400" y="409"/>
                      </a:lnTo>
                      <a:lnTo>
                        <a:pt x="384" y="409"/>
                      </a:lnTo>
                      <a:lnTo>
                        <a:pt x="379" y="409"/>
                      </a:lnTo>
                      <a:lnTo>
                        <a:pt x="376" y="409"/>
                      </a:lnTo>
                      <a:lnTo>
                        <a:pt x="361" y="409"/>
                      </a:lnTo>
                      <a:lnTo>
                        <a:pt x="357" y="409"/>
                      </a:lnTo>
                      <a:lnTo>
                        <a:pt x="337" y="409"/>
                      </a:lnTo>
                      <a:lnTo>
                        <a:pt x="330" y="409"/>
                      </a:lnTo>
                      <a:lnTo>
                        <a:pt x="311" y="409"/>
                      </a:lnTo>
                      <a:lnTo>
                        <a:pt x="276" y="409"/>
                      </a:lnTo>
                      <a:lnTo>
                        <a:pt x="272" y="409"/>
                      </a:lnTo>
                      <a:lnTo>
                        <a:pt x="264" y="409"/>
                      </a:lnTo>
                      <a:lnTo>
                        <a:pt x="260" y="409"/>
                      </a:lnTo>
                      <a:lnTo>
                        <a:pt x="256" y="408"/>
                      </a:lnTo>
                      <a:lnTo>
                        <a:pt x="216" y="408"/>
                      </a:lnTo>
                      <a:lnTo>
                        <a:pt x="208" y="408"/>
                      </a:lnTo>
                      <a:lnTo>
                        <a:pt x="204" y="408"/>
                      </a:lnTo>
                      <a:lnTo>
                        <a:pt x="199" y="408"/>
                      </a:lnTo>
                      <a:lnTo>
                        <a:pt x="195" y="406"/>
                      </a:lnTo>
                      <a:lnTo>
                        <a:pt x="150" y="406"/>
                      </a:lnTo>
                      <a:lnTo>
                        <a:pt x="143" y="406"/>
                      </a:lnTo>
                      <a:lnTo>
                        <a:pt x="111" y="405"/>
                      </a:lnTo>
                      <a:lnTo>
                        <a:pt x="105" y="405"/>
                      </a:lnTo>
                      <a:lnTo>
                        <a:pt x="99" y="405"/>
                      </a:lnTo>
                      <a:lnTo>
                        <a:pt x="93" y="405"/>
                      </a:lnTo>
                      <a:lnTo>
                        <a:pt x="67" y="405"/>
                      </a:lnTo>
                      <a:lnTo>
                        <a:pt x="50" y="404"/>
                      </a:lnTo>
                      <a:lnTo>
                        <a:pt x="30" y="404"/>
                      </a:lnTo>
                      <a:lnTo>
                        <a:pt x="23" y="404"/>
                      </a:lnTo>
                      <a:lnTo>
                        <a:pt x="1" y="402"/>
                      </a:lnTo>
                      <a:lnTo>
                        <a:pt x="0" y="402"/>
                      </a:lnTo>
                      <a:lnTo>
                        <a:pt x="0" y="384"/>
                      </a:lnTo>
                      <a:lnTo>
                        <a:pt x="1" y="368"/>
                      </a:lnTo>
                      <a:lnTo>
                        <a:pt x="1" y="350"/>
                      </a:lnTo>
                      <a:lnTo>
                        <a:pt x="3" y="333"/>
                      </a:lnTo>
                      <a:lnTo>
                        <a:pt x="3" y="318"/>
                      </a:lnTo>
                      <a:lnTo>
                        <a:pt x="3" y="315"/>
                      </a:lnTo>
                      <a:lnTo>
                        <a:pt x="4" y="303"/>
                      </a:lnTo>
                      <a:lnTo>
                        <a:pt x="4" y="267"/>
                      </a:lnTo>
                      <a:lnTo>
                        <a:pt x="5" y="251"/>
                      </a:lnTo>
                      <a:lnTo>
                        <a:pt x="5" y="233"/>
                      </a:lnTo>
                      <a:lnTo>
                        <a:pt x="7" y="231"/>
                      </a:lnTo>
                      <a:lnTo>
                        <a:pt x="7" y="217"/>
                      </a:lnTo>
                      <a:lnTo>
                        <a:pt x="7" y="208"/>
                      </a:lnTo>
                      <a:lnTo>
                        <a:pt x="8" y="186"/>
                      </a:lnTo>
                      <a:lnTo>
                        <a:pt x="8" y="184"/>
                      </a:lnTo>
                      <a:lnTo>
                        <a:pt x="8" y="175"/>
                      </a:lnTo>
                      <a:lnTo>
                        <a:pt x="8" y="160"/>
                      </a:lnTo>
                      <a:lnTo>
                        <a:pt x="9" y="134"/>
                      </a:lnTo>
                      <a:lnTo>
                        <a:pt x="9" y="128"/>
                      </a:lnTo>
                      <a:lnTo>
                        <a:pt x="9" y="122"/>
                      </a:lnTo>
                      <a:lnTo>
                        <a:pt x="11" y="117"/>
                      </a:lnTo>
                      <a:lnTo>
                        <a:pt x="11" y="116"/>
                      </a:lnTo>
                      <a:lnTo>
                        <a:pt x="11" y="83"/>
                      </a:lnTo>
                      <a:lnTo>
                        <a:pt x="12" y="66"/>
                      </a:lnTo>
                      <a:lnTo>
                        <a:pt x="12" y="58"/>
                      </a:lnTo>
                      <a:lnTo>
                        <a:pt x="12" y="56"/>
                      </a:lnTo>
                      <a:lnTo>
                        <a:pt x="13" y="0"/>
                      </a:lnTo>
                      <a:lnTo>
                        <a:pt x="78" y="3"/>
                      </a:lnTo>
                      <a:lnTo>
                        <a:pt x="81" y="3"/>
                      </a:lnTo>
                      <a:lnTo>
                        <a:pt x="86" y="3"/>
                      </a:lnTo>
                      <a:lnTo>
                        <a:pt x="105" y="4"/>
                      </a:lnTo>
                      <a:lnTo>
                        <a:pt x="130" y="4"/>
                      </a:lnTo>
                      <a:lnTo>
                        <a:pt x="142" y="4"/>
                      </a:lnTo>
                      <a:lnTo>
                        <a:pt x="143" y="4"/>
                      </a:lnTo>
                      <a:lnTo>
                        <a:pt x="161" y="5"/>
                      </a:lnTo>
                      <a:lnTo>
                        <a:pt x="180" y="5"/>
                      </a:lnTo>
                      <a:lnTo>
                        <a:pt x="196" y="5"/>
                      </a:lnTo>
                      <a:lnTo>
                        <a:pt x="199" y="5"/>
                      </a:lnTo>
                      <a:lnTo>
                        <a:pt x="204" y="5"/>
                      </a:lnTo>
                      <a:lnTo>
                        <a:pt x="234" y="7"/>
                      </a:lnTo>
                      <a:lnTo>
                        <a:pt x="253" y="7"/>
                      </a:lnTo>
                      <a:lnTo>
                        <a:pt x="277" y="7"/>
                      </a:lnTo>
                      <a:lnTo>
                        <a:pt x="284" y="7"/>
                      </a:lnTo>
                      <a:lnTo>
                        <a:pt x="298" y="7"/>
                      </a:lnTo>
                      <a:lnTo>
                        <a:pt x="303" y="8"/>
                      </a:lnTo>
                      <a:lnTo>
                        <a:pt x="308" y="8"/>
                      </a:lnTo>
                      <a:lnTo>
                        <a:pt x="326" y="8"/>
                      </a:lnTo>
                      <a:lnTo>
                        <a:pt x="339" y="8"/>
                      </a:lnTo>
                      <a:lnTo>
                        <a:pt x="342" y="8"/>
                      </a:lnTo>
                      <a:lnTo>
                        <a:pt x="352" y="8"/>
                      </a:lnTo>
                      <a:lnTo>
                        <a:pt x="364" y="8"/>
                      </a:lnTo>
                      <a:lnTo>
                        <a:pt x="377" y="8"/>
                      </a:lnTo>
                      <a:lnTo>
                        <a:pt x="387" y="8"/>
                      </a:lnTo>
                      <a:lnTo>
                        <a:pt x="400" y="8"/>
                      </a:lnTo>
                      <a:lnTo>
                        <a:pt x="413" y="8"/>
                      </a:lnTo>
                      <a:lnTo>
                        <a:pt x="421" y="8"/>
                      </a:lnTo>
                      <a:lnTo>
                        <a:pt x="426" y="8"/>
                      </a:lnTo>
                      <a:lnTo>
                        <a:pt x="431" y="8"/>
                      </a:lnTo>
                      <a:lnTo>
                        <a:pt x="449" y="8"/>
                      </a:lnTo>
                      <a:lnTo>
                        <a:pt x="475" y="8"/>
                      </a:lnTo>
                      <a:lnTo>
                        <a:pt x="476" y="8"/>
                      </a:lnTo>
                      <a:lnTo>
                        <a:pt x="487" y="8"/>
                      </a:lnTo>
                      <a:lnTo>
                        <a:pt x="500" y="8"/>
                      </a:lnTo>
                      <a:lnTo>
                        <a:pt x="519" y="8"/>
                      </a:lnTo>
                      <a:lnTo>
                        <a:pt x="523" y="8"/>
                      </a:lnTo>
                      <a:lnTo>
                        <a:pt x="530" y="8"/>
                      </a:lnTo>
                      <a:lnTo>
                        <a:pt x="536" y="7"/>
                      </a:lnTo>
                      <a:lnTo>
                        <a:pt x="561" y="7"/>
                      </a:lnTo>
                      <a:lnTo>
                        <a:pt x="564" y="7"/>
                      </a:lnTo>
                      <a:lnTo>
                        <a:pt x="574" y="7"/>
                      </a:lnTo>
                      <a:lnTo>
                        <a:pt x="586" y="7"/>
                      </a:lnTo>
                      <a:lnTo>
                        <a:pt x="587" y="7"/>
                      </a:lnTo>
                      <a:lnTo>
                        <a:pt x="598" y="7"/>
                      </a:lnTo>
                      <a:lnTo>
                        <a:pt x="609" y="7"/>
                      </a:lnTo>
                      <a:lnTo>
                        <a:pt x="610" y="7"/>
                      </a:lnTo>
                      <a:lnTo>
                        <a:pt x="622" y="7"/>
                      </a:lnTo>
                      <a:lnTo>
                        <a:pt x="632" y="5"/>
                      </a:lnTo>
                      <a:lnTo>
                        <a:pt x="676" y="5"/>
                      </a:lnTo>
                      <a:lnTo>
                        <a:pt x="679" y="5"/>
                      </a:lnTo>
                      <a:lnTo>
                        <a:pt x="697" y="21"/>
                      </a:lnTo>
                      <a:lnTo>
                        <a:pt x="706" y="21"/>
                      </a:lnTo>
                      <a:lnTo>
                        <a:pt x="709" y="18"/>
                      </a:lnTo>
                      <a:lnTo>
                        <a:pt x="717" y="21"/>
                      </a:lnTo>
                      <a:lnTo>
                        <a:pt x="722" y="27"/>
                      </a:lnTo>
                      <a:lnTo>
                        <a:pt x="722" y="39"/>
                      </a:lnTo>
                      <a:lnTo>
                        <a:pt x="709" y="47"/>
                      </a:lnTo>
                      <a:lnTo>
                        <a:pt x="705" y="54"/>
                      </a:lnTo>
                      <a:lnTo>
                        <a:pt x="705" y="55"/>
                      </a:lnTo>
                      <a:lnTo>
                        <a:pt x="701" y="66"/>
                      </a:lnTo>
                      <a:lnTo>
                        <a:pt x="705" y="70"/>
                      </a:lnTo>
                      <a:lnTo>
                        <a:pt x="709" y="76"/>
                      </a:lnTo>
                      <a:lnTo>
                        <a:pt x="714" y="81"/>
                      </a:lnTo>
                      <a:lnTo>
                        <a:pt x="724" y="87"/>
                      </a:lnTo>
                      <a:lnTo>
                        <a:pt x="724" y="99"/>
                      </a:lnTo>
                      <a:lnTo>
                        <a:pt x="735" y="110"/>
                      </a:lnTo>
                      <a:lnTo>
                        <a:pt x="737" y="113"/>
                      </a:lnTo>
                      <a:lnTo>
                        <a:pt x="749" y="114"/>
                      </a:lnTo>
                      <a:lnTo>
                        <a:pt x="751" y="114"/>
                      </a:lnTo>
                      <a:lnTo>
                        <a:pt x="751" y="118"/>
                      </a:lnTo>
                      <a:lnTo>
                        <a:pt x="751" y="120"/>
                      </a:lnTo>
                      <a:lnTo>
                        <a:pt x="751" y="13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0" name="Freeform 24"/>
                <p:cNvSpPr>
                  <a:spLocks/>
                </p:cNvSpPr>
                <p:nvPr/>
              </p:nvSpPr>
              <p:spPr bwMode="auto">
                <a:xfrm>
                  <a:off x="2806" y="1167"/>
                  <a:ext cx="679" cy="769"/>
                </a:xfrm>
                <a:custGeom>
                  <a:avLst/>
                  <a:gdLst>
                    <a:gd name="T0" fmla="*/ 76 w 679"/>
                    <a:gd name="T1" fmla="*/ 537 h 769"/>
                    <a:gd name="T2" fmla="*/ 58 w 679"/>
                    <a:gd name="T3" fmla="*/ 518 h 769"/>
                    <a:gd name="T4" fmla="*/ 56 w 679"/>
                    <a:gd name="T5" fmla="*/ 474 h 769"/>
                    <a:gd name="T6" fmla="*/ 64 w 679"/>
                    <a:gd name="T7" fmla="*/ 437 h 769"/>
                    <a:gd name="T8" fmla="*/ 43 w 679"/>
                    <a:gd name="T9" fmla="*/ 359 h 769"/>
                    <a:gd name="T10" fmla="*/ 43 w 679"/>
                    <a:gd name="T11" fmla="*/ 328 h 769"/>
                    <a:gd name="T12" fmla="*/ 37 w 679"/>
                    <a:gd name="T13" fmla="*/ 287 h 769"/>
                    <a:gd name="T14" fmla="*/ 37 w 679"/>
                    <a:gd name="T15" fmla="*/ 268 h 769"/>
                    <a:gd name="T16" fmla="*/ 37 w 679"/>
                    <a:gd name="T17" fmla="*/ 262 h 769"/>
                    <a:gd name="T18" fmla="*/ 33 w 679"/>
                    <a:gd name="T19" fmla="*/ 223 h 769"/>
                    <a:gd name="T20" fmla="*/ 8 w 679"/>
                    <a:gd name="T21" fmla="*/ 160 h 769"/>
                    <a:gd name="T22" fmla="*/ 8 w 679"/>
                    <a:gd name="T23" fmla="*/ 127 h 769"/>
                    <a:gd name="T24" fmla="*/ 4 w 679"/>
                    <a:gd name="T25" fmla="*/ 70 h 769"/>
                    <a:gd name="T26" fmla="*/ 72 w 679"/>
                    <a:gd name="T27" fmla="*/ 51 h 769"/>
                    <a:gd name="T28" fmla="*/ 179 w 679"/>
                    <a:gd name="T29" fmla="*/ 0 h 769"/>
                    <a:gd name="T30" fmla="*/ 221 w 679"/>
                    <a:gd name="T31" fmla="*/ 75 h 769"/>
                    <a:gd name="T32" fmla="*/ 259 w 679"/>
                    <a:gd name="T33" fmla="*/ 85 h 769"/>
                    <a:gd name="T34" fmla="*/ 302 w 679"/>
                    <a:gd name="T35" fmla="*/ 108 h 769"/>
                    <a:gd name="T36" fmla="*/ 330 w 679"/>
                    <a:gd name="T37" fmla="*/ 96 h 769"/>
                    <a:gd name="T38" fmla="*/ 375 w 679"/>
                    <a:gd name="T39" fmla="*/ 89 h 769"/>
                    <a:gd name="T40" fmla="*/ 404 w 679"/>
                    <a:gd name="T41" fmla="*/ 114 h 769"/>
                    <a:gd name="T42" fmla="*/ 436 w 679"/>
                    <a:gd name="T43" fmla="*/ 136 h 769"/>
                    <a:gd name="T44" fmla="*/ 460 w 679"/>
                    <a:gd name="T45" fmla="*/ 125 h 769"/>
                    <a:gd name="T46" fmla="*/ 506 w 679"/>
                    <a:gd name="T47" fmla="*/ 156 h 769"/>
                    <a:gd name="T48" fmla="*/ 561 w 679"/>
                    <a:gd name="T49" fmla="*/ 127 h 769"/>
                    <a:gd name="T50" fmla="*/ 607 w 679"/>
                    <a:gd name="T51" fmla="*/ 144 h 769"/>
                    <a:gd name="T52" fmla="*/ 659 w 679"/>
                    <a:gd name="T53" fmla="*/ 149 h 769"/>
                    <a:gd name="T54" fmla="*/ 597 w 679"/>
                    <a:gd name="T55" fmla="*/ 195 h 769"/>
                    <a:gd name="T56" fmla="*/ 534 w 679"/>
                    <a:gd name="T57" fmla="*/ 254 h 769"/>
                    <a:gd name="T58" fmla="*/ 471 w 679"/>
                    <a:gd name="T59" fmla="*/ 316 h 769"/>
                    <a:gd name="T60" fmla="*/ 464 w 679"/>
                    <a:gd name="T61" fmla="*/ 329 h 769"/>
                    <a:gd name="T62" fmla="*/ 448 w 679"/>
                    <a:gd name="T63" fmla="*/ 346 h 769"/>
                    <a:gd name="T64" fmla="*/ 450 w 679"/>
                    <a:gd name="T65" fmla="*/ 407 h 769"/>
                    <a:gd name="T66" fmla="*/ 402 w 679"/>
                    <a:gd name="T67" fmla="*/ 465 h 769"/>
                    <a:gd name="T68" fmla="*/ 413 w 679"/>
                    <a:gd name="T69" fmla="*/ 486 h 769"/>
                    <a:gd name="T70" fmla="*/ 414 w 679"/>
                    <a:gd name="T71" fmla="*/ 528 h 769"/>
                    <a:gd name="T72" fmla="*/ 416 w 679"/>
                    <a:gd name="T73" fmla="*/ 544 h 769"/>
                    <a:gd name="T74" fmla="*/ 414 w 679"/>
                    <a:gd name="T75" fmla="*/ 595 h 769"/>
                    <a:gd name="T76" fmla="*/ 441 w 679"/>
                    <a:gd name="T77" fmla="*/ 615 h 769"/>
                    <a:gd name="T78" fmla="*/ 462 w 679"/>
                    <a:gd name="T79" fmla="*/ 624 h 769"/>
                    <a:gd name="T80" fmla="*/ 477 w 679"/>
                    <a:gd name="T81" fmla="*/ 632 h 769"/>
                    <a:gd name="T82" fmla="*/ 502 w 679"/>
                    <a:gd name="T83" fmla="*/ 653 h 769"/>
                    <a:gd name="T84" fmla="*/ 527 w 679"/>
                    <a:gd name="T85" fmla="*/ 677 h 769"/>
                    <a:gd name="T86" fmla="*/ 545 w 679"/>
                    <a:gd name="T87" fmla="*/ 685 h 769"/>
                    <a:gd name="T88" fmla="*/ 560 w 679"/>
                    <a:gd name="T89" fmla="*/ 702 h 769"/>
                    <a:gd name="T90" fmla="*/ 564 w 679"/>
                    <a:gd name="T91" fmla="*/ 719 h 769"/>
                    <a:gd name="T92" fmla="*/ 569 w 679"/>
                    <a:gd name="T93" fmla="*/ 747 h 769"/>
                    <a:gd name="T94" fmla="*/ 534 w 679"/>
                    <a:gd name="T95" fmla="*/ 751 h 769"/>
                    <a:gd name="T96" fmla="*/ 488 w 679"/>
                    <a:gd name="T97" fmla="*/ 754 h 769"/>
                    <a:gd name="T98" fmla="*/ 402 w 679"/>
                    <a:gd name="T99" fmla="*/ 758 h 769"/>
                    <a:gd name="T100" fmla="*/ 368 w 679"/>
                    <a:gd name="T101" fmla="*/ 760 h 769"/>
                    <a:gd name="T102" fmla="*/ 343 w 679"/>
                    <a:gd name="T103" fmla="*/ 761 h 769"/>
                    <a:gd name="T104" fmla="*/ 311 w 679"/>
                    <a:gd name="T105" fmla="*/ 762 h 769"/>
                    <a:gd name="T106" fmla="*/ 274 w 679"/>
                    <a:gd name="T107" fmla="*/ 764 h 769"/>
                    <a:gd name="T108" fmla="*/ 240 w 679"/>
                    <a:gd name="T109" fmla="*/ 765 h 769"/>
                    <a:gd name="T110" fmla="*/ 223 w 679"/>
                    <a:gd name="T111" fmla="*/ 765 h 769"/>
                    <a:gd name="T112" fmla="*/ 179 w 679"/>
                    <a:gd name="T113" fmla="*/ 766 h 769"/>
                    <a:gd name="T114" fmla="*/ 144 w 679"/>
                    <a:gd name="T115" fmla="*/ 768 h 769"/>
                    <a:gd name="T116" fmla="*/ 122 w 679"/>
                    <a:gd name="T117" fmla="*/ 768 h 769"/>
                    <a:gd name="T118" fmla="*/ 85 w 679"/>
                    <a:gd name="T119" fmla="*/ 768 h 769"/>
                    <a:gd name="T120" fmla="*/ 79 w 679"/>
                    <a:gd name="T121" fmla="*/ 735 h 769"/>
                    <a:gd name="T122" fmla="*/ 77 w 679"/>
                    <a:gd name="T123" fmla="*/ 686 h 769"/>
                    <a:gd name="T124" fmla="*/ 77 w 679"/>
                    <a:gd name="T125" fmla="*/ 622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9" h="769">
                      <a:moveTo>
                        <a:pt x="76" y="597"/>
                      </a:moveTo>
                      <a:lnTo>
                        <a:pt x="76" y="574"/>
                      </a:lnTo>
                      <a:lnTo>
                        <a:pt x="76" y="537"/>
                      </a:lnTo>
                      <a:lnTo>
                        <a:pt x="73" y="529"/>
                      </a:lnTo>
                      <a:lnTo>
                        <a:pt x="71" y="523"/>
                      </a:lnTo>
                      <a:lnTo>
                        <a:pt x="58" y="518"/>
                      </a:lnTo>
                      <a:lnTo>
                        <a:pt x="39" y="496"/>
                      </a:lnTo>
                      <a:lnTo>
                        <a:pt x="38" y="489"/>
                      </a:lnTo>
                      <a:lnTo>
                        <a:pt x="56" y="474"/>
                      </a:lnTo>
                      <a:lnTo>
                        <a:pt x="65" y="449"/>
                      </a:lnTo>
                      <a:lnTo>
                        <a:pt x="62" y="440"/>
                      </a:lnTo>
                      <a:lnTo>
                        <a:pt x="64" y="437"/>
                      </a:lnTo>
                      <a:lnTo>
                        <a:pt x="57" y="395"/>
                      </a:lnTo>
                      <a:lnTo>
                        <a:pt x="46" y="376"/>
                      </a:lnTo>
                      <a:lnTo>
                        <a:pt x="43" y="359"/>
                      </a:lnTo>
                      <a:lnTo>
                        <a:pt x="42" y="358"/>
                      </a:lnTo>
                      <a:lnTo>
                        <a:pt x="41" y="358"/>
                      </a:lnTo>
                      <a:lnTo>
                        <a:pt x="43" y="328"/>
                      </a:lnTo>
                      <a:lnTo>
                        <a:pt x="38" y="310"/>
                      </a:lnTo>
                      <a:lnTo>
                        <a:pt x="37" y="291"/>
                      </a:lnTo>
                      <a:lnTo>
                        <a:pt x="37" y="287"/>
                      </a:lnTo>
                      <a:lnTo>
                        <a:pt x="38" y="287"/>
                      </a:lnTo>
                      <a:lnTo>
                        <a:pt x="38" y="280"/>
                      </a:lnTo>
                      <a:lnTo>
                        <a:pt x="37" y="268"/>
                      </a:lnTo>
                      <a:lnTo>
                        <a:pt x="38" y="266"/>
                      </a:lnTo>
                      <a:lnTo>
                        <a:pt x="35" y="262"/>
                      </a:lnTo>
                      <a:lnTo>
                        <a:pt x="37" y="262"/>
                      </a:lnTo>
                      <a:lnTo>
                        <a:pt x="35" y="246"/>
                      </a:lnTo>
                      <a:lnTo>
                        <a:pt x="33" y="230"/>
                      </a:lnTo>
                      <a:lnTo>
                        <a:pt x="33" y="223"/>
                      </a:lnTo>
                      <a:lnTo>
                        <a:pt x="20" y="198"/>
                      </a:lnTo>
                      <a:lnTo>
                        <a:pt x="10" y="162"/>
                      </a:lnTo>
                      <a:lnTo>
                        <a:pt x="8" y="160"/>
                      </a:lnTo>
                      <a:lnTo>
                        <a:pt x="8" y="157"/>
                      </a:lnTo>
                      <a:lnTo>
                        <a:pt x="11" y="154"/>
                      </a:lnTo>
                      <a:lnTo>
                        <a:pt x="8" y="127"/>
                      </a:lnTo>
                      <a:lnTo>
                        <a:pt x="7" y="113"/>
                      </a:lnTo>
                      <a:lnTo>
                        <a:pt x="6" y="113"/>
                      </a:lnTo>
                      <a:lnTo>
                        <a:pt x="4" y="70"/>
                      </a:lnTo>
                      <a:lnTo>
                        <a:pt x="4" y="69"/>
                      </a:lnTo>
                      <a:lnTo>
                        <a:pt x="0" y="52"/>
                      </a:lnTo>
                      <a:lnTo>
                        <a:pt x="72" y="51"/>
                      </a:lnTo>
                      <a:lnTo>
                        <a:pt x="167" y="50"/>
                      </a:lnTo>
                      <a:lnTo>
                        <a:pt x="180" y="50"/>
                      </a:lnTo>
                      <a:lnTo>
                        <a:pt x="179" y="0"/>
                      </a:lnTo>
                      <a:lnTo>
                        <a:pt x="196" y="2"/>
                      </a:lnTo>
                      <a:lnTo>
                        <a:pt x="209" y="7"/>
                      </a:lnTo>
                      <a:lnTo>
                        <a:pt x="221" y="75"/>
                      </a:lnTo>
                      <a:lnTo>
                        <a:pt x="230" y="83"/>
                      </a:lnTo>
                      <a:lnTo>
                        <a:pt x="245" y="86"/>
                      </a:lnTo>
                      <a:lnTo>
                        <a:pt x="259" y="85"/>
                      </a:lnTo>
                      <a:lnTo>
                        <a:pt x="261" y="91"/>
                      </a:lnTo>
                      <a:lnTo>
                        <a:pt x="297" y="93"/>
                      </a:lnTo>
                      <a:lnTo>
                        <a:pt x="302" y="108"/>
                      </a:lnTo>
                      <a:lnTo>
                        <a:pt x="324" y="104"/>
                      </a:lnTo>
                      <a:lnTo>
                        <a:pt x="332" y="99"/>
                      </a:lnTo>
                      <a:lnTo>
                        <a:pt x="330" y="96"/>
                      </a:lnTo>
                      <a:lnTo>
                        <a:pt x="352" y="89"/>
                      </a:lnTo>
                      <a:lnTo>
                        <a:pt x="362" y="91"/>
                      </a:lnTo>
                      <a:lnTo>
                        <a:pt x="375" y="89"/>
                      </a:lnTo>
                      <a:lnTo>
                        <a:pt x="394" y="100"/>
                      </a:lnTo>
                      <a:lnTo>
                        <a:pt x="402" y="99"/>
                      </a:lnTo>
                      <a:lnTo>
                        <a:pt x="404" y="114"/>
                      </a:lnTo>
                      <a:lnTo>
                        <a:pt x="416" y="113"/>
                      </a:lnTo>
                      <a:lnTo>
                        <a:pt x="427" y="138"/>
                      </a:lnTo>
                      <a:lnTo>
                        <a:pt x="436" y="136"/>
                      </a:lnTo>
                      <a:lnTo>
                        <a:pt x="435" y="123"/>
                      </a:lnTo>
                      <a:lnTo>
                        <a:pt x="453" y="121"/>
                      </a:lnTo>
                      <a:lnTo>
                        <a:pt x="460" y="125"/>
                      </a:lnTo>
                      <a:lnTo>
                        <a:pt x="463" y="134"/>
                      </a:lnTo>
                      <a:lnTo>
                        <a:pt x="477" y="138"/>
                      </a:lnTo>
                      <a:lnTo>
                        <a:pt x="506" y="156"/>
                      </a:lnTo>
                      <a:lnTo>
                        <a:pt x="525" y="152"/>
                      </a:lnTo>
                      <a:lnTo>
                        <a:pt x="546" y="136"/>
                      </a:lnTo>
                      <a:lnTo>
                        <a:pt x="561" y="127"/>
                      </a:lnTo>
                      <a:lnTo>
                        <a:pt x="571" y="146"/>
                      </a:lnTo>
                      <a:lnTo>
                        <a:pt x="583" y="144"/>
                      </a:lnTo>
                      <a:lnTo>
                        <a:pt x="607" y="144"/>
                      </a:lnTo>
                      <a:lnTo>
                        <a:pt x="625" y="140"/>
                      </a:lnTo>
                      <a:lnTo>
                        <a:pt x="649" y="154"/>
                      </a:lnTo>
                      <a:lnTo>
                        <a:pt x="659" y="149"/>
                      </a:lnTo>
                      <a:lnTo>
                        <a:pt x="679" y="150"/>
                      </a:lnTo>
                      <a:lnTo>
                        <a:pt x="640" y="176"/>
                      </a:lnTo>
                      <a:lnTo>
                        <a:pt x="597" y="195"/>
                      </a:lnTo>
                      <a:lnTo>
                        <a:pt x="576" y="208"/>
                      </a:lnTo>
                      <a:lnTo>
                        <a:pt x="553" y="230"/>
                      </a:lnTo>
                      <a:lnTo>
                        <a:pt x="534" y="254"/>
                      </a:lnTo>
                      <a:lnTo>
                        <a:pt x="523" y="266"/>
                      </a:lnTo>
                      <a:lnTo>
                        <a:pt x="488" y="302"/>
                      </a:lnTo>
                      <a:lnTo>
                        <a:pt x="471" y="316"/>
                      </a:lnTo>
                      <a:lnTo>
                        <a:pt x="465" y="329"/>
                      </a:lnTo>
                      <a:lnTo>
                        <a:pt x="471" y="333"/>
                      </a:lnTo>
                      <a:lnTo>
                        <a:pt x="464" y="329"/>
                      </a:lnTo>
                      <a:lnTo>
                        <a:pt x="450" y="342"/>
                      </a:lnTo>
                      <a:lnTo>
                        <a:pt x="445" y="340"/>
                      </a:lnTo>
                      <a:lnTo>
                        <a:pt x="448" y="346"/>
                      </a:lnTo>
                      <a:lnTo>
                        <a:pt x="448" y="361"/>
                      </a:lnTo>
                      <a:lnTo>
                        <a:pt x="449" y="373"/>
                      </a:lnTo>
                      <a:lnTo>
                        <a:pt x="450" y="407"/>
                      </a:lnTo>
                      <a:lnTo>
                        <a:pt x="450" y="418"/>
                      </a:lnTo>
                      <a:lnTo>
                        <a:pt x="412" y="451"/>
                      </a:lnTo>
                      <a:lnTo>
                        <a:pt x="402" y="465"/>
                      </a:lnTo>
                      <a:lnTo>
                        <a:pt x="402" y="466"/>
                      </a:lnTo>
                      <a:lnTo>
                        <a:pt x="399" y="477"/>
                      </a:lnTo>
                      <a:lnTo>
                        <a:pt x="413" y="486"/>
                      </a:lnTo>
                      <a:lnTo>
                        <a:pt x="417" y="495"/>
                      </a:lnTo>
                      <a:lnTo>
                        <a:pt x="414" y="522"/>
                      </a:lnTo>
                      <a:lnTo>
                        <a:pt x="414" y="528"/>
                      </a:lnTo>
                      <a:lnTo>
                        <a:pt x="416" y="532"/>
                      </a:lnTo>
                      <a:lnTo>
                        <a:pt x="414" y="532"/>
                      </a:lnTo>
                      <a:lnTo>
                        <a:pt x="416" y="544"/>
                      </a:lnTo>
                      <a:lnTo>
                        <a:pt x="414" y="560"/>
                      </a:lnTo>
                      <a:lnTo>
                        <a:pt x="416" y="579"/>
                      </a:lnTo>
                      <a:lnTo>
                        <a:pt x="414" y="595"/>
                      </a:lnTo>
                      <a:lnTo>
                        <a:pt x="420" y="597"/>
                      </a:lnTo>
                      <a:lnTo>
                        <a:pt x="423" y="600"/>
                      </a:lnTo>
                      <a:lnTo>
                        <a:pt x="441" y="615"/>
                      </a:lnTo>
                      <a:lnTo>
                        <a:pt x="460" y="618"/>
                      </a:lnTo>
                      <a:lnTo>
                        <a:pt x="460" y="619"/>
                      </a:lnTo>
                      <a:lnTo>
                        <a:pt x="462" y="624"/>
                      </a:lnTo>
                      <a:lnTo>
                        <a:pt x="467" y="630"/>
                      </a:lnTo>
                      <a:lnTo>
                        <a:pt x="469" y="631"/>
                      </a:lnTo>
                      <a:lnTo>
                        <a:pt x="477" y="632"/>
                      </a:lnTo>
                      <a:lnTo>
                        <a:pt x="482" y="634"/>
                      </a:lnTo>
                      <a:lnTo>
                        <a:pt x="491" y="638"/>
                      </a:lnTo>
                      <a:lnTo>
                        <a:pt x="502" y="653"/>
                      </a:lnTo>
                      <a:lnTo>
                        <a:pt x="505" y="660"/>
                      </a:lnTo>
                      <a:lnTo>
                        <a:pt x="518" y="669"/>
                      </a:lnTo>
                      <a:lnTo>
                        <a:pt x="527" y="677"/>
                      </a:lnTo>
                      <a:lnTo>
                        <a:pt x="534" y="681"/>
                      </a:lnTo>
                      <a:lnTo>
                        <a:pt x="540" y="681"/>
                      </a:lnTo>
                      <a:lnTo>
                        <a:pt x="545" y="685"/>
                      </a:lnTo>
                      <a:lnTo>
                        <a:pt x="546" y="686"/>
                      </a:lnTo>
                      <a:lnTo>
                        <a:pt x="552" y="690"/>
                      </a:lnTo>
                      <a:lnTo>
                        <a:pt x="560" y="702"/>
                      </a:lnTo>
                      <a:lnTo>
                        <a:pt x="564" y="712"/>
                      </a:lnTo>
                      <a:lnTo>
                        <a:pt x="564" y="715"/>
                      </a:lnTo>
                      <a:lnTo>
                        <a:pt x="564" y="719"/>
                      </a:lnTo>
                      <a:lnTo>
                        <a:pt x="564" y="734"/>
                      </a:lnTo>
                      <a:lnTo>
                        <a:pt x="567" y="736"/>
                      </a:lnTo>
                      <a:lnTo>
                        <a:pt x="569" y="747"/>
                      </a:lnTo>
                      <a:lnTo>
                        <a:pt x="567" y="747"/>
                      </a:lnTo>
                      <a:lnTo>
                        <a:pt x="560" y="750"/>
                      </a:lnTo>
                      <a:lnTo>
                        <a:pt x="534" y="751"/>
                      </a:lnTo>
                      <a:lnTo>
                        <a:pt x="533" y="751"/>
                      </a:lnTo>
                      <a:lnTo>
                        <a:pt x="522" y="751"/>
                      </a:lnTo>
                      <a:lnTo>
                        <a:pt x="488" y="754"/>
                      </a:lnTo>
                      <a:lnTo>
                        <a:pt x="454" y="756"/>
                      </a:lnTo>
                      <a:lnTo>
                        <a:pt x="444" y="757"/>
                      </a:lnTo>
                      <a:lnTo>
                        <a:pt x="402" y="758"/>
                      </a:lnTo>
                      <a:lnTo>
                        <a:pt x="401" y="758"/>
                      </a:lnTo>
                      <a:lnTo>
                        <a:pt x="398" y="758"/>
                      </a:lnTo>
                      <a:lnTo>
                        <a:pt x="368" y="760"/>
                      </a:lnTo>
                      <a:lnTo>
                        <a:pt x="366" y="760"/>
                      </a:lnTo>
                      <a:lnTo>
                        <a:pt x="356" y="761"/>
                      </a:lnTo>
                      <a:lnTo>
                        <a:pt x="343" y="761"/>
                      </a:lnTo>
                      <a:lnTo>
                        <a:pt x="324" y="762"/>
                      </a:lnTo>
                      <a:lnTo>
                        <a:pt x="321" y="762"/>
                      </a:lnTo>
                      <a:lnTo>
                        <a:pt x="311" y="762"/>
                      </a:lnTo>
                      <a:lnTo>
                        <a:pt x="309" y="762"/>
                      </a:lnTo>
                      <a:lnTo>
                        <a:pt x="286" y="764"/>
                      </a:lnTo>
                      <a:lnTo>
                        <a:pt x="274" y="764"/>
                      </a:lnTo>
                      <a:lnTo>
                        <a:pt x="267" y="764"/>
                      </a:lnTo>
                      <a:lnTo>
                        <a:pt x="248" y="765"/>
                      </a:lnTo>
                      <a:lnTo>
                        <a:pt x="240" y="765"/>
                      </a:lnTo>
                      <a:lnTo>
                        <a:pt x="229" y="765"/>
                      </a:lnTo>
                      <a:lnTo>
                        <a:pt x="226" y="765"/>
                      </a:lnTo>
                      <a:lnTo>
                        <a:pt x="223" y="765"/>
                      </a:lnTo>
                      <a:lnTo>
                        <a:pt x="203" y="766"/>
                      </a:lnTo>
                      <a:lnTo>
                        <a:pt x="192" y="766"/>
                      </a:lnTo>
                      <a:lnTo>
                        <a:pt x="179" y="766"/>
                      </a:lnTo>
                      <a:lnTo>
                        <a:pt x="172" y="766"/>
                      </a:lnTo>
                      <a:lnTo>
                        <a:pt x="149" y="768"/>
                      </a:lnTo>
                      <a:lnTo>
                        <a:pt x="144" y="768"/>
                      </a:lnTo>
                      <a:lnTo>
                        <a:pt x="134" y="768"/>
                      </a:lnTo>
                      <a:lnTo>
                        <a:pt x="127" y="768"/>
                      </a:lnTo>
                      <a:lnTo>
                        <a:pt x="122" y="768"/>
                      </a:lnTo>
                      <a:lnTo>
                        <a:pt x="117" y="768"/>
                      </a:lnTo>
                      <a:lnTo>
                        <a:pt x="98" y="768"/>
                      </a:lnTo>
                      <a:lnTo>
                        <a:pt x="85" y="768"/>
                      </a:lnTo>
                      <a:lnTo>
                        <a:pt x="79" y="769"/>
                      </a:lnTo>
                      <a:lnTo>
                        <a:pt x="79" y="753"/>
                      </a:lnTo>
                      <a:lnTo>
                        <a:pt x="79" y="735"/>
                      </a:lnTo>
                      <a:lnTo>
                        <a:pt x="79" y="723"/>
                      </a:lnTo>
                      <a:lnTo>
                        <a:pt x="77" y="702"/>
                      </a:lnTo>
                      <a:lnTo>
                        <a:pt x="77" y="686"/>
                      </a:lnTo>
                      <a:lnTo>
                        <a:pt x="77" y="677"/>
                      </a:lnTo>
                      <a:lnTo>
                        <a:pt x="77" y="631"/>
                      </a:lnTo>
                      <a:lnTo>
                        <a:pt x="77" y="622"/>
                      </a:lnTo>
                      <a:lnTo>
                        <a:pt x="77" y="619"/>
                      </a:lnTo>
                      <a:lnTo>
                        <a:pt x="76" y="59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41" name="Group 27"/>
                <p:cNvGrpSpPr>
                  <a:grpSpLocks/>
                </p:cNvGrpSpPr>
                <p:nvPr/>
              </p:nvGrpSpPr>
              <p:grpSpPr bwMode="auto">
                <a:xfrm>
                  <a:off x="2953" y="2296"/>
                  <a:ext cx="704" cy="605"/>
                  <a:chOff x="2953" y="2296"/>
                  <a:chExt cx="704" cy="605"/>
                </a:xfrm>
              </p:grpSpPr>
              <p:sp>
                <p:nvSpPr>
                  <p:cNvPr id="303" name="Freeform 25"/>
                  <p:cNvSpPr>
                    <a:spLocks/>
                  </p:cNvSpPr>
                  <p:nvPr/>
                </p:nvSpPr>
                <p:spPr bwMode="auto">
                  <a:xfrm>
                    <a:off x="2953" y="2296"/>
                    <a:ext cx="704" cy="605"/>
                  </a:xfrm>
                  <a:custGeom>
                    <a:avLst/>
                    <a:gdLst>
                      <a:gd name="T0" fmla="*/ 200 w 704"/>
                      <a:gd name="T1" fmla="*/ 17 h 605"/>
                      <a:gd name="T2" fmla="*/ 249 w 704"/>
                      <a:gd name="T3" fmla="*/ 14 h 605"/>
                      <a:gd name="T4" fmla="*/ 311 w 704"/>
                      <a:gd name="T5" fmla="*/ 9 h 605"/>
                      <a:gd name="T6" fmla="*/ 357 w 704"/>
                      <a:gd name="T7" fmla="*/ 5 h 605"/>
                      <a:gd name="T8" fmla="*/ 402 w 704"/>
                      <a:gd name="T9" fmla="*/ 1 h 605"/>
                      <a:gd name="T10" fmla="*/ 427 w 704"/>
                      <a:gd name="T11" fmla="*/ 48 h 605"/>
                      <a:gd name="T12" fmla="*/ 436 w 704"/>
                      <a:gd name="T13" fmla="*/ 87 h 605"/>
                      <a:gd name="T14" fmla="*/ 450 w 704"/>
                      <a:gd name="T15" fmla="*/ 121 h 605"/>
                      <a:gd name="T16" fmla="*/ 466 w 704"/>
                      <a:gd name="T17" fmla="*/ 139 h 605"/>
                      <a:gd name="T18" fmla="*/ 510 w 704"/>
                      <a:gd name="T19" fmla="*/ 173 h 605"/>
                      <a:gd name="T20" fmla="*/ 531 w 704"/>
                      <a:gd name="T21" fmla="*/ 225 h 605"/>
                      <a:gd name="T22" fmla="*/ 563 w 704"/>
                      <a:gd name="T23" fmla="*/ 214 h 605"/>
                      <a:gd name="T24" fmla="*/ 577 w 704"/>
                      <a:gd name="T25" fmla="*/ 231 h 605"/>
                      <a:gd name="T26" fmla="*/ 568 w 704"/>
                      <a:gd name="T27" fmla="*/ 266 h 605"/>
                      <a:gd name="T28" fmla="*/ 559 w 704"/>
                      <a:gd name="T29" fmla="*/ 287 h 605"/>
                      <a:gd name="T30" fmla="*/ 577 w 704"/>
                      <a:gd name="T31" fmla="*/ 325 h 605"/>
                      <a:gd name="T32" fmla="*/ 621 w 704"/>
                      <a:gd name="T33" fmla="*/ 351 h 605"/>
                      <a:gd name="T34" fmla="*/ 665 w 704"/>
                      <a:gd name="T35" fmla="*/ 414 h 605"/>
                      <a:gd name="T36" fmla="*/ 660 w 704"/>
                      <a:gd name="T37" fmla="*/ 431 h 605"/>
                      <a:gd name="T38" fmla="*/ 686 w 704"/>
                      <a:gd name="T39" fmla="*/ 453 h 605"/>
                      <a:gd name="T40" fmla="*/ 703 w 704"/>
                      <a:gd name="T41" fmla="*/ 475 h 605"/>
                      <a:gd name="T42" fmla="*/ 700 w 704"/>
                      <a:gd name="T43" fmla="*/ 508 h 605"/>
                      <a:gd name="T44" fmla="*/ 675 w 704"/>
                      <a:gd name="T45" fmla="*/ 531 h 605"/>
                      <a:gd name="T46" fmla="*/ 664 w 704"/>
                      <a:gd name="T47" fmla="*/ 553 h 605"/>
                      <a:gd name="T48" fmla="*/ 659 w 704"/>
                      <a:gd name="T49" fmla="*/ 585 h 605"/>
                      <a:gd name="T50" fmla="*/ 602 w 704"/>
                      <a:gd name="T51" fmla="*/ 602 h 605"/>
                      <a:gd name="T52" fmla="*/ 591 w 704"/>
                      <a:gd name="T53" fmla="*/ 588 h 605"/>
                      <a:gd name="T54" fmla="*/ 589 w 704"/>
                      <a:gd name="T55" fmla="*/ 538 h 605"/>
                      <a:gd name="T56" fmla="*/ 533 w 704"/>
                      <a:gd name="T57" fmla="*/ 542 h 605"/>
                      <a:gd name="T58" fmla="*/ 487 w 704"/>
                      <a:gd name="T59" fmla="*/ 545 h 605"/>
                      <a:gd name="T60" fmla="*/ 453 w 704"/>
                      <a:gd name="T61" fmla="*/ 546 h 605"/>
                      <a:gd name="T62" fmla="*/ 391 w 704"/>
                      <a:gd name="T63" fmla="*/ 550 h 605"/>
                      <a:gd name="T64" fmla="*/ 327 w 704"/>
                      <a:gd name="T65" fmla="*/ 554 h 605"/>
                      <a:gd name="T66" fmla="*/ 271 w 704"/>
                      <a:gd name="T67" fmla="*/ 556 h 605"/>
                      <a:gd name="T68" fmla="*/ 229 w 704"/>
                      <a:gd name="T69" fmla="*/ 558 h 605"/>
                      <a:gd name="T70" fmla="*/ 189 w 704"/>
                      <a:gd name="T71" fmla="*/ 560 h 605"/>
                      <a:gd name="T72" fmla="*/ 132 w 704"/>
                      <a:gd name="T73" fmla="*/ 544 h 605"/>
                      <a:gd name="T74" fmla="*/ 131 w 704"/>
                      <a:gd name="T75" fmla="*/ 501 h 605"/>
                      <a:gd name="T76" fmla="*/ 130 w 704"/>
                      <a:gd name="T77" fmla="*/ 474 h 605"/>
                      <a:gd name="T78" fmla="*/ 128 w 704"/>
                      <a:gd name="T79" fmla="*/ 409 h 605"/>
                      <a:gd name="T80" fmla="*/ 127 w 704"/>
                      <a:gd name="T81" fmla="*/ 354 h 605"/>
                      <a:gd name="T82" fmla="*/ 124 w 704"/>
                      <a:gd name="T83" fmla="*/ 295 h 605"/>
                      <a:gd name="T84" fmla="*/ 123 w 704"/>
                      <a:gd name="T85" fmla="*/ 242 h 605"/>
                      <a:gd name="T86" fmla="*/ 121 w 704"/>
                      <a:gd name="T87" fmla="*/ 207 h 605"/>
                      <a:gd name="T88" fmla="*/ 94 w 704"/>
                      <a:gd name="T89" fmla="*/ 180 h 605"/>
                      <a:gd name="T90" fmla="*/ 75 w 704"/>
                      <a:gd name="T91" fmla="*/ 148 h 605"/>
                      <a:gd name="T92" fmla="*/ 87 w 704"/>
                      <a:gd name="T93" fmla="*/ 114 h 605"/>
                      <a:gd name="T94" fmla="*/ 42 w 704"/>
                      <a:gd name="T95" fmla="*/ 95 h 605"/>
                      <a:gd name="T96" fmla="*/ 6 w 704"/>
                      <a:gd name="T97" fmla="*/ 29 h 605"/>
                      <a:gd name="T98" fmla="*/ 27 w 704"/>
                      <a:gd name="T99" fmla="*/ 21 h 605"/>
                      <a:gd name="T100" fmla="*/ 86 w 704"/>
                      <a:gd name="T101" fmla="*/ 21 h 605"/>
                      <a:gd name="T102" fmla="*/ 150 w 704"/>
                      <a:gd name="T103" fmla="*/ 19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04" h="605">
                        <a:moveTo>
                          <a:pt x="153" y="19"/>
                        </a:moveTo>
                        <a:lnTo>
                          <a:pt x="175" y="18"/>
                        </a:lnTo>
                        <a:lnTo>
                          <a:pt x="176" y="18"/>
                        </a:lnTo>
                        <a:lnTo>
                          <a:pt x="198" y="17"/>
                        </a:lnTo>
                        <a:lnTo>
                          <a:pt x="200" y="17"/>
                        </a:lnTo>
                        <a:lnTo>
                          <a:pt x="220" y="15"/>
                        </a:lnTo>
                        <a:lnTo>
                          <a:pt x="226" y="15"/>
                        </a:lnTo>
                        <a:lnTo>
                          <a:pt x="231" y="15"/>
                        </a:lnTo>
                        <a:lnTo>
                          <a:pt x="238" y="14"/>
                        </a:lnTo>
                        <a:lnTo>
                          <a:pt x="249" y="14"/>
                        </a:lnTo>
                        <a:lnTo>
                          <a:pt x="266" y="13"/>
                        </a:lnTo>
                        <a:lnTo>
                          <a:pt x="275" y="11"/>
                        </a:lnTo>
                        <a:lnTo>
                          <a:pt x="299" y="9"/>
                        </a:lnTo>
                        <a:lnTo>
                          <a:pt x="304" y="9"/>
                        </a:lnTo>
                        <a:lnTo>
                          <a:pt x="311" y="9"/>
                        </a:lnTo>
                        <a:lnTo>
                          <a:pt x="325" y="8"/>
                        </a:lnTo>
                        <a:lnTo>
                          <a:pt x="339" y="7"/>
                        </a:lnTo>
                        <a:lnTo>
                          <a:pt x="349" y="7"/>
                        </a:lnTo>
                        <a:lnTo>
                          <a:pt x="351" y="5"/>
                        </a:lnTo>
                        <a:lnTo>
                          <a:pt x="357" y="5"/>
                        </a:lnTo>
                        <a:lnTo>
                          <a:pt x="367" y="3"/>
                        </a:lnTo>
                        <a:lnTo>
                          <a:pt x="371" y="3"/>
                        </a:lnTo>
                        <a:lnTo>
                          <a:pt x="379" y="3"/>
                        </a:lnTo>
                        <a:lnTo>
                          <a:pt x="400" y="0"/>
                        </a:lnTo>
                        <a:lnTo>
                          <a:pt x="402" y="1"/>
                        </a:lnTo>
                        <a:lnTo>
                          <a:pt x="411" y="9"/>
                        </a:lnTo>
                        <a:lnTo>
                          <a:pt x="423" y="27"/>
                        </a:lnTo>
                        <a:lnTo>
                          <a:pt x="433" y="30"/>
                        </a:lnTo>
                        <a:lnTo>
                          <a:pt x="432" y="31"/>
                        </a:lnTo>
                        <a:lnTo>
                          <a:pt x="427" y="48"/>
                        </a:lnTo>
                        <a:lnTo>
                          <a:pt x="425" y="48"/>
                        </a:lnTo>
                        <a:lnTo>
                          <a:pt x="425" y="55"/>
                        </a:lnTo>
                        <a:lnTo>
                          <a:pt x="425" y="65"/>
                        </a:lnTo>
                        <a:lnTo>
                          <a:pt x="432" y="79"/>
                        </a:lnTo>
                        <a:lnTo>
                          <a:pt x="436" y="87"/>
                        </a:lnTo>
                        <a:lnTo>
                          <a:pt x="435" y="97"/>
                        </a:lnTo>
                        <a:lnTo>
                          <a:pt x="443" y="106"/>
                        </a:lnTo>
                        <a:lnTo>
                          <a:pt x="444" y="111"/>
                        </a:lnTo>
                        <a:lnTo>
                          <a:pt x="444" y="113"/>
                        </a:lnTo>
                        <a:lnTo>
                          <a:pt x="450" y="121"/>
                        </a:lnTo>
                        <a:lnTo>
                          <a:pt x="451" y="121"/>
                        </a:lnTo>
                        <a:lnTo>
                          <a:pt x="454" y="123"/>
                        </a:lnTo>
                        <a:lnTo>
                          <a:pt x="455" y="125"/>
                        </a:lnTo>
                        <a:lnTo>
                          <a:pt x="463" y="132"/>
                        </a:lnTo>
                        <a:lnTo>
                          <a:pt x="466" y="139"/>
                        </a:lnTo>
                        <a:lnTo>
                          <a:pt x="472" y="140"/>
                        </a:lnTo>
                        <a:lnTo>
                          <a:pt x="484" y="154"/>
                        </a:lnTo>
                        <a:lnTo>
                          <a:pt x="491" y="157"/>
                        </a:lnTo>
                        <a:lnTo>
                          <a:pt x="501" y="163"/>
                        </a:lnTo>
                        <a:lnTo>
                          <a:pt x="510" y="173"/>
                        </a:lnTo>
                        <a:lnTo>
                          <a:pt x="513" y="178"/>
                        </a:lnTo>
                        <a:lnTo>
                          <a:pt x="519" y="192"/>
                        </a:lnTo>
                        <a:lnTo>
                          <a:pt x="520" y="207"/>
                        </a:lnTo>
                        <a:lnTo>
                          <a:pt x="523" y="215"/>
                        </a:lnTo>
                        <a:lnTo>
                          <a:pt x="531" y="225"/>
                        </a:lnTo>
                        <a:lnTo>
                          <a:pt x="535" y="224"/>
                        </a:lnTo>
                        <a:lnTo>
                          <a:pt x="543" y="210"/>
                        </a:lnTo>
                        <a:lnTo>
                          <a:pt x="550" y="211"/>
                        </a:lnTo>
                        <a:lnTo>
                          <a:pt x="554" y="214"/>
                        </a:lnTo>
                        <a:lnTo>
                          <a:pt x="563" y="214"/>
                        </a:lnTo>
                        <a:lnTo>
                          <a:pt x="565" y="215"/>
                        </a:lnTo>
                        <a:lnTo>
                          <a:pt x="577" y="224"/>
                        </a:lnTo>
                        <a:lnTo>
                          <a:pt x="579" y="229"/>
                        </a:lnTo>
                        <a:lnTo>
                          <a:pt x="579" y="231"/>
                        </a:lnTo>
                        <a:lnTo>
                          <a:pt x="577" y="231"/>
                        </a:lnTo>
                        <a:lnTo>
                          <a:pt x="575" y="235"/>
                        </a:lnTo>
                        <a:lnTo>
                          <a:pt x="573" y="237"/>
                        </a:lnTo>
                        <a:lnTo>
                          <a:pt x="573" y="248"/>
                        </a:lnTo>
                        <a:lnTo>
                          <a:pt x="575" y="254"/>
                        </a:lnTo>
                        <a:lnTo>
                          <a:pt x="568" y="266"/>
                        </a:lnTo>
                        <a:lnTo>
                          <a:pt x="568" y="268"/>
                        </a:lnTo>
                        <a:lnTo>
                          <a:pt x="568" y="269"/>
                        </a:lnTo>
                        <a:lnTo>
                          <a:pt x="567" y="269"/>
                        </a:lnTo>
                        <a:lnTo>
                          <a:pt x="567" y="272"/>
                        </a:lnTo>
                        <a:lnTo>
                          <a:pt x="559" y="287"/>
                        </a:lnTo>
                        <a:lnTo>
                          <a:pt x="558" y="304"/>
                        </a:lnTo>
                        <a:lnTo>
                          <a:pt x="559" y="309"/>
                        </a:lnTo>
                        <a:lnTo>
                          <a:pt x="572" y="321"/>
                        </a:lnTo>
                        <a:lnTo>
                          <a:pt x="573" y="322"/>
                        </a:lnTo>
                        <a:lnTo>
                          <a:pt x="577" y="325"/>
                        </a:lnTo>
                        <a:lnTo>
                          <a:pt x="586" y="329"/>
                        </a:lnTo>
                        <a:lnTo>
                          <a:pt x="599" y="340"/>
                        </a:lnTo>
                        <a:lnTo>
                          <a:pt x="608" y="352"/>
                        </a:lnTo>
                        <a:lnTo>
                          <a:pt x="613" y="350"/>
                        </a:lnTo>
                        <a:lnTo>
                          <a:pt x="621" y="351"/>
                        </a:lnTo>
                        <a:lnTo>
                          <a:pt x="634" y="360"/>
                        </a:lnTo>
                        <a:lnTo>
                          <a:pt x="637" y="366"/>
                        </a:lnTo>
                        <a:lnTo>
                          <a:pt x="655" y="382"/>
                        </a:lnTo>
                        <a:lnTo>
                          <a:pt x="653" y="388"/>
                        </a:lnTo>
                        <a:lnTo>
                          <a:pt x="665" y="414"/>
                        </a:lnTo>
                        <a:lnTo>
                          <a:pt x="663" y="418"/>
                        </a:lnTo>
                        <a:lnTo>
                          <a:pt x="660" y="420"/>
                        </a:lnTo>
                        <a:lnTo>
                          <a:pt x="657" y="422"/>
                        </a:lnTo>
                        <a:lnTo>
                          <a:pt x="659" y="431"/>
                        </a:lnTo>
                        <a:lnTo>
                          <a:pt x="660" y="431"/>
                        </a:lnTo>
                        <a:lnTo>
                          <a:pt x="663" y="431"/>
                        </a:lnTo>
                        <a:lnTo>
                          <a:pt x="673" y="458"/>
                        </a:lnTo>
                        <a:lnTo>
                          <a:pt x="681" y="461"/>
                        </a:lnTo>
                        <a:lnTo>
                          <a:pt x="686" y="462"/>
                        </a:lnTo>
                        <a:lnTo>
                          <a:pt x="686" y="453"/>
                        </a:lnTo>
                        <a:lnTo>
                          <a:pt x="697" y="461"/>
                        </a:lnTo>
                        <a:lnTo>
                          <a:pt x="701" y="462"/>
                        </a:lnTo>
                        <a:lnTo>
                          <a:pt x="704" y="466"/>
                        </a:lnTo>
                        <a:lnTo>
                          <a:pt x="704" y="468"/>
                        </a:lnTo>
                        <a:lnTo>
                          <a:pt x="703" y="475"/>
                        </a:lnTo>
                        <a:lnTo>
                          <a:pt x="703" y="479"/>
                        </a:lnTo>
                        <a:lnTo>
                          <a:pt x="703" y="490"/>
                        </a:lnTo>
                        <a:lnTo>
                          <a:pt x="704" y="494"/>
                        </a:lnTo>
                        <a:lnTo>
                          <a:pt x="697" y="496"/>
                        </a:lnTo>
                        <a:lnTo>
                          <a:pt x="700" y="508"/>
                        </a:lnTo>
                        <a:lnTo>
                          <a:pt x="693" y="519"/>
                        </a:lnTo>
                        <a:lnTo>
                          <a:pt x="683" y="512"/>
                        </a:lnTo>
                        <a:lnTo>
                          <a:pt x="679" y="513"/>
                        </a:lnTo>
                        <a:lnTo>
                          <a:pt x="678" y="513"/>
                        </a:lnTo>
                        <a:lnTo>
                          <a:pt x="675" y="531"/>
                        </a:lnTo>
                        <a:lnTo>
                          <a:pt x="668" y="531"/>
                        </a:lnTo>
                        <a:lnTo>
                          <a:pt x="667" y="520"/>
                        </a:lnTo>
                        <a:lnTo>
                          <a:pt x="663" y="532"/>
                        </a:lnTo>
                        <a:lnTo>
                          <a:pt x="667" y="548"/>
                        </a:lnTo>
                        <a:lnTo>
                          <a:pt x="664" y="553"/>
                        </a:lnTo>
                        <a:lnTo>
                          <a:pt x="665" y="566"/>
                        </a:lnTo>
                        <a:lnTo>
                          <a:pt x="649" y="567"/>
                        </a:lnTo>
                        <a:lnTo>
                          <a:pt x="657" y="574"/>
                        </a:lnTo>
                        <a:lnTo>
                          <a:pt x="661" y="582"/>
                        </a:lnTo>
                        <a:lnTo>
                          <a:pt x="659" y="585"/>
                        </a:lnTo>
                        <a:lnTo>
                          <a:pt x="649" y="598"/>
                        </a:lnTo>
                        <a:lnTo>
                          <a:pt x="646" y="598"/>
                        </a:lnTo>
                        <a:lnTo>
                          <a:pt x="629" y="601"/>
                        </a:lnTo>
                        <a:lnTo>
                          <a:pt x="624" y="601"/>
                        </a:lnTo>
                        <a:lnTo>
                          <a:pt x="602" y="602"/>
                        </a:lnTo>
                        <a:lnTo>
                          <a:pt x="594" y="604"/>
                        </a:lnTo>
                        <a:lnTo>
                          <a:pt x="590" y="604"/>
                        </a:lnTo>
                        <a:lnTo>
                          <a:pt x="580" y="605"/>
                        </a:lnTo>
                        <a:lnTo>
                          <a:pt x="589" y="589"/>
                        </a:lnTo>
                        <a:lnTo>
                          <a:pt x="591" y="588"/>
                        </a:lnTo>
                        <a:lnTo>
                          <a:pt x="597" y="576"/>
                        </a:lnTo>
                        <a:lnTo>
                          <a:pt x="605" y="571"/>
                        </a:lnTo>
                        <a:lnTo>
                          <a:pt x="598" y="536"/>
                        </a:lnTo>
                        <a:lnTo>
                          <a:pt x="591" y="538"/>
                        </a:lnTo>
                        <a:lnTo>
                          <a:pt x="589" y="538"/>
                        </a:lnTo>
                        <a:lnTo>
                          <a:pt x="585" y="538"/>
                        </a:lnTo>
                        <a:lnTo>
                          <a:pt x="554" y="541"/>
                        </a:lnTo>
                        <a:lnTo>
                          <a:pt x="541" y="541"/>
                        </a:lnTo>
                        <a:lnTo>
                          <a:pt x="539" y="541"/>
                        </a:lnTo>
                        <a:lnTo>
                          <a:pt x="533" y="542"/>
                        </a:lnTo>
                        <a:lnTo>
                          <a:pt x="524" y="542"/>
                        </a:lnTo>
                        <a:lnTo>
                          <a:pt x="510" y="544"/>
                        </a:lnTo>
                        <a:lnTo>
                          <a:pt x="498" y="544"/>
                        </a:lnTo>
                        <a:lnTo>
                          <a:pt x="489" y="545"/>
                        </a:lnTo>
                        <a:lnTo>
                          <a:pt x="487" y="545"/>
                        </a:lnTo>
                        <a:lnTo>
                          <a:pt x="467" y="546"/>
                        </a:lnTo>
                        <a:lnTo>
                          <a:pt x="466" y="546"/>
                        </a:lnTo>
                        <a:lnTo>
                          <a:pt x="463" y="546"/>
                        </a:lnTo>
                        <a:lnTo>
                          <a:pt x="458" y="546"/>
                        </a:lnTo>
                        <a:lnTo>
                          <a:pt x="453" y="546"/>
                        </a:lnTo>
                        <a:lnTo>
                          <a:pt x="440" y="548"/>
                        </a:lnTo>
                        <a:lnTo>
                          <a:pt x="433" y="548"/>
                        </a:lnTo>
                        <a:lnTo>
                          <a:pt x="406" y="549"/>
                        </a:lnTo>
                        <a:lnTo>
                          <a:pt x="393" y="550"/>
                        </a:lnTo>
                        <a:lnTo>
                          <a:pt x="391" y="550"/>
                        </a:lnTo>
                        <a:lnTo>
                          <a:pt x="367" y="552"/>
                        </a:lnTo>
                        <a:lnTo>
                          <a:pt x="361" y="552"/>
                        </a:lnTo>
                        <a:lnTo>
                          <a:pt x="351" y="553"/>
                        </a:lnTo>
                        <a:lnTo>
                          <a:pt x="330" y="553"/>
                        </a:lnTo>
                        <a:lnTo>
                          <a:pt x="327" y="554"/>
                        </a:lnTo>
                        <a:lnTo>
                          <a:pt x="325" y="554"/>
                        </a:lnTo>
                        <a:lnTo>
                          <a:pt x="317" y="554"/>
                        </a:lnTo>
                        <a:lnTo>
                          <a:pt x="296" y="556"/>
                        </a:lnTo>
                        <a:lnTo>
                          <a:pt x="286" y="556"/>
                        </a:lnTo>
                        <a:lnTo>
                          <a:pt x="271" y="556"/>
                        </a:lnTo>
                        <a:lnTo>
                          <a:pt x="269" y="557"/>
                        </a:lnTo>
                        <a:lnTo>
                          <a:pt x="263" y="557"/>
                        </a:lnTo>
                        <a:lnTo>
                          <a:pt x="255" y="557"/>
                        </a:lnTo>
                        <a:lnTo>
                          <a:pt x="241" y="557"/>
                        </a:lnTo>
                        <a:lnTo>
                          <a:pt x="229" y="558"/>
                        </a:lnTo>
                        <a:lnTo>
                          <a:pt x="219" y="558"/>
                        </a:lnTo>
                        <a:lnTo>
                          <a:pt x="211" y="558"/>
                        </a:lnTo>
                        <a:lnTo>
                          <a:pt x="204" y="558"/>
                        </a:lnTo>
                        <a:lnTo>
                          <a:pt x="197" y="560"/>
                        </a:lnTo>
                        <a:lnTo>
                          <a:pt x="189" y="560"/>
                        </a:lnTo>
                        <a:lnTo>
                          <a:pt x="157" y="562"/>
                        </a:lnTo>
                        <a:lnTo>
                          <a:pt x="145" y="562"/>
                        </a:lnTo>
                        <a:lnTo>
                          <a:pt x="132" y="562"/>
                        </a:lnTo>
                        <a:lnTo>
                          <a:pt x="132" y="549"/>
                        </a:lnTo>
                        <a:lnTo>
                          <a:pt x="132" y="544"/>
                        </a:lnTo>
                        <a:lnTo>
                          <a:pt x="132" y="540"/>
                        </a:lnTo>
                        <a:lnTo>
                          <a:pt x="132" y="531"/>
                        </a:lnTo>
                        <a:lnTo>
                          <a:pt x="132" y="527"/>
                        </a:lnTo>
                        <a:lnTo>
                          <a:pt x="131" y="513"/>
                        </a:lnTo>
                        <a:lnTo>
                          <a:pt x="131" y="501"/>
                        </a:lnTo>
                        <a:lnTo>
                          <a:pt x="131" y="496"/>
                        </a:lnTo>
                        <a:lnTo>
                          <a:pt x="131" y="491"/>
                        </a:lnTo>
                        <a:lnTo>
                          <a:pt x="131" y="488"/>
                        </a:lnTo>
                        <a:lnTo>
                          <a:pt x="131" y="484"/>
                        </a:lnTo>
                        <a:lnTo>
                          <a:pt x="130" y="474"/>
                        </a:lnTo>
                        <a:lnTo>
                          <a:pt x="130" y="450"/>
                        </a:lnTo>
                        <a:lnTo>
                          <a:pt x="130" y="448"/>
                        </a:lnTo>
                        <a:lnTo>
                          <a:pt x="130" y="446"/>
                        </a:lnTo>
                        <a:lnTo>
                          <a:pt x="128" y="428"/>
                        </a:lnTo>
                        <a:lnTo>
                          <a:pt x="128" y="409"/>
                        </a:lnTo>
                        <a:lnTo>
                          <a:pt x="128" y="406"/>
                        </a:lnTo>
                        <a:lnTo>
                          <a:pt x="127" y="390"/>
                        </a:lnTo>
                        <a:lnTo>
                          <a:pt x="127" y="370"/>
                        </a:lnTo>
                        <a:lnTo>
                          <a:pt x="127" y="358"/>
                        </a:lnTo>
                        <a:lnTo>
                          <a:pt x="127" y="354"/>
                        </a:lnTo>
                        <a:lnTo>
                          <a:pt x="127" y="342"/>
                        </a:lnTo>
                        <a:lnTo>
                          <a:pt x="124" y="329"/>
                        </a:lnTo>
                        <a:lnTo>
                          <a:pt x="124" y="312"/>
                        </a:lnTo>
                        <a:lnTo>
                          <a:pt x="124" y="298"/>
                        </a:lnTo>
                        <a:lnTo>
                          <a:pt x="124" y="295"/>
                        </a:lnTo>
                        <a:lnTo>
                          <a:pt x="123" y="278"/>
                        </a:lnTo>
                        <a:lnTo>
                          <a:pt x="123" y="265"/>
                        </a:lnTo>
                        <a:lnTo>
                          <a:pt x="123" y="263"/>
                        </a:lnTo>
                        <a:lnTo>
                          <a:pt x="123" y="248"/>
                        </a:lnTo>
                        <a:lnTo>
                          <a:pt x="123" y="242"/>
                        </a:lnTo>
                        <a:lnTo>
                          <a:pt x="121" y="232"/>
                        </a:lnTo>
                        <a:lnTo>
                          <a:pt x="121" y="224"/>
                        </a:lnTo>
                        <a:lnTo>
                          <a:pt x="121" y="213"/>
                        </a:lnTo>
                        <a:lnTo>
                          <a:pt x="121" y="211"/>
                        </a:lnTo>
                        <a:lnTo>
                          <a:pt x="121" y="207"/>
                        </a:lnTo>
                        <a:lnTo>
                          <a:pt x="120" y="207"/>
                        </a:lnTo>
                        <a:lnTo>
                          <a:pt x="108" y="206"/>
                        </a:lnTo>
                        <a:lnTo>
                          <a:pt x="105" y="203"/>
                        </a:lnTo>
                        <a:lnTo>
                          <a:pt x="94" y="192"/>
                        </a:lnTo>
                        <a:lnTo>
                          <a:pt x="94" y="180"/>
                        </a:lnTo>
                        <a:lnTo>
                          <a:pt x="84" y="174"/>
                        </a:lnTo>
                        <a:lnTo>
                          <a:pt x="79" y="169"/>
                        </a:lnTo>
                        <a:lnTo>
                          <a:pt x="75" y="163"/>
                        </a:lnTo>
                        <a:lnTo>
                          <a:pt x="71" y="159"/>
                        </a:lnTo>
                        <a:lnTo>
                          <a:pt x="75" y="148"/>
                        </a:lnTo>
                        <a:lnTo>
                          <a:pt x="75" y="147"/>
                        </a:lnTo>
                        <a:lnTo>
                          <a:pt x="79" y="140"/>
                        </a:lnTo>
                        <a:lnTo>
                          <a:pt x="93" y="132"/>
                        </a:lnTo>
                        <a:lnTo>
                          <a:pt x="93" y="121"/>
                        </a:lnTo>
                        <a:lnTo>
                          <a:pt x="87" y="114"/>
                        </a:lnTo>
                        <a:lnTo>
                          <a:pt x="79" y="111"/>
                        </a:lnTo>
                        <a:lnTo>
                          <a:pt x="76" y="114"/>
                        </a:lnTo>
                        <a:lnTo>
                          <a:pt x="66" y="114"/>
                        </a:lnTo>
                        <a:lnTo>
                          <a:pt x="49" y="99"/>
                        </a:lnTo>
                        <a:lnTo>
                          <a:pt x="42" y="95"/>
                        </a:lnTo>
                        <a:lnTo>
                          <a:pt x="28" y="66"/>
                        </a:lnTo>
                        <a:lnTo>
                          <a:pt x="22" y="63"/>
                        </a:lnTo>
                        <a:lnTo>
                          <a:pt x="16" y="57"/>
                        </a:lnTo>
                        <a:lnTo>
                          <a:pt x="9" y="23"/>
                        </a:lnTo>
                        <a:lnTo>
                          <a:pt x="6" y="29"/>
                        </a:lnTo>
                        <a:lnTo>
                          <a:pt x="3" y="29"/>
                        </a:lnTo>
                        <a:lnTo>
                          <a:pt x="0" y="22"/>
                        </a:lnTo>
                        <a:lnTo>
                          <a:pt x="0" y="21"/>
                        </a:lnTo>
                        <a:lnTo>
                          <a:pt x="2" y="21"/>
                        </a:lnTo>
                        <a:lnTo>
                          <a:pt x="27" y="21"/>
                        </a:lnTo>
                        <a:lnTo>
                          <a:pt x="40" y="21"/>
                        </a:lnTo>
                        <a:lnTo>
                          <a:pt x="51" y="21"/>
                        </a:lnTo>
                        <a:lnTo>
                          <a:pt x="57" y="21"/>
                        </a:lnTo>
                        <a:lnTo>
                          <a:pt x="76" y="21"/>
                        </a:lnTo>
                        <a:lnTo>
                          <a:pt x="86" y="21"/>
                        </a:lnTo>
                        <a:lnTo>
                          <a:pt x="101" y="21"/>
                        </a:lnTo>
                        <a:lnTo>
                          <a:pt x="113" y="21"/>
                        </a:lnTo>
                        <a:lnTo>
                          <a:pt x="127" y="19"/>
                        </a:lnTo>
                        <a:lnTo>
                          <a:pt x="130" y="19"/>
                        </a:lnTo>
                        <a:lnTo>
                          <a:pt x="150" y="19"/>
                        </a:lnTo>
                        <a:lnTo>
                          <a:pt x="153" y="19"/>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304" name="Freeform 26"/>
                  <p:cNvSpPr>
                    <a:spLocks/>
                  </p:cNvSpPr>
                  <p:nvPr/>
                </p:nvSpPr>
                <p:spPr bwMode="auto">
                  <a:xfrm>
                    <a:off x="2953" y="2296"/>
                    <a:ext cx="704" cy="605"/>
                  </a:xfrm>
                  <a:custGeom>
                    <a:avLst/>
                    <a:gdLst>
                      <a:gd name="T0" fmla="*/ 200 w 704"/>
                      <a:gd name="T1" fmla="*/ 17 h 605"/>
                      <a:gd name="T2" fmla="*/ 249 w 704"/>
                      <a:gd name="T3" fmla="*/ 14 h 605"/>
                      <a:gd name="T4" fmla="*/ 311 w 704"/>
                      <a:gd name="T5" fmla="*/ 9 h 605"/>
                      <a:gd name="T6" fmla="*/ 357 w 704"/>
                      <a:gd name="T7" fmla="*/ 5 h 605"/>
                      <a:gd name="T8" fmla="*/ 402 w 704"/>
                      <a:gd name="T9" fmla="*/ 1 h 605"/>
                      <a:gd name="T10" fmla="*/ 427 w 704"/>
                      <a:gd name="T11" fmla="*/ 48 h 605"/>
                      <a:gd name="T12" fmla="*/ 436 w 704"/>
                      <a:gd name="T13" fmla="*/ 87 h 605"/>
                      <a:gd name="T14" fmla="*/ 450 w 704"/>
                      <a:gd name="T15" fmla="*/ 121 h 605"/>
                      <a:gd name="T16" fmla="*/ 466 w 704"/>
                      <a:gd name="T17" fmla="*/ 139 h 605"/>
                      <a:gd name="T18" fmla="*/ 510 w 704"/>
                      <a:gd name="T19" fmla="*/ 173 h 605"/>
                      <a:gd name="T20" fmla="*/ 531 w 704"/>
                      <a:gd name="T21" fmla="*/ 225 h 605"/>
                      <a:gd name="T22" fmla="*/ 563 w 704"/>
                      <a:gd name="T23" fmla="*/ 214 h 605"/>
                      <a:gd name="T24" fmla="*/ 577 w 704"/>
                      <a:gd name="T25" fmla="*/ 231 h 605"/>
                      <a:gd name="T26" fmla="*/ 568 w 704"/>
                      <a:gd name="T27" fmla="*/ 266 h 605"/>
                      <a:gd name="T28" fmla="*/ 559 w 704"/>
                      <a:gd name="T29" fmla="*/ 287 h 605"/>
                      <a:gd name="T30" fmla="*/ 577 w 704"/>
                      <a:gd name="T31" fmla="*/ 325 h 605"/>
                      <a:gd name="T32" fmla="*/ 621 w 704"/>
                      <a:gd name="T33" fmla="*/ 351 h 605"/>
                      <a:gd name="T34" fmla="*/ 665 w 704"/>
                      <a:gd name="T35" fmla="*/ 414 h 605"/>
                      <a:gd name="T36" fmla="*/ 660 w 704"/>
                      <a:gd name="T37" fmla="*/ 431 h 605"/>
                      <a:gd name="T38" fmla="*/ 686 w 704"/>
                      <a:gd name="T39" fmla="*/ 453 h 605"/>
                      <a:gd name="T40" fmla="*/ 703 w 704"/>
                      <a:gd name="T41" fmla="*/ 475 h 605"/>
                      <a:gd name="T42" fmla="*/ 700 w 704"/>
                      <a:gd name="T43" fmla="*/ 508 h 605"/>
                      <a:gd name="T44" fmla="*/ 675 w 704"/>
                      <a:gd name="T45" fmla="*/ 531 h 605"/>
                      <a:gd name="T46" fmla="*/ 664 w 704"/>
                      <a:gd name="T47" fmla="*/ 553 h 605"/>
                      <a:gd name="T48" fmla="*/ 659 w 704"/>
                      <a:gd name="T49" fmla="*/ 585 h 605"/>
                      <a:gd name="T50" fmla="*/ 602 w 704"/>
                      <a:gd name="T51" fmla="*/ 602 h 605"/>
                      <a:gd name="T52" fmla="*/ 591 w 704"/>
                      <a:gd name="T53" fmla="*/ 588 h 605"/>
                      <a:gd name="T54" fmla="*/ 589 w 704"/>
                      <a:gd name="T55" fmla="*/ 538 h 605"/>
                      <a:gd name="T56" fmla="*/ 533 w 704"/>
                      <a:gd name="T57" fmla="*/ 542 h 605"/>
                      <a:gd name="T58" fmla="*/ 487 w 704"/>
                      <a:gd name="T59" fmla="*/ 545 h 605"/>
                      <a:gd name="T60" fmla="*/ 453 w 704"/>
                      <a:gd name="T61" fmla="*/ 546 h 605"/>
                      <a:gd name="T62" fmla="*/ 391 w 704"/>
                      <a:gd name="T63" fmla="*/ 550 h 605"/>
                      <a:gd name="T64" fmla="*/ 327 w 704"/>
                      <a:gd name="T65" fmla="*/ 554 h 605"/>
                      <a:gd name="T66" fmla="*/ 271 w 704"/>
                      <a:gd name="T67" fmla="*/ 556 h 605"/>
                      <a:gd name="T68" fmla="*/ 229 w 704"/>
                      <a:gd name="T69" fmla="*/ 558 h 605"/>
                      <a:gd name="T70" fmla="*/ 189 w 704"/>
                      <a:gd name="T71" fmla="*/ 560 h 605"/>
                      <a:gd name="T72" fmla="*/ 132 w 704"/>
                      <a:gd name="T73" fmla="*/ 544 h 605"/>
                      <a:gd name="T74" fmla="*/ 131 w 704"/>
                      <a:gd name="T75" fmla="*/ 501 h 605"/>
                      <a:gd name="T76" fmla="*/ 130 w 704"/>
                      <a:gd name="T77" fmla="*/ 474 h 605"/>
                      <a:gd name="T78" fmla="*/ 128 w 704"/>
                      <a:gd name="T79" fmla="*/ 409 h 605"/>
                      <a:gd name="T80" fmla="*/ 127 w 704"/>
                      <a:gd name="T81" fmla="*/ 354 h 605"/>
                      <a:gd name="T82" fmla="*/ 124 w 704"/>
                      <a:gd name="T83" fmla="*/ 295 h 605"/>
                      <a:gd name="T84" fmla="*/ 123 w 704"/>
                      <a:gd name="T85" fmla="*/ 242 h 605"/>
                      <a:gd name="T86" fmla="*/ 121 w 704"/>
                      <a:gd name="T87" fmla="*/ 207 h 605"/>
                      <a:gd name="T88" fmla="*/ 94 w 704"/>
                      <a:gd name="T89" fmla="*/ 180 h 605"/>
                      <a:gd name="T90" fmla="*/ 75 w 704"/>
                      <a:gd name="T91" fmla="*/ 148 h 605"/>
                      <a:gd name="T92" fmla="*/ 87 w 704"/>
                      <a:gd name="T93" fmla="*/ 114 h 605"/>
                      <a:gd name="T94" fmla="*/ 42 w 704"/>
                      <a:gd name="T95" fmla="*/ 95 h 605"/>
                      <a:gd name="T96" fmla="*/ 6 w 704"/>
                      <a:gd name="T97" fmla="*/ 29 h 605"/>
                      <a:gd name="T98" fmla="*/ 27 w 704"/>
                      <a:gd name="T99" fmla="*/ 21 h 605"/>
                      <a:gd name="T100" fmla="*/ 86 w 704"/>
                      <a:gd name="T101" fmla="*/ 21 h 605"/>
                      <a:gd name="T102" fmla="*/ 150 w 704"/>
                      <a:gd name="T103" fmla="*/ 19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04" h="605">
                        <a:moveTo>
                          <a:pt x="153" y="19"/>
                        </a:moveTo>
                        <a:lnTo>
                          <a:pt x="175" y="18"/>
                        </a:lnTo>
                        <a:lnTo>
                          <a:pt x="176" y="18"/>
                        </a:lnTo>
                        <a:lnTo>
                          <a:pt x="198" y="17"/>
                        </a:lnTo>
                        <a:lnTo>
                          <a:pt x="200" y="17"/>
                        </a:lnTo>
                        <a:lnTo>
                          <a:pt x="220" y="15"/>
                        </a:lnTo>
                        <a:lnTo>
                          <a:pt x="226" y="15"/>
                        </a:lnTo>
                        <a:lnTo>
                          <a:pt x="231" y="15"/>
                        </a:lnTo>
                        <a:lnTo>
                          <a:pt x="238" y="14"/>
                        </a:lnTo>
                        <a:lnTo>
                          <a:pt x="249" y="14"/>
                        </a:lnTo>
                        <a:lnTo>
                          <a:pt x="266" y="13"/>
                        </a:lnTo>
                        <a:lnTo>
                          <a:pt x="275" y="11"/>
                        </a:lnTo>
                        <a:lnTo>
                          <a:pt x="299" y="9"/>
                        </a:lnTo>
                        <a:lnTo>
                          <a:pt x="304" y="9"/>
                        </a:lnTo>
                        <a:lnTo>
                          <a:pt x="311" y="9"/>
                        </a:lnTo>
                        <a:lnTo>
                          <a:pt x="325" y="8"/>
                        </a:lnTo>
                        <a:lnTo>
                          <a:pt x="339" y="7"/>
                        </a:lnTo>
                        <a:lnTo>
                          <a:pt x="349" y="7"/>
                        </a:lnTo>
                        <a:lnTo>
                          <a:pt x="351" y="5"/>
                        </a:lnTo>
                        <a:lnTo>
                          <a:pt x="357" y="5"/>
                        </a:lnTo>
                        <a:lnTo>
                          <a:pt x="367" y="3"/>
                        </a:lnTo>
                        <a:lnTo>
                          <a:pt x="371" y="3"/>
                        </a:lnTo>
                        <a:lnTo>
                          <a:pt x="379" y="3"/>
                        </a:lnTo>
                        <a:lnTo>
                          <a:pt x="400" y="0"/>
                        </a:lnTo>
                        <a:lnTo>
                          <a:pt x="402" y="1"/>
                        </a:lnTo>
                        <a:lnTo>
                          <a:pt x="411" y="9"/>
                        </a:lnTo>
                        <a:lnTo>
                          <a:pt x="423" y="27"/>
                        </a:lnTo>
                        <a:lnTo>
                          <a:pt x="433" y="30"/>
                        </a:lnTo>
                        <a:lnTo>
                          <a:pt x="432" y="31"/>
                        </a:lnTo>
                        <a:lnTo>
                          <a:pt x="427" y="48"/>
                        </a:lnTo>
                        <a:lnTo>
                          <a:pt x="425" y="48"/>
                        </a:lnTo>
                        <a:lnTo>
                          <a:pt x="425" y="55"/>
                        </a:lnTo>
                        <a:lnTo>
                          <a:pt x="425" y="65"/>
                        </a:lnTo>
                        <a:lnTo>
                          <a:pt x="432" y="79"/>
                        </a:lnTo>
                        <a:lnTo>
                          <a:pt x="436" y="87"/>
                        </a:lnTo>
                        <a:lnTo>
                          <a:pt x="435" y="97"/>
                        </a:lnTo>
                        <a:lnTo>
                          <a:pt x="443" y="106"/>
                        </a:lnTo>
                        <a:lnTo>
                          <a:pt x="444" y="111"/>
                        </a:lnTo>
                        <a:lnTo>
                          <a:pt x="444" y="113"/>
                        </a:lnTo>
                        <a:lnTo>
                          <a:pt x="450" y="121"/>
                        </a:lnTo>
                        <a:lnTo>
                          <a:pt x="451" y="121"/>
                        </a:lnTo>
                        <a:lnTo>
                          <a:pt x="454" y="123"/>
                        </a:lnTo>
                        <a:lnTo>
                          <a:pt x="455" y="125"/>
                        </a:lnTo>
                        <a:lnTo>
                          <a:pt x="463" y="132"/>
                        </a:lnTo>
                        <a:lnTo>
                          <a:pt x="466" y="139"/>
                        </a:lnTo>
                        <a:lnTo>
                          <a:pt x="472" y="140"/>
                        </a:lnTo>
                        <a:lnTo>
                          <a:pt x="484" y="154"/>
                        </a:lnTo>
                        <a:lnTo>
                          <a:pt x="491" y="157"/>
                        </a:lnTo>
                        <a:lnTo>
                          <a:pt x="501" y="163"/>
                        </a:lnTo>
                        <a:lnTo>
                          <a:pt x="510" y="173"/>
                        </a:lnTo>
                        <a:lnTo>
                          <a:pt x="513" y="178"/>
                        </a:lnTo>
                        <a:lnTo>
                          <a:pt x="519" y="192"/>
                        </a:lnTo>
                        <a:lnTo>
                          <a:pt x="520" y="207"/>
                        </a:lnTo>
                        <a:lnTo>
                          <a:pt x="523" y="215"/>
                        </a:lnTo>
                        <a:lnTo>
                          <a:pt x="531" y="225"/>
                        </a:lnTo>
                        <a:lnTo>
                          <a:pt x="535" y="224"/>
                        </a:lnTo>
                        <a:lnTo>
                          <a:pt x="543" y="210"/>
                        </a:lnTo>
                        <a:lnTo>
                          <a:pt x="550" y="211"/>
                        </a:lnTo>
                        <a:lnTo>
                          <a:pt x="554" y="214"/>
                        </a:lnTo>
                        <a:lnTo>
                          <a:pt x="563" y="214"/>
                        </a:lnTo>
                        <a:lnTo>
                          <a:pt x="565" y="215"/>
                        </a:lnTo>
                        <a:lnTo>
                          <a:pt x="577" y="224"/>
                        </a:lnTo>
                        <a:lnTo>
                          <a:pt x="579" y="229"/>
                        </a:lnTo>
                        <a:lnTo>
                          <a:pt x="579" y="231"/>
                        </a:lnTo>
                        <a:lnTo>
                          <a:pt x="577" y="231"/>
                        </a:lnTo>
                        <a:lnTo>
                          <a:pt x="575" y="235"/>
                        </a:lnTo>
                        <a:lnTo>
                          <a:pt x="573" y="237"/>
                        </a:lnTo>
                        <a:lnTo>
                          <a:pt x="573" y="248"/>
                        </a:lnTo>
                        <a:lnTo>
                          <a:pt x="575" y="254"/>
                        </a:lnTo>
                        <a:lnTo>
                          <a:pt x="568" y="266"/>
                        </a:lnTo>
                        <a:lnTo>
                          <a:pt x="568" y="268"/>
                        </a:lnTo>
                        <a:lnTo>
                          <a:pt x="568" y="269"/>
                        </a:lnTo>
                        <a:lnTo>
                          <a:pt x="567" y="269"/>
                        </a:lnTo>
                        <a:lnTo>
                          <a:pt x="567" y="272"/>
                        </a:lnTo>
                        <a:lnTo>
                          <a:pt x="559" y="287"/>
                        </a:lnTo>
                        <a:lnTo>
                          <a:pt x="558" y="304"/>
                        </a:lnTo>
                        <a:lnTo>
                          <a:pt x="559" y="309"/>
                        </a:lnTo>
                        <a:lnTo>
                          <a:pt x="572" y="321"/>
                        </a:lnTo>
                        <a:lnTo>
                          <a:pt x="573" y="322"/>
                        </a:lnTo>
                        <a:lnTo>
                          <a:pt x="577" y="325"/>
                        </a:lnTo>
                        <a:lnTo>
                          <a:pt x="586" y="329"/>
                        </a:lnTo>
                        <a:lnTo>
                          <a:pt x="599" y="340"/>
                        </a:lnTo>
                        <a:lnTo>
                          <a:pt x="608" y="352"/>
                        </a:lnTo>
                        <a:lnTo>
                          <a:pt x="613" y="350"/>
                        </a:lnTo>
                        <a:lnTo>
                          <a:pt x="621" y="351"/>
                        </a:lnTo>
                        <a:lnTo>
                          <a:pt x="634" y="360"/>
                        </a:lnTo>
                        <a:lnTo>
                          <a:pt x="637" y="366"/>
                        </a:lnTo>
                        <a:lnTo>
                          <a:pt x="655" y="382"/>
                        </a:lnTo>
                        <a:lnTo>
                          <a:pt x="653" y="388"/>
                        </a:lnTo>
                        <a:lnTo>
                          <a:pt x="665" y="414"/>
                        </a:lnTo>
                        <a:lnTo>
                          <a:pt x="663" y="418"/>
                        </a:lnTo>
                        <a:lnTo>
                          <a:pt x="660" y="420"/>
                        </a:lnTo>
                        <a:lnTo>
                          <a:pt x="657" y="422"/>
                        </a:lnTo>
                        <a:lnTo>
                          <a:pt x="659" y="431"/>
                        </a:lnTo>
                        <a:lnTo>
                          <a:pt x="660" y="431"/>
                        </a:lnTo>
                        <a:lnTo>
                          <a:pt x="663" y="431"/>
                        </a:lnTo>
                        <a:lnTo>
                          <a:pt x="673" y="458"/>
                        </a:lnTo>
                        <a:lnTo>
                          <a:pt x="681" y="461"/>
                        </a:lnTo>
                        <a:lnTo>
                          <a:pt x="686" y="462"/>
                        </a:lnTo>
                        <a:lnTo>
                          <a:pt x="686" y="453"/>
                        </a:lnTo>
                        <a:lnTo>
                          <a:pt x="697" y="461"/>
                        </a:lnTo>
                        <a:lnTo>
                          <a:pt x="701" y="462"/>
                        </a:lnTo>
                        <a:lnTo>
                          <a:pt x="704" y="466"/>
                        </a:lnTo>
                        <a:lnTo>
                          <a:pt x="704" y="468"/>
                        </a:lnTo>
                        <a:lnTo>
                          <a:pt x="703" y="475"/>
                        </a:lnTo>
                        <a:lnTo>
                          <a:pt x="703" y="479"/>
                        </a:lnTo>
                        <a:lnTo>
                          <a:pt x="703" y="490"/>
                        </a:lnTo>
                        <a:lnTo>
                          <a:pt x="704" y="494"/>
                        </a:lnTo>
                        <a:lnTo>
                          <a:pt x="697" y="496"/>
                        </a:lnTo>
                        <a:lnTo>
                          <a:pt x="700" y="508"/>
                        </a:lnTo>
                        <a:lnTo>
                          <a:pt x="693" y="519"/>
                        </a:lnTo>
                        <a:lnTo>
                          <a:pt x="683" y="512"/>
                        </a:lnTo>
                        <a:lnTo>
                          <a:pt x="679" y="513"/>
                        </a:lnTo>
                        <a:lnTo>
                          <a:pt x="678" y="513"/>
                        </a:lnTo>
                        <a:lnTo>
                          <a:pt x="675" y="531"/>
                        </a:lnTo>
                        <a:lnTo>
                          <a:pt x="668" y="531"/>
                        </a:lnTo>
                        <a:lnTo>
                          <a:pt x="667" y="520"/>
                        </a:lnTo>
                        <a:lnTo>
                          <a:pt x="663" y="532"/>
                        </a:lnTo>
                        <a:lnTo>
                          <a:pt x="667" y="548"/>
                        </a:lnTo>
                        <a:lnTo>
                          <a:pt x="664" y="553"/>
                        </a:lnTo>
                        <a:lnTo>
                          <a:pt x="665" y="566"/>
                        </a:lnTo>
                        <a:lnTo>
                          <a:pt x="649" y="567"/>
                        </a:lnTo>
                        <a:lnTo>
                          <a:pt x="657" y="574"/>
                        </a:lnTo>
                        <a:lnTo>
                          <a:pt x="661" y="582"/>
                        </a:lnTo>
                        <a:lnTo>
                          <a:pt x="659" y="585"/>
                        </a:lnTo>
                        <a:lnTo>
                          <a:pt x="649" y="598"/>
                        </a:lnTo>
                        <a:lnTo>
                          <a:pt x="646" y="598"/>
                        </a:lnTo>
                        <a:lnTo>
                          <a:pt x="629" y="601"/>
                        </a:lnTo>
                        <a:lnTo>
                          <a:pt x="624" y="601"/>
                        </a:lnTo>
                        <a:lnTo>
                          <a:pt x="602" y="602"/>
                        </a:lnTo>
                        <a:lnTo>
                          <a:pt x="594" y="604"/>
                        </a:lnTo>
                        <a:lnTo>
                          <a:pt x="590" y="604"/>
                        </a:lnTo>
                        <a:lnTo>
                          <a:pt x="580" y="605"/>
                        </a:lnTo>
                        <a:lnTo>
                          <a:pt x="589" y="589"/>
                        </a:lnTo>
                        <a:lnTo>
                          <a:pt x="591" y="588"/>
                        </a:lnTo>
                        <a:lnTo>
                          <a:pt x="597" y="576"/>
                        </a:lnTo>
                        <a:lnTo>
                          <a:pt x="605" y="571"/>
                        </a:lnTo>
                        <a:lnTo>
                          <a:pt x="598" y="536"/>
                        </a:lnTo>
                        <a:lnTo>
                          <a:pt x="591" y="538"/>
                        </a:lnTo>
                        <a:lnTo>
                          <a:pt x="589" y="538"/>
                        </a:lnTo>
                        <a:lnTo>
                          <a:pt x="585" y="538"/>
                        </a:lnTo>
                        <a:lnTo>
                          <a:pt x="554" y="541"/>
                        </a:lnTo>
                        <a:lnTo>
                          <a:pt x="541" y="541"/>
                        </a:lnTo>
                        <a:lnTo>
                          <a:pt x="539" y="541"/>
                        </a:lnTo>
                        <a:lnTo>
                          <a:pt x="533" y="542"/>
                        </a:lnTo>
                        <a:lnTo>
                          <a:pt x="524" y="542"/>
                        </a:lnTo>
                        <a:lnTo>
                          <a:pt x="510" y="544"/>
                        </a:lnTo>
                        <a:lnTo>
                          <a:pt x="498" y="544"/>
                        </a:lnTo>
                        <a:lnTo>
                          <a:pt x="489" y="545"/>
                        </a:lnTo>
                        <a:lnTo>
                          <a:pt x="487" y="545"/>
                        </a:lnTo>
                        <a:lnTo>
                          <a:pt x="467" y="546"/>
                        </a:lnTo>
                        <a:lnTo>
                          <a:pt x="466" y="546"/>
                        </a:lnTo>
                        <a:lnTo>
                          <a:pt x="463" y="546"/>
                        </a:lnTo>
                        <a:lnTo>
                          <a:pt x="458" y="546"/>
                        </a:lnTo>
                        <a:lnTo>
                          <a:pt x="453" y="546"/>
                        </a:lnTo>
                        <a:lnTo>
                          <a:pt x="440" y="548"/>
                        </a:lnTo>
                        <a:lnTo>
                          <a:pt x="433" y="548"/>
                        </a:lnTo>
                        <a:lnTo>
                          <a:pt x="406" y="549"/>
                        </a:lnTo>
                        <a:lnTo>
                          <a:pt x="393" y="550"/>
                        </a:lnTo>
                        <a:lnTo>
                          <a:pt x="391" y="550"/>
                        </a:lnTo>
                        <a:lnTo>
                          <a:pt x="367" y="552"/>
                        </a:lnTo>
                        <a:lnTo>
                          <a:pt x="361" y="552"/>
                        </a:lnTo>
                        <a:lnTo>
                          <a:pt x="351" y="553"/>
                        </a:lnTo>
                        <a:lnTo>
                          <a:pt x="330" y="553"/>
                        </a:lnTo>
                        <a:lnTo>
                          <a:pt x="327" y="554"/>
                        </a:lnTo>
                        <a:lnTo>
                          <a:pt x="325" y="554"/>
                        </a:lnTo>
                        <a:lnTo>
                          <a:pt x="317" y="554"/>
                        </a:lnTo>
                        <a:lnTo>
                          <a:pt x="296" y="556"/>
                        </a:lnTo>
                        <a:lnTo>
                          <a:pt x="286" y="556"/>
                        </a:lnTo>
                        <a:lnTo>
                          <a:pt x="271" y="556"/>
                        </a:lnTo>
                        <a:lnTo>
                          <a:pt x="269" y="557"/>
                        </a:lnTo>
                        <a:lnTo>
                          <a:pt x="263" y="557"/>
                        </a:lnTo>
                        <a:lnTo>
                          <a:pt x="255" y="557"/>
                        </a:lnTo>
                        <a:lnTo>
                          <a:pt x="241" y="557"/>
                        </a:lnTo>
                        <a:lnTo>
                          <a:pt x="229" y="558"/>
                        </a:lnTo>
                        <a:lnTo>
                          <a:pt x="219" y="558"/>
                        </a:lnTo>
                        <a:lnTo>
                          <a:pt x="211" y="558"/>
                        </a:lnTo>
                        <a:lnTo>
                          <a:pt x="204" y="558"/>
                        </a:lnTo>
                        <a:lnTo>
                          <a:pt x="197" y="560"/>
                        </a:lnTo>
                        <a:lnTo>
                          <a:pt x="189" y="560"/>
                        </a:lnTo>
                        <a:lnTo>
                          <a:pt x="157" y="562"/>
                        </a:lnTo>
                        <a:lnTo>
                          <a:pt x="145" y="562"/>
                        </a:lnTo>
                        <a:lnTo>
                          <a:pt x="132" y="562"/>
                        </a:lnTo>
                        <a:lnTo>
                          <a:pt x="132" y="549"/>
                        </a:lnTo>
                        <a:lnTo>
                          <a:pt x="132" y="544"/>
                        </a:lnTo>
                        <a:lnTo>
                          <a:pt x="132" y="540"/>
                        </a:lnTo>
                        <a:lnTo>
                          <a:pt x="132" y="531"/>
                        </a:lnTo>
                        <a:lnTo>
                          <a:pt x="132" y="527"/>
                        </a:lnTo>
                        <a:lnTo>
                          <a:pt x="131" y="513"/>
                        </a:lnTo>
                        <a:lnTo>
                          <a:pt x="131" y="501"/>
                        </a:lnTo>
                        <a:lnTo>
                          <a:pt x="131" y="496"/>
                        </a:lnTo>
                        <a:lnTo>
                          <a:pt x="131" y="491"/>
                        </a:lnTo>
                        <a:lnTo>
                          <a:pt x="131" y="488"/>
                        </a:lnTo>
                        <a:lnTo>
                          <a:pt x="131" y="484"/>
                        </a:lnTo>
                        <a:lnTo>
                          <a:pt x="130" y="474"/>
                        </a:lnTo>
                        <a:lnTo>
                          <a:pt x="130" y="450"/>
                        </a:lnTo>
                        <a:lnTo>
                          <a:pt x="130" y="448"/>
                        </a:lnTo>
                        <a:lnTo>
                          <a:pt x="130" y="446"/>
                        </a:lnTo>
                        <a:lnTo>
                          <a:pt x="128" y="428"/>
                        </a:lnTo>
                        <a:lnTo>
                          <a:pt x="128" y="409"/>
                        </a:lnTo>
                        <a:lnTo>
                          <a:pt x="128" y="406"/>
                        </a:lnTo>
                        <a:lnTo>
                          <a:pt x="127" y="390"/>
                        </a:lnTo>
                        <a:lnTo>
                          <a:pt x="127" y="370"/>
                        </a:lnTo>
                        <a:lnTo>
                          <a:pt x="127" y="358"/>
                        </a:lnTo>
                        <a:lnTo>
                          <a:pt x="127" y="354"/>
                        </a:lnTo>
                        <a:lnTo>
                          <a:pt x="127" y="342"/>
                        </a:lnTo>
                        <a:lnTo>
                          <a:pt x="124" y="329"/>
                        </a:lnTo>
                        <a:lnTo>
                          <a:pt x="124" y="312"/>
                        </a:lnTo>
                        <a:lnTo>
                          <a:pt x="124" y="298"/>
                        </a:lnTo>
                        <a:lnTo>
                          <a:pt x="124" y="295"/>
                        </a:lnTo>
                        <a:lnTo>
                          <a:pt x="123" y="278"/>
                        </a:lnTo>
                        <a:lnTo>
                          <a:pt x="123" y="265"/>
                        </a:lnTo>
                        <a:lnTo>
                          <a:pt x="123" y="263"/>
                        </a:lnTo>
                        <a:lnTo>
                          <a:pt x="123" y="248"/>
                        </a:lnTo>
                        <a:lnTo>
                          <a:pt x="123" y="242"/>
                        </a:lnTo>
                        <a:lnTo>
                          <a:pt x="121" y="232"/>
                        </a:lnTo>
                        <a:lnTo>
                          <a:pt x="121" y="224"/>
                        </a:lnTo>
                        <a:lnTo>
                          <a:pt x="121" y="213"/>
                        </a:lnTo>
                        <a:lnTo>
                          <a:pt x="121" y="211"/>
                        </a:lnTo>
                        <a:lnTo>
                          <a:pt x="121" y="207"/>
                        </a:lnTo>
                        <a:lnTo>
                          <a:pt x="120" y="207"/>
                        </a:lnTo>
                        <a:lnTo>
                          <a:pt x="108" y="206"/>
                        </a:lnTo>
                        <a:lnTo>
                          <a:pt x="105" y="203"/>
                        </a:lnTo>
                        <a:lnTo>
                          <a:pt x="94" y="192"/>
                        </a:lnTo>
                        <a:lnTo>
                          <a:pt x="94" y="180"/>
                        </a:lnTo>
                        <a:lnTo>
                          <a:pt x="84" y="174"/>
                        </a:lnTo>
                        <a:lnTo>
                          <a:pt x="79" y="169"/>
                        </a:lnTo>
                        <a:lnTo>
                          <a:pt x="75" y="163"/>
                        </a:lnTo>
                        <a:lnTo>
                          <a:pt x="71" y="159"/>
                        </a:lnTo>
                        <a:lnTo>
                          <a:pt x="75" y="148"/>
                        </a:lnTo>
                        <a:lnTo>
                          <a:pt x="75" y="147"/>
                        </a:lnTo>
                        <a:lnTo>
                          <a:pt x="79" y="140"/>
                        </a:lnTo>
                        <a:lnTo>
                          <a:pt x="93" y="132"/>
                        </a:lnTo>
                        <a:lnTo>
                          <a:pt x="93" y="121"/>
                        </a:lnTo>
                        <a:lnTo>
                          <a:pt x="87" y="114"/>
                        </a:lnTo>
                        <a:lnTo>
                          <a:pt x="79" y="111"/>
                        </a:lnTo>
                        <a:lnTo>
                          <a:pt x="76" y="114"/>
                        </a:lnTo>
                        <a:lnTo>
                          <a:pt x="66" y="114"/>
                        </a:lnTo>
                        <a:lnTo>
                          <a:pt x="49" y="99"/>
                        </a:lnTo>
                        <a:lnTo>
                          <a:pt x="42" y="95"/>
                        </a:lnTo>
                        <a:lnTo>
                          <a:pt x="28" y="66"/>
                        </a:lnTo>
                        <a:lnTo>
                          <a:pt x="22" y="63"/>
                        </a:lnTo>
                        <a:lnTo>
                          <a:pt x="16" y="57"/>
                        </a:lnTo>
                        <a:lnTo>
                          <a:pt x="9" y="23"/>
                        </a:lnTo>
                        <a:lnTo>
                          <a:pt x="6" y="29"/>
                        </a:lnTo>
                        <a:lnTo>
                          <a:pt x="3" y="29"/>
                        </a:lnTo>
                        <a:lnTo>
                          <a:pt x="0" y="22"/>
                        </a:lnTo>
                        <a:lnTo>
                          <a:pt x="0" y="21"/>
                        </a:lnTo>
                        <a:lnTo>
                          <a:pt x="2" y="21"/>
                        </a:lnTo>
                        <a:lnTo>
                          <a:pt x="27" y="21"/>
                        </a:lnTo>
                        <a:lnTo>
                          <a:pt x="40" y="21"/>
                        </a:lnTo>
                        <a:lnTo>
                          <a:pt x="51" y="21"/>
                        </a:lnTo>
                        <a:lnTo>
                          <a:pt x="57" y="21"/>
                        </a:lnTo>
                        <a:lnTo>
                          <a:pt x="76" y="21"/>
                        </a:lnTo>
                        <a:lnTo>
                          <a:pt x="86" y="21"/>
                        </a:lnTo>
                        <a:lnTo>
                          <a:pt x="101" y="21"/>
                        </a:lnTo>
                        <a:lnTo>
                          <a:pt x="113" y="21"/>
                        </a:lnTo>
                        <a:lnTo>
                          <a:pt x="127" y="19"/>
                        </a:lnTo>
                        <a:lnTo>
                          <a:pt x="130" y="19"/>
                        </a:lnTo>
                        <a:lnTo>
                          <a:pt x="150" y="19"/>
                        </a:lnTo>
                        <a:lnTo>
                          <a:pt x="153" y="1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grpSp>
              <p:nvGrpSpPr>
                <p:cNvPr id="242" name="Group 30"/>
                <p:cNvGrpSpPr>
                  <a:grpSpLocks/>
                </p:cNvGrpSpPr>
                <p:nvPr/>
              </p:nvGrpSpPr>
              <p:grpSpPr bwMode="auto">
                <a:xfrm>
                  <a:off x="2144" y="1985"/>
                  <a:ext cx="858" cy="409"/>
                  <a:chOff x="2144" y="1985"/>
                  <a:chExt cx="858" cy="409"/>
                </a:xfrm>
              </p:grpSpPr>
              <p:sp>
                <p:nvSpPr>
                  <p:cNvPr id="301" name="Freeform 28"/>
                  <p:cNvSpPr>
                    <a:spLocks/>
                  </p:cNvSpPr>
                  <p:nvPr/>
                </p:nvSpPr>
                <p:spPr bwMode="auto">
                  <a:xfrm>
                    <a:off x="2144" y="1985"/>
                    <a:ext cx="858" cy="409"/>
                  </a:xfrm>
                  <a:custGeom>
                    <a:avLst/>
                    <a:gdLst>
                      <a:gd name="T0" fmla="*/ 504 w 858"/>
                      <a:gd name="T1" fmla="*/ 409 h 409"/>
                      <a:gd name="T2" fmla="*/ 475 w 858"/>
                      <a:gd name="T3" fmla="*/ 408 h 409"/>
                      <a:gd name="T4" fmla="*/ 430 w 858"/>
                      <a:gd name="T5" fmla="*/ 408 h 409"/>
                      <a:gd name="T6" fmla="*/ 375 w 858"/>
                      <a:gd name="T7" fmla="*/ 406 h 409"/>
                      <a:gd name="T8" fmla="*/ 337 w 858"/>
                      <a:gd name="T9" fmla="*/ 406 h 409"/>
                      <a:gd name="T10" fmla="*/ 306 w 858"/>
                      <a:gd name="T11" fmla="*/ 405 h 409"/>
                      <a:gd name="T12" fmla="*/ 257 w 858"/>
                      <a:gd name="T13" fmla="*/ 404 h 409"/>
                      <a:gd name="T14" fmla="*/ 192 w 858"/>
                      <a:gd name="T15" fmla="*/ 356 h 409"/>
                      <a:gd name="T16" fmla="*/ 193 w 858"/>
                      <a:gd name="T17" fmla="*/ 320 h 409"/>
                      <a:gd name="T18" fmla="*/ 194 w 858"/>
                      <a:gd name="T19" fmla="*/ 270 h 409"/>
                      <a:gd name="T20" fmla="*/ 139 w 858"/>
                      <a:gd name="T21" fmla="*/ 267 h 409"/>
                      <a:gd name="T22" fmla="*/ 46 w 858"/>
                      <a:gd name="T23" fmla="*/ 262 h 409"/>
                      <a:gd name="T24" fmla="*/ 0 w 858"/>
                      <a:gd name="T25" fmla="*/ 261 h 409"/>
                      <a:gd name="T26" fmla="*/ 3 w 858"/>
                      <a:gd name="T27" fmla="*/ 210 h 409"/>
                      <a:gd name="T28" fmla="*/ 5 w 858"/>
                      <a:gd name="T29" fmla="*/ 178 h 409"/>
                      <a:gd name="T30" fmla="*/ 7 w 858"/>
                      <a:gd name="T31" fmla="*/ 147 h 409"/>
                      <a:gd name="T32" fmla="*/ 9 w 858"/>
                      <a:gd name="T33" fmla="*/ 98 h 409"/>
                      <a:gd name="T34" fmla="*/ 15 w 858"/>
                      <a:gd name="T35" fmla="*/ 6 h 409"/>
                      <a:gd name="T36" fmla="*/ 20 w 858"/>
                      <a:gd name="T37" fmla="*/ 0 h 409"/>
                      <a:gd name="T38" fmla="*/ 95 w 858"/>
                      <a:gd name="T39" fmla="*/ 4 h 409"/>
                      <a:gd name="T40" fmla="*/ 130 w 858"/>
                      <a:gd name="T41" fmla="*/ 6 h 409"/>
                      <a:gd name="T42" fmla="*/ 186 w 858"/>
                      <a:gd name="T43" fmla="*/ 8 h 409"/>
                      <a:gd name="T44" fmla="*/ 241 w 858"/>
                      <a:gd name="T45" fmla="*/ 11 h 409"/>
                      <a:gd name="T46" fmla="*/ 354 w 858"/>
                      <a:gd name="T47" fmla="*/ 14 h 409"/>
                      <a:gd name="T48" fmla="*/ 472 w 858"/>
                      <a:gd name="T49" fmla="*/ 18 h 409"/>
                      <a:gd name="T50" fmla="*/ 562 w 858"/>
                      <a:gd name="T51" fmla="*/ 33 h 409"/>
                      <a:gd name="T52" fmla="*/ 590 w 858"/>
                      <a:gd name="T53" fmla="*/ 47 h 409"/>
                      <a:gd name="T54" fmla="*/ 627 w 858"/>
                      <a:gd name="T55" fmla="*/ 37 h 409"/>
                      <a:gd name="T56" fmla="*/ 663 w 858"/>
                      <a:gd name="T57" fmla="*/ 35 h 409"/>
                      <a:gd name="T58" fmla="*/ 686 w 858"/>
                      <a:gd name="T59" fmla="*/ 47 h 409"/>
                      <a:gd name="T60" fmla="*/ 722 w 858"/>
                      <a:gd name="T61" fmla="*/ 79 h 409"/>
                      <a:gd name="T62" fmla="*/ 748 w 858"/>
                      <a:gd name="T63" fmla="*/ 111 h 409"/>
                      <a:gd name="T64" fmla="*/ 749 w 858"/>
                      <a:gd name="T65" fmla="*/ 119 h 409"/>
                      <a:gd name="T66" fmla="*/ 761 w 858"/>
                      <a:gd name="T67" fmla="*/ 147 h 409"/>
                      <a:gd name="T68" fmla="*/ 773 w 858"/>
                      <a:gd name="T69" fmla="*/ 165 h 409"/>
                      <a:gd name="T70" fmla="*/ 774 w 858"/>
                      <a:gd name="T71" fmla="*/ 196 h 409"/>
                      <a:gd name="T72" fmla="*/ 785 w 858"/>
                      <a:gd name="T73" fmla="*/ 211 h 409"/>
                      <a:gd name="T74" fmla="*/ 797 w 858"/>
                      <a:gd name="T75" fmla="*/ 239 h 409"/>
                      <a:gd name="T76" fmla="*/ 799 w 858"/>
                      <a:gd name="T77" fmla="*/ 251 h 409"/>
                      <a:gd name="T78" fmla="*/ 799 w 858"/>
                      <a:gd name="T79" fmla="*/ 259 h 409"/>
                      <a:gd name="T80" fmla="*/ 799 w 858"/>
                      <a:gd name="T81" fmla="*/ 269 h 409"/>
                      <a:gd name="T82" fmla="*/ 806 w 858"/>
                      <a:gd name="T83" fmla="*/ 289 h 409"/>
                      <a:gd name="T84" fmla="*/ 799 w 858"/>
                      <a:gd name="T85" fmla="*/ 308 h 409"/>
                      <a:gd name="T86" fmla="*/ 811 w 858"/>
                      <a:gd name="T87" fmla="*/ 331 h 409"/>
                      <a:gd name="T88" fmla="*/ 819 w 858"/>
                      <a:gd name="T89" fmla="*/ 332 h 409"/>
                      <a:gd name="T90" fmla="*/ 838 w 858"/>
                      <a:gd name="T91" fmla="*/ 374 h 409"/>
                      <a:gd name="T92" fmla="*/ 856 w 858"/>
                      <a:gd name="T93" fmla="*/ 406 h 409"/>
                      <a:gd name="T94" fmla="*/ 789 w 858"/>
                      <a:gd name="T95" fmla="*/ 408 h 409"/>
                      <a:gd name="T96" fmla="*/ 766 w 858"/>
                      <a:gd name="T97" fmla="*/ 408 h 409"/>
                      <a:gd name="T98" fmla="*/ 743 w 858"/>
                      <a:gd name="T99" fmla="*/ 408 h 409"/>
                      <a:gd name="T100" fmla="*/ 709 w 858"/>
                      <a:gd name="T101" fmla="*/ 409 h 409"/>
                      <a:gd name="T102" fmla="*/ 679 w 858"/>
                      <a:gd name="T103" fmla="*/ 409 h 409"/>
                      <a:gd name="T104" fmla="*/ 653 w 858"/>
                      <a:gd name="T105" fmla="*/ 409 h 409"/>
                      <a:gd name="T106" fmla="*/ 604 w 858"/>
                      <a:gd name="T107" fmla="*/ 409 h 409"/>
                      <a:gd name="T108" fmla="*/ 578 w 858"/>
                      <a:gd name="T109" fmla="*/ 409 h 409"/>
                      <a:gd name="T110" fmla="*/ 541 w 858"/>
                      <a:gd name="T11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8" h="409">
                        <a:moveTo>
                          <a:pt x="520" y="409"/>
                        </a:moveTo>
                        <a:lnTo>
                          <a:pt x="517" y="409"/>
                        </a:lnTo>
                        <a:lnTo>
                          <a:pt x="504" y="409"/>
                        </a:lnTo>
                        <a:lnTo>
                          <a:pt x="486" y="409"/>
                        </a:lnTo>
                        <a:lnTo>
                          <a:pt x="480" y="409"/>
                        </a:lnTo>
                        <a:lnTo>
                          <a:pt x="475" y="408"/>
                        </a:lnTo>
                        <a:lnTo>
                          <a:pt x="461" y="408"/>
                        </a:lnTo>
                        <a:lnTo>
                          <a:pt x="455" y="408"/>
                        </a:lnTo>
                        <a:lnTo>
                          <a:pt x="430" y="408"/>
                        </a:lnTo>
                        <a:lnTo>
                          <a:pt x="411" y="408"/>
                        </a:lnTo>
                        <a:lnTo>
                          <a:pt x="381" y="406"/>
                        </a:lnTo>
                        <a:lnTo>
                          <a:pt x="375" y="406"/>
                        </a:lnTo>
                        <a:lnTo>
                          <a:pt x="373" y="406"/>
                        </a:lnTo>
                        <a:lnTo>
                          <a:pt x="356" y="406"/>
                        </a:lnTo>
                        <a:lnTo>
                          <a:pt x="337" y="406"/>
                        </a:lnTo>
                        <a:lnTo>
                          <a:pt x="320" y="405"/>
                        </a:lnTo>
                        <a:lnTo>
                          <a:pt x="318" y="405"/>
                        </a:lnTo>
                        <a:lnTo>
                          <a:pt x="306" y="405"/>
                        </a:lnTo>
                        <a:lnTo>
                          <a:pt x="282" y="405"/>
                        </a:lnTo>
                        <a:lnTo>
                          <a:pt x="262" y="404"/>
                        </a:lnTo>
                        <a:lnTo>
                          <a:pt x="257" y="404"/>
                        </a:lnTo>
                        <a:lnTo>
                          <a:pt x="254" y="404"/>
                        </a:lnTo>
                        <a:lnTo>
                          <a:pt x="189" y="401"/>
                        </a:lnTo>
                        <a:lnTo>
                          <a:pt x="192" y="356"/>
                        </a:lnTo>
                        <a:lnTo>
                          <a:pt x="192" y="343"/>
                        </a:lnTo>
                        <a:lnTo>
                          <a:pt x="192" y="336"/>
                        </a:lnTo>
                        <a:lnTo>
                          <a:pt x="193" y="320"/>
                        </a:lnTo>
                        <a:lnTo>
                          <a:pt x="193" y="309"/>
                        </a:lnTo>
                        <a:lnTo>
                          <a:pt x="193" y="303"/>
                        </a:lnTo>
                        <a:lnTo>
                          <a:pt x="194" y="270"/>
                        </a:lnTo>
                        <a:lnTo>
                          <a:pt x="194" y="269"/>
                        </a:lnTo>
                        <a:lnTo>
                          <a:pt x="140" y="267"/>
                        </a:lnTo>
                        <a:lnTo>
                          <a:pt x="139" y="267"/>
                        </a:lnTo>
                        <a:lnTo>
                          <a:pt x="136" y="267"/>
                        </a:lnTo>
                        <a:lnTo>
                          <a:pt x="65" y="263"/>
                        </a:lnTo>
                        <a:lnTo>
                          <a:pt x="46" y="262"/>
                        </a:lnTo>
                        <a:lnTo>
                          <a:pt x="48" y="262"/>
                        </a:lnTo>
                        <a:lnTo>
                          <a:pt x="42" y="262"/>
                        </a:lnTo>
                        <a:lnTo>
                          <a:pt x="0" y="261"/>
                        </a:lnTo>
                        <a:lnTo>
                          <a:pt x="1" y="244"/>
                        </a:lnTo>
                        <a:lnTo>
                          <a:pt x="3" y="220"/>
                        </a:lnTo>
                        <a:lnTo>
                          <a:pt x="3" y="210"/>
                        </a:lnTo>
                        <a:lnTo>
                          <a:pt x="4" y="196"/>
                        </a:lnTo>
                        <a:lnTo>
                          <a:pt x="4" y="188"/>
                        </a:lnTo>
                        <a:lnTo>
                          <a:pt x="5" y="178"/>
                        </a:lnTo>
                        <a:lnTo>
                          <a:pt x="5" y="169"/>
                        </a:lnTo>
                        <a:lnTo>
                          <a:pt x="5" y="164"/>
                        </a:lnTo>
                        <a:lnTo>
                          <a:pt x="7" y="147"/>
                        </a:lnTo>
                        <a:lnTo>
                          <a:pt x="8" y="130"/>
                        </a:lnTo>
                        <a:lnTo>
                          <a:pt x="8" y="115"/>
                        </a:lnTo>
                        <a:lnTo>
                          <a:pt x="9" y="98"/>
                        </a:lnTo>
                        <a:lnTo>
                          <a:pt x="12" y="53"/>
                        </a:lnTo>
                        <a:lnTo>
                          <a:pt x="13" y="24"/>
                        </a:lnTo>
                        <a:lnTo>
                          <a:pt x="15" y="6"/>
                        </a:lnTo>
                        <a:lnTo>
                          <a:pt x="15" y="0"/>
                        </a:lnTo>
                        <a:lnTo>
                          <a:pt x="19" y="0"/>
                        </a:lnTo>
                        <a:lnTo>
                          <a:pt x="20" y="0"/>
                        </a:lnTo>
                        <a:lnTo>
                          <a:pt x="67" y="3"/>
                        </a:lnTo>
                        <a:lnTo>
                          <a:pt x="93" y="4"/>
                        </a:lnTo>
                        <a:lnTo>
                          <a:pt x="95" y="4"/>
                        </a:lnTo>
                        <a:lnTo>
                          <a:pt x="116" y="6"/>
                        </a:lnTo>
                        <a:lnTo>
                          <a:pt x="128" y="6"/>
                        </a:lnTo>
                        <a:lnTo>
                          <a:pt x="130" y="6"/>
                        </a:lnTo>
                        <a:lnTo>
                          <a:pt x="136" y="6"/>
                        </a:lnTo>
                        <a:lnTo>
                          <a:pt x="166" y="7"/>
                        </a:lnTo>
                        <a:lnTo>
                          <a:pt x="186" y="8"/>
                        </a:lnTo>
                        <a:lnTo>
                          <a:pt x="203" y="10"/>
                        </a:lnTo>
                        <a:lnTo>
                          <a:pt x="234" y="11"/>
                        </a:lnTo>
                        <a:lnTo>
                          <a:pt x="241" y="11"/>
                        </a:lnTo>
                        <a:lnTo>
                          <a:pt x="283" y="12"/>
                        </a:lnTo>
                        <a:lnTo>
                          <a:pt x="321" y="14"/>
                        </a:lnTo>
                        <a:lnTo>
                          <a:pt x="354" y="14"/>
                        </a:lnTo>
                        <a:lnTo>
                          <a:pt x="382" y="15"/>
                        </a:lnTo>
                        <a:lnTo>
                          <a:pt x="445" y="15"/>
                        </a:lnTo>
                        <a:lnTo>
                          <a:pt x="472" y="18"/>
                        </a:lnTo>
                        <a:lnTo>
                          <a:pt x="543" y="18"/>
                        </a:lnTo>
                        <a:lnTo>
                          <a:pt x="556" y="30"/>
                        </a:lnTo>
                        <a:lnTo>
                          <a:pt x="562" y="33"/>
                        </a:lnTo>
                        <a:lnTo>
                          <a:pt x="567" y="34"/>
                        </a:lnTo>
                        <a:lnTo>
                          <a:pt x="577" y="38"/>
                        </a:lnTo>
                        <a:lnTo>
                          <a:pt x="590" y="47"/>
                        </a:lnTo>
                        <a:lnTo>
                          <a:pt x="604" y="35"/>
                        </a:lnTo>
                        <a:lnTo>
                          <a:pt x="626" y="37"/>
                        </a:lnTo>
                        <a:lnTo>
                          <a:pt x="627" y="37"/>
                        </a:lnTo>
                        <a:lnTo>
                          <a:pt x="640" y="35"/>
                        </a:lnTo>
                        <a:lnTo>
                          <a:pt x="641" y="37"/>
                        </a:lnTo>
                        <a:lnTo>
                          <a:pt x="663" y="35"/>
                        </a:lnTo>
                        <a:lnTo>
                          <a:pt x="671" y="43"/>
                        </a:lnTo>
                        <a:lnTo>
                          <a:pt x="673" y="46"/>
                        </a:lnTo>
                        <a:lnTo>
                          <a:pt x="686" y="47"/>
                        </a:lnTo>
                        <a:lnTo>
                          <a:pt x="705" y="54"/>
                        </a:lnTo>
                        <a:lnTo>
                          <a:pt x="714" y="66"/>
                        </a:lnTo>
                        <a:lnTo>
                          <a:pt x="722" y="79"/>
                        </a:lnTo>
                        <a:lnTo>
                          <a:pt x="734" y="81"/>
                        </a:lnTo>
                        <a:lnTo>
                          <a:pt x="740" y="83"/>
                        </a:lnTo>
                        <a:lnTo>
                          <a:pt x="748" y="111"/>
                        </a:lnTo>
                        <a:lnTo>
                          <a:pt x="751" y="113"/>
                        </a:lnTo>
                        <a:lnTo>
                          <a:pt x="751" y="115"/>
                        </a:lnTo>
                        <a:lnTo>
                          <a:pt x="749" y="119"/>
                        </a:lnTo>
                        <a:lnTo>
                          <a:pt x="757" y="130"/>
                        </a:lnTo>
                        <a:lnTo>
                          <a:pt x="758" y="139"/>
                        </a:lnTo>
                        <a:lnTo>
                          <a:pt x="761" y="147"/>
                        </a:lnTo>
                        <a:lnTo>
                          <a:pt x="767" y="146"/>
                        </a:lnTo>
                        <a:lnTo>
                          <a:pt x="771" y="164"/>
                        </a:lnTo>
                        <a:lnTo>
                          <a:pt x="773" y="165"/>
                        </a:lnTo>
                        <a:lnTo>
                          <a:pt x="776" y="178"/>
                        </a:lnTo>
                        <a:lnTo>
                          <a:pt x="774" y="188"/>
                        </a:lnTo>
                        <a:lnTo>
                          <a:pt x="774" y="196"/>
                        </a:lnTo>
                        <a:lnTo>
                          <a:pt x="785" y="205"/>
                        </a:lnTo>
                        <a:lnTo>
                          <a:pt x="786" y="210"/>
                        </a:lnTo>
                        <a:lnTo>
                          <a:pt x="785" y="211"/>
                        </a:lnTo>
                        <a:lnTo>
                          <a:pt x="785" y="215"/>
                        </a:lnTo>
                        <a:lnTo>
                          <a:pt x="792" y="224"/>
                        </a:lnTo>
                        <a:lnTo>
                          <a:pt x="797" y="239"/>
                        </a:lnTo>
                        <a:lnTo>
                          <a:pt x="793" y="243"/>
                        </a:lnTo>
                        <a:lnTo>
                          <a:pt x="793" y="251"/>
                        </a:lnTo>
                        <a:lnTo>
                          <a:pt x="799" y="251"/>
                        </a:lnTo>
                        <a:lnTo>
                          <a:pt x="799" y="254"/>
                        </a:lnTo>
                        <a:lnTo>
                          <a:pt x="797" y="255"/>
                        </a:lnTo>
                        <a:lnTo>
                          <a:pt x="799" y="259"/>
                        </a:lnTo>
                        <a:lnTo>
                          <a:pt x="797" y="267"/>
                        </a:lnTo>
                        <a:lnTo>
                          <a:pt x="797" y="269"/>
                        </a:lnTo>
                        <a:lnTo>
                          <a:pt x="799" y="269"/>
                        </a:lnTo>
                        <a:lnTo>
                          <a:pt x="800" y="277"/>
                        </a:lnTo>
                        <a:lnTo>
                          <a:pt x="804" y="289"/>
                        </a:lnTo>
                        <a:lnTo>
                          <a:pt x="806" y="289"/>
                        </a:lnTo>
                        <a:lnTo>
                          <a:pt x="804" y="292"/>
                        </a:lnTo>
                        <a:lnTo>
                          <a:pt x="803" y="304"/>
                        </a:lnTo>
                        <a:lnTo>
                          <a:pt x="799" y="308"/>
                        </a:lnTo>
                        <a:lnTo>
                          <a:pt x="812" y="327"/>
                        </a:lnTo>
                        <a:lnTo>
                          <a:pt x="811" y="330"/>
                        </a:lnTo>
                        <a:lnTo>
                          <a:pt x="811" y="331"/>
                        </a:lnTo>
                        <a:lnTo>
                          <a:pt x="814" y="338"/>
                        </a:lnTo>
                        <a:lnTo>
                          <a:pt x="816" y="338"/>
                        </a:lnTo>
                        <a:lnTo>
                          <a:pt x="819" y="332"/>
                        </a:lnTo>
                        <a:lnTo>
                          <a:pt x="826" y="366"/>
                        </a:lnTo>
                        <a:lnTo>
                          <a:pt x="833" y="372"/>
                        </a:lnTo>
                        <a:lnTo>
                          <a:pt x="838" y="374"/>
                        </a:lnTo>
                        <a:lnTo>
                          <a:pt x="852" y="402"/>
                        </a:lnTo>
                        <a:lnTo>
                          <a:pt x="858" y="406"/>
                        </a:lnTo>
                        <a:lnTo>
                          <a:pt x="856" y="406"/>
                        </a:lnTo>
                        <a:lnTo>
                          <a:pt x="811" y="406"/>
                        </a:lnTo>
                        <a:lnTo>
                          <a:pt x="802" y="408"/>
                        </a:lnTo>
                        <a:lnTo>
                          <a:pt x="789" y="408"/>
                        </a:lnTo>
                        <a:lnTo>
                          <a:pt x="788" y="408"/>
                        </a:lnTo>
                        <a:lnTo>
                          <a:pt x="777" y="408"/>
                        </a:lnTo>
                        <a:lnTo>
                          <a:pt x="766" y="408"/>
                        </a:lnTo>
                        <a:lnTo>
                          <a:pt x="765" y="408"/>
                        </a:lnTo>
                        <a:lnTo>
                          <a:pt x="753" y="408"/>
                        </a:lnTo>
                        <a:lnTo>
                          <a:pt x="743" y="408"/>
                        </a:lnTo>
                        <a:lnTo>
                          <a:pt x="740" y="408"/>
                        </a:lnTo>
                        <a:lnTo>
                          <a:pt x="714" y="408"/>
                        </a:lnTo>
                        <a:lnTo>
                          <a:pt x="709" y="409"/>
                        </a:lnTo>
                        <a:lnTo>
                          <a:pt x="702" y="409"/>
                        </a:lnTo>
                        <a:lnTo>
                          <a:pt x="698" y="409"/>
                        </a:lnTo>
                        <a:lnTo>
                          <a:pt x="679" y="409"/>
                        </a:lnTo>
                        <a:lnTo>
                          <a:pt x="665" y="409"/>
                        </a:lnTo>
                        <a:lnTo>
                          <a:pt x="654" y="409"/>
                        </a:lnTo>
                        <a:lnTo>
                          <a:pt x="653" y="409"/>
                        </a:lnTo>
                        <a:lnTo>
                          <a:pt x="627" y="409"/>
                        </a:lnTo>
                        <a:lnTo>
                          <a:pt x="609" y="409"/>
                        </a:lnTo>
                        <a:lnTo>
                          <a:pt x="604" y="409"/>
                        </a:lnTo>
                        <a:lnTo>
                          <a:pt x="599" y="409"/>
                        </a:lnTo>
                        <a:lnTo>
                          <a:pt x="590" y="409"/>
                        </a:lnTo>
                        <a:lnTo>
                          <a:pt x="578" y="409"/>
                        </a:lnTo>
                        <a:lnTo>
                          <a:pt x="564" y="409"/>
                        </a:lnTo>
                        <a:lnTo>
                          <a:pt x="555" y="409"/>
                        </a:lnTo>
                        <a:lnTo>
                          <a:pt x="541" y="409"/>
                        </a:lnTo>
                        <a:lnTo>
                          <a:pt x="529" y="409"/>
                        </a:lnTo>
                        <a:lnTo>
                          <a:pt x="520" y="409"/>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302" name="Freeform 29"/>
                  <p:cNvSpPr>
                    <a:spLocks/>
                  </p:cNvSpPr>
                  <p:nvPr/>
                </p:nvSpPr>
                <p:spPr bwMode="auto">
                  <a:xfrm>
                    <a:off x="2144" y="1985"/>
                    <a:ext cx="858" cy="409"/>
                  </a:xfrm>
                  <a:custGeom>
                    <a:avLst/>
                    <a:gdLst>
                      <a:gd name="T0" fmla="*/ 504 w 858"/>
                      <a:gd name="T1" fmla="*/ 409 h 409"/>
                      <a:gd name="T2" fmla="*/ 475 w 858"/>
                      <a:gd name="T3" fmla="*/ 408 h 409"/>
                      <a:gd name="T4" fmla="*/ 430 w 858"/>
                      <a:gd name="T5" fmla="*/ 408 h 409"/>
                      <a:gd name="T6" fmla="*/ 375 w 858"/>
                      <a:gd name="T7" fmla="*/ 406 h 409"/>
                      <a:gd name="T8" fmla="*/ 337 w 858"/>
                      <a:gd name="T9" fmla="*/ 406 h 409"/>
                      <a:gd name="T10" fmla="*/ 306 w 858"/>
                      <a:gd name="T11" fmla="*/ 405 h 409"/>
                      <a:gd name="T12" fmla="*/ 257 w 858"/>
                      <a:gd name="T13" fmla="*/ 404 h 409"/>
                      <a:gd name="T14" fmla="*/ 192 w 858"/>
                      <a:gd name="T15" fmla="*/ 356 h 409"/>
                      <a:gd name="T16" fmla="*/ 193 w 858"/>
                      <a:gd name="T17" fmla="*/ 320 h 409"/>
                      <a:gd name="T18" fmla="*/ 194 w 858"/>
                      <a:gd name="T19" fmla="*/ 270 h 409"/>
                      <a:gd name="T20" fmla="*/ 139 w 858"/>
                      <a:gd name="T21" fmla="*/ 267 h 409"/>
                      <a:gd name="T22" fmla="*/ 46 w 858"/>
                      <a:gd name="T23" fmla="*/ 262 h 409"/>
                      <a:gd name="T24" fmla="*/ 0 w 858"/>
                      <a:gd name="T25" fmla="*/ 261 h 409"/>
                      <a:gd name="T26" fmla="*/ 3 w 858"/>
                      <a:gd name="T27" fmla="*/ 210 h 409"/>
                      <a:gd name="T28" fmla="*/ 5 w 858"/>
                      <a:gd name="T29" fmla="*/ 178 h 409"/>
                      <a:gd name="T30" fmla="*/ 7 w 858"/>
                      <a:gd name="T31" fmla="*/ 147 h 409"/>
                      <a:gd name="T32" fmla="*/ 9 w 858"/>
                      <a:gd name="T33" fmla="*/ 98 h 409"/>
                      <a:gd name="T34" fmla="*/ 15 w 858"/>
                      <a:gd name="T35" fmla="*/ 6 h 409"/>
                      <a:gd name="T36" fmla="*/ 20 w 858"/>
                      <a:gd name="T37" fmla="*/ 0 h 409"/>
                      <a:gd name="T38" fmla="*/ 95 w 858"/>
                      <a:gd name="T39" fmla="*/ 4 h 409"/>
                      <a:gd name="T40" fmla="*/ 130 w 858"/>
                      <a:gd name="T41" fmla="*/ 6 h 409"/>
                      <a:gd name="T42" fmla="*/ 186 w 858"/>
                      <a:gd name="T43" fmla="*/ 8 h 409"/>
                      <a:gd name="T44" fmla="*/ 241 w 858"/>
                      <a:gd name="T45" fmla="*/ 11 h 409"/>
                      <a:gd name="T46" fmla="*/ 354 w 858"/>
                      <a:gd name="T47" fmla="*/ 14 h 409"/>
                      <a:gd name="T48" fmla="*/ 472 w 858"/>
                      <a:gd name="T49" fmla="*/ 18 h 409"/>
                      <a:gd name="T50" fmla="*/ 562 w 858"/>
                      <a:gd name="T51" fmla="*/ 33 h 409"/>
                      <a:gd name="T52" fmla="*/ 590 w 858"/>
                      <a:gd name="T53" fmla="*/ 47 h 409"/>
                      <a:gd name="T54" fmla="*/ 627 w 858"/>
                      <a:gd name="T55" fmla="*/ 37 h 409"/>
                      <a:gd name="T56" fmla="*/ 663 w 858"/>
                      <a:gd name="T57" fmla="*/ 35 h 409"/>
                      <a:gd name="T58" fmla="*/ 686 w 858"/>
                      <a:gd name="T59" fmla="*/ 47 h 409"/>
                      <a:gd name="T60" fmla="*/ 722 w 858"/>
                      <a:gd name="T61" fmla="*/ 79 h 409"/>
                      <a:gd name="T62" fmla="*/ 748 w 858"/>
                      <a:gd name="T63" fmla="*/ 111 h 409"/>
                      <a:gd name="T64" fmla="*/ 749 w 858"/>
                      <a:gd name="T65" fmla="*/ 119 h 409"/>
                      <a:gd name="T66" fmla="*/ 761 w 858"/>
                      <a:gd name="T67" fmla="*/ 147 h 409"/>
                      <a:gd name="T68" fmla="*/ 773 w 858"/>
                      <a:gd name="T69" fmla="*/ 165 h 409"/>
                      <a:gd name="T70" fmla="*/ 774 w 858"/>
                      <a:gd name="T71" fmla="*/ 196 h 409"/>
                      <a:gd name="T72" fmla="*/ 785 w 858"/>
                      <a:gd name="T73" fmla="*/ 211 h 409"/>
                      <a:gd name="T74" fmla="*/ 797 w 858"/>
                      <a:gd name="T75" fmla="*/ 239 h 409"/>
                      <a:gd name="T76" fmla="*/ 799 w 858"/>
                      <a:gd name="T77" fmla="*/ 251 h 409"/>
                      <a:gd name="T78" fmla="*/ 799 w 858"/>
                      <a:gd name="T79" fmla="*/ 259 h 409"/>
                      <a:gd name="T80" fmla="*/ 799 w 858"/>
                      <a:gd name="T81" fmla="*/ 269 h 409"/>
                      <a:gd name="T82" fmla="*/ 806 w 858"/>
                      <a:gd name="T83" fmla="*/ 289 h 409"/>
                      <a:gd name="T84" fmla="*/ 799 w 858"/>
                      <a:gd name="T85" fmla="*/ 308 h 409"/>
                      <a:gd name="T86" fmla="*/ 811 w 858"/>
                      <a:gd name="T87" fmla="*/ 331 h 409"/>
                      <a:gd name="T88" fmla="*/ 819 w 858"/>
                      <a:gd name="T89" fmla="*/ 332 h 409"/>
                      <a:gd name="T90" fmla="*/ 838 w 858"/>
                      <a:gd name="T91" fmla="*/ 374 h 409"/>
                      <a:gd name="T92" fmla="*/ 856 w 858"/>
                      <a:gd name="T93" fmla="*/ 406 h 409"/>
                      <a:gd name="T94" fmla="*/ 789 w 858"/>
                      <a:gd name="T95" fmla="*/ 408 h 409"/>
                      <a:gd name="T96" fmla="*/ 766 w 858"/>
                      <a:gd name="T97" fmla="*/ 408 h 409"/>
                      <a:gd name="T98" fmla="*/ 743 w 858"/>
                      <a:gd name="T99" fmla="*/ 408 h 409"/>
                      <a:gd name="T100" fmla="*/ 709 w 858"/>
                      <a:gd name="T101" fmla="*/ 409 h 409"/>
                      <a:gd name="T102" fmla="*/ 679 w 858"/>
                      <a:gd name="T103" fmla="*/ 409 h 409"/>
                      <a:gd name="T104" fmla="*/ 653 w 858"/>
                      <a:gd name="T105" fmla="*/ 409 h 409"/>
                      <a:gd name="T106" fmla="*/ 604 w 858"/>
                      <a:gd name="T107" fmla="*/ 409 h 409"/>
                      <a:gd name="T108" fmla="*/ 578 w 858"/>
                      <a:gd name="T109" fmla="*/ 409 h 409"/>
                      <a:gd name="T110" fmla="*/ 541 w 858"/>
                      <a:gd name="T111" fmla="*/ 40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8" h="409">
                        <a:moveTo>
                          <a:pt x="520" y="409"/>
                        </a:moveTo>
                        <a:lnTo>
                          <a:pt x="517" y="409"/>
                        </a:lnTo>
                        <a:lnTo>
                          <a:pt x="504" y="409"/>
                        </a:lnTo>
                        <a:lnTo>
                          <a:pt x="486" y="409"/>
                        </a:lnTo>
                        <a:lnTo>
                          <a:pt x="480" y="409"/>
                        </a:lnTo>
                        <a:lnTo>
                          <a:pt x="475" y="408"/>
                        </a:lnTo>
                        <a:lnTo>
                          <a:pt x="461" y="408"/>
                        </a:lnTo>
                        <a:lnTo>
                          <a:pt x="455" y="408"/>
                        </a:lnTo>
                        <a:lnTo>
                          <a:pt x="430" y="408"/>
                        </a:lnTo>
                        <a:lnTo>
                          <a:pt x="411" y="408"/>
                        </a:lnTo>
                        <a:lnTo>
                          <a:pt x="381" y="406"/>
                        </a:lnTo>
                        <a:lnTo>
                          <a:pt x="375" y="406"/>
                        </a:lnTo>
                        <a:lnTo>
                          <a:pt x="373" y="406"/>
                        </a:lnTo>
                        <a:lnTo>
                          <a:pt x="356" y="406"/>
                        </a:lnTo>
                        <a:lnTo>
                          <a:pt x="337" y="406"/>
                        </a:lnTo>
                        <a:lnTo>
                          <a:pt x="320" y="405"/>
                        </a:lnTo>
                        <a:lnTo>
                          <a:pt x="318" y="405"/>
                        </a:lnTo>
                        <a:lnTo>
                          <a:pt x="306" y="405"/>
                        </a:lnTo>
                        <a:lnTo>
                          <a:pt x="282" y="405"/>
                        </a:lnTo>
                        <a:lnTo>
                          <a:pt x="262" y="404"/>
                        </a:lnTo>
                        <a:lnTo>
                          <a:pt x="257" y="404"/>
                        </a:lnTo>
                        <a:lnTo>
                          <a:pt x="254" y="404"/>
                        </a:lnTo>
                        <a:lnTo>
                          <a:pt x="189" y="401"/>
                        </a:lnTo>
                        <a:lnTo>
                          <a:pt x="192" y="356"/>
                        </a:lnTo>
                        <a:lnTo>
                          <a:pt x="192" y="343"/>
                        </a:lnTo>
                        <a:lnTo>
                          <a:pt x="192" y="336"/>
                        </a:lnTo>
                        <a:lnTo>
                          <a:pt x="193" y="320"/>
                        </a:lnTo>
                        <a:lnTo>
                          <a:pt x="193" y="309"/>
                        </a:lnTo>
                        <a:lnTo>
                          <a:pt x="193" y="303"/>
                        </a:lnTo>
                        <a:lnTo>
                          <a:pt x="194" y="270"/>
                        </a:lnTo>
                        <a:lnTo>
                          <a:pt x="194" y="269"/>
                        </a:lnTo>
                        <a:lnTo>
                          <a:pt x="140" y="267"/>
                        </a:lnTo>
                        <a:lnTo>
                          <a:pt x="139" y="267"/>
                        </a:lnTo>
                        <a:lnTo>
                          <a:pt x="136" y="267"/>
                        </a:lnTo>
                        <a:lnTo>
                          <a:pt x="65" y="263"/>
                        </a:lnTo>
                        <a:lnTo>
                          <a:pt x="46" y="262"/>
                        </a:lnTo>
                        <a:lnTo>
                          <a:pt x="48" y="262"/>
                        </a:lnTo>
                        <a:lnTo>
                          <a:pt x="42" y="262"/>
                        </a:lnTo>
                        <a:lnTo>
                          <a:pt x="0" y="261"/>
                        </a:lnTo>
                        <a:lnTo>
                          <a:pt x="1" y="244"/>
                        </a:lnTo>
                        <a:lnTo>
                          <a:pt x="3" y="220"/>
                        </a:lnTo>
                        <a:lnTo>
                          <a:pt x="3" y="210"/>
                        </a:lnTo>
                        <a:lnTo>
                          <a:pt x="4" y="196"/>
                        </a:lnTo>
                        <a:lnTo>
                          <a:pt x="4" y="188"/>
                        </a:lnTo>
                        <a:lnTo>
                          <a:pt x="5" y="178"/>
                        </a:lnTo>
                        <a:lnTo>
                          <a:pt x="5" y="169"/>
                        </a:lnTo>
                        <a:lnTo>
                          <a:pt x="5" y="164"/>
                        </a:lnTo>
                        <a:lnTo>
                          <a:pt x="7" y="147"/>
                        </a:lnTo>
                        <a:lnTo>
                          <a:pt x="8" y="130"/>
                        </a:lnTo>
                        <a:lnTo>
                          <a:pt x="8" y="115"/>
                        </a:lnTo>
                        <a:lnTo>
                          <a:pt x="9" y="98"/>
                        </a:lnTo>
                        <a:lnTo>
                          <a:pt x="12" y="53"/>
                        </a:lnTo>
                        <a:lnTo>
                          <a:pt x="13" y="24"/>
                        </a:lnTo>
                        <a:lnTo>
                          <a:pt x="15" y="6"/>
                        </a:lnTo>
                        <a:lnTo>
                          <a:pt x="15" y="0"/>
                        </a:lnTo>
                        <a:lnTo>
                          <a:pt x="19" y="0"/>
                        </a:lnTo>
                        <a:lnTo>
                          <a:pt x="20" y="0"/>
                        </a:lnTo>
                        <a:lnTo>
                          <a:pt x="67" y="3"/>
                        </a:lnTo>
                        <a:lnTo>
                          <a:pt x="93" y="4"/>
                        </a:lnTo>
                        <a:lnTo>
                          <a:pt x="95" y="4"/>
                        </a:lnTo>
                        <a:lnTo>
                          <a:pt x="116" y="6"/>
                        </a:lnTo>
                        <a:lnTo>
                          <a:pt x="128" y="6"/>
                        </a:lnTo>
                        <a:lnTo>
                          <a:pt x="130" y="6"/>
                        </a:lnTo>
                        <a:lnTo>
                          <a:pt x="136" y="6"/>
                        </a:lnTo>
                        <a:lnTo>
                          <a:pt x="166" y="7"/>
                        </a:lnTo>
                        <a:lnTo>
                          <a:pt x="186" y="8"/>
                        </a:lnTo>
                        <a:lnTo>
                          <a:pt x="203" y="10"/>
                        </a:lnTo>
                        <a:lnTo>
                          <a:pt x="234" y="11"/>
                        </a:lnTo>
                        <a:lnTo>
                          <a:pt x="241" y="11"/>
                        </a:lnTo>
                        <a:lnTo>
                          <a:pt x="283" y="12"/>
                        </a:lnTo>
                        <a:lnTo>
                          <a:pt x="321" y="14"/>
                        </a:lnTo>
                        <a:lnTo>
                          <a:pt x="354" y="14"/>
                        </a:lnTo>
                        <a:lnTo>
                          <a:pt x="382" y="15"/>
                        </a:lnTo>
                        <a:lnTo>
                          <a:pt x="445" y="15"/>
                        </a:lnTo>
                        <a:lnTo>
                          <a:pt x="472" y="18"/>
                        </a:lnTo>
                        <a:lnTo>
                          <a:pt x="543" y="18"/>
                        </a:lnTo>
                        <a:lnTo>
                          <a:pt x="556" y="30"/>
                        </a:lnTo>
                        <a:lnTo>
                          <a:pt x="562" y="33"/>
                        </a:lnTo>
                        <a:lnTo>
                          <a:pt x="567" y="34"/>
                        </a:lnTo>
                        <a:lnTo>
                          <a:pt x="577" y="38"/>
                        </a:lnTo>
                        <a:lnTo>
                          <a:pt x="590" y="47"/>
                        </a:lnTo>
                        <a:lnTo>
                          <a:pt x="604" y="35"/>
                        </a:lnTo>
                        <a:lnTo>
                          <a:pt x="626" y="37"/>
                        </a:lnTo>
                        <a:lnTo>
                          <a:pt x="627" y="37"/>
                        </a:lnTo>
                        <a:lnTo>
                          <a:pt x="640" y="35"/>
                        </a:lnTo>
                        <a:lnTo>
                          <a:pt x="641" y="37"/>
                        </a:lnTo>
                        <a:lnTo>
                          <a:pt x="663" y="35"/>
                        </a:lnTo>
                        <a:lnTo>
                          <a:pt x="671" y="43"/>
                        </a:lnTo>
                        <a:lnTo>
                          <a:pt x="673" y="46"/>
                        </a:lnTo>
                        <a:lnTo>
                          <a:pt x="686" y="47"/>
                        </a:lnTo>
                        <a:lnTo>
                          <a:pt x="705" y="54"/>
                        </a:lnTo>
                        <a:lnTo>
                          <a:pt x="714" y="66"/>
                        </a:lnTo>
                        <a:lnTo>
                          <a:pt x="722" y="79"/>
                        </a:lnTo>
                        <a:lnTo>
                          <a:pt x="734" y="81"/>
                        </a:lnTo>
                        <a:lnTo>
                          <a:pt x="740" y="83"/>
                        </a:lnTo>
                        <a:lnTo>
                          <a:pt x="748" y="111"/>
                        </a:lnTo>
                        <a:lnTo>
                          <a:pt x="751" y="113"/>
                        </a:lnTo>
                        <a:lnTo>
                          <a:pt x="751" y="115"/>
                        </a:lnTo>
                        <a:lnTo>
                          <a:pt x="749" y="119"/>
                        </a:lnTo>
                        <a:lnTo>
                          <a:pt x="757" y="130"/>
                        </a:lnTo>
                        <a:lnTo>
                          <a:pt x="758" y="139"/>
                        </a:lnTo>
                        <a:lnTo>
                          <a:pt x="761" y="147"/>
                        </a:lnTo>
                        <a:lnTo>
                          <a:pt x="767" y="146"/>
                        </a:lnTo>
                        <a:lnTo>
                          <a:pt x="771" y="164"/>
                        </a:lnTo>
                        <a:lnTo>
                          <a:pt x="773" y="165"/>
                        </a:lnTo>
                        <a:lnTo>
                          <a:pt x="776" y="178"/>
                        </a:lnTo>
                        <a:lnTo>
                          <a:pt x="774" y="188"/>
                        </a:lnTo>
                        <a:lnTo>
                          <a:pt x="774" y="196"/>
                        </a:lnTo>
                        <a:lnTo>
                          <a:pt x="785" y="205"/>
                        </a:lnTo>
                        <a:lnTo>
                          <a:pt x="786" y="210"/>
                        </a:lnTo>
                        <a:lnTo>
                          <a:pt x="785" y="211"/>
                        </a:lnTo>
                        <a:lnTo>
                          <a:pt x="785" y="215"/>
                        </a:lnTo>
                        <a:lnTo>
                          <a:pt x="792" y="224"/>
                        </a:lnTo>
                        <a:lnTo>
                          <a:pt x="797" y="239"/>
                        </a:lnTo>
                        <a:lnTo>
                          <a:pt x="793" y="243"/>
                        </a:lnTo>
                        <a:lnTo>
                          <a:pt x="793" y="251"/>
                        </a:lnTo>
                        <a:lnTo>
                          <a:pt x="799" y="251"/>
                        </a:lnTo>
                        <a:lnTo>
                          <a:pt x="799" y="254"/>
                        </a:lnTo>
                        <a:lnTo>
                          <a:pt x="797" y="255"/>
                        </a:lnTo>
                        <a:lnTo>
                          <a:pt x="799" y="259"/>
                        </a:lnTo>
                        <a:lnTo>
                          <a:pt x="797" y="267"/>
                        </a:lnTo>
                        <a:lnTo>
                          <a:pt x="797" y="269"/>
                        </a:lnTo>
                        <a:lnTo>
                          <a:pt x="799" y="269"/>
                        </a:lnTo>
                        <a:lnTo>
                          <a:pt x="800" y="277"/>
                        </a:lnTo>
                        <a:lnTo>
                          <a:pt x="804" y="289"/>
                        </a:lnTo>
                        <a:lnTo>
                          <a:pt x="806" y="289"/>
                        </a:lnTo>
                        <a:lnTo>
                          <a:pt x="804" y="292"/>
                        </a:lnTo>
                        <a:lnTo>
                          <a:pt x="803" y="304"/>
                        </a:lnTo>
                        <a:lnTo>
                          <a:pt x="799" y="308"/>
                        </a:lnTo>
                        <a:lnTo>
                          <a:pt x="812" y="327"/>
                        </a:lnTo>
                        <a:lnTo>
                          <a:pt x="811" y="330"/>
                        </a:lnTo>
                        <a:lnTo>
                          <a:pt x="811" y="331"/>
                        </a:lnTo>
                        <a:lnTo>
                          <a:pt x="814" y="338"/>
                        </a:lnTo>
                        <a:lnTo>
                          <a:pt x="816" y="338"/>
                        </a:lnTo>
                        <a:lnTo>
                          <a:pt x="819" y="332"/>
                        </a:lnTo>
                        <a:lnTo>
                          <a:pt x="826" y="366"/>
                        </a:lnTo>
                        <a:lnTo>
                          <a:pt x="833" y="372"/>
                        </a:lnTo>
                        <a:lnTo>
                          <a:pt x="838" y="374"/>
                        </a:lnTo>
                        <a:lnTo>
                          <a:pt x="852" y="402"/>
                        </a:lnTo>
                        <a:lnTo>
                          <a:pt x="858" y="406"/>
                        </a:lnTo>
                        <a:lnTo>
                          <a:pt x="856" y="406"/>
                        </a:lnTo>
                        <a:lnTo>
                          <a:pt x="811" y="406"/>
                        </a:lnTo>
                        <a:lnTo>
                          <a:pt x="802" y="408"/>
                        </a:lnTo>
                        <a:lnTo>
                          <a:pt x="789" y="408"/>
                        </a:lnTo>
                        <a:lnTo>
                          <a:pt x="788" y="408"/>
                        </a:lnTo>
                        <a:lnTo>
                          <a:pt x="777" y="408"/>
                        </a:lnTo>
                        <a:lnTo>
                          <a:pt x="766" y="408"/>
                        </a:lnTo>
                        <a:lnTo>
                          <a:pt x="765" y="408"/>
                        </a:lnTo>
                        <a:lnTo>
                          <a:pt x="753" y="408"/>
                        </a:lnTo>
                        <a:lnTo>
                          <a:pt x="743" y="408"/>
                        </a:lnTo>
                        <a:lnTo>
                          <a:pt x="740" y="408"/>
                        </a:lnTo>
                        <a:lnTo>
                          <a:pt x="714" y="408"/>
                        </a:lnTo>
                        <a:lnTo>
                          <a:pt x="709" y="409"/>
                        </a:lnTo>
                        <a:lnTo>
                          <a:pt x="702" y="409"/>
                        </a:lnTo>
                        <a:lnTo>
                          <a:pt x="698" y="409"/>
                        </a:lnTo>
                        <a:lnTo>
                          <a:pt x="679" y="409"/>
                        </a:lnTo>
                        <a:lnTo>
                          <a:pt x="665" y="409"/>
                        </a:lnTo>
                        <a:lnTo>
                          <a:pt x="654" y="409"/>
                        </a:lnTo>
                        <a:lnTo>
                          <a:pt x="653" y="409"/>
                        </a:lnTo>
                        <a:lnTo>
                          <a:pt x="627" y="409"/>
                        </a:lnTo>
                        <a:lnTo>
                          <a:pt x="609" y="409"/>
                        </a:lnTo>
                        <a:lnTo>
                          <a:pt x="604" y="409"/>
                        </a:lnTo>
                        <a:lnTo>
                          <a:pt x="599" y="409"/>
                        </a:lnTo>
                        <a:lnTo>
                          <a:pt x="590" y="409"/>
                        </a:lnTo>
                        <a:lnTo>
                          <a:pt x="578" y="409"/>
                        </a:lnTo>
                        <a:lnTo>
                          <a:pt x="564" y="409"/>
                        </a:lnTo>
                        <a:lnTo>
                          <a:pt x="555" y="409"/>
                        </a:lnTo>
                        <a:lnTo>
                          <a:pt x="541" y="409"/>
                        </a:lnTo>
                        <a:lnTo>
                          <a:pt x="529" y="409"/>
                        </a:lnTo>
                        <a:lnTo>
                          <a:pt x="520" y="40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grpSp>
              <p:nvGrpSpPr>
                <p:cNvPr id="243" name="Group 33"/>
                <p:cNvGrpSpPr>
                  <a:grpSpLocks/>
                </p:cNvGrpSpPr>
                <p:nvPr/>
              </p:nvGrpSpPr>
              <p:grpSpPr bwMode="auto">
                <a:xfrm>
                  <a:off x="2184" y="1200"/>
                  <a:ext cx="687" cy="417"/>
                  <a:chOff x="2184" y="1200"/>
                  <a:chExt cx="687" cy="417"/>
                </a:xfrm>
              </p:grpSpPr>
              <p:sp>
                <p:nvSpPr>
                  <p:cNvPr id="299" name="Freeform 31"/>
                  <p:cNvSpPr>
                    <a:spLocks/>
                  </p:cNvSpPr>
                  <p:nvPr/>
                </p:nvSpPr>
                <p:spPr bwMode="auto">
                  <a:xfrm>
                    <a:off x="2184" y="1200"/>
                    <a:ext cx="687" cy="417"/>
                  </a:xfrm>
                  <a:custGeom>
                    <a:avLst/>
                    <a:gdLst>
                      <a:gd name="T0" fmla="*/ 258 w 687"/>
                      <a:gd name="T1" fmla="*/ 410 h 417"/>
                      <a:gd name="T2" fmla="*/ 325 w 687"/>
                      <a:gd name="T3" fmla="*/ 412 h 417"/>
                      <a:gd name="T4" fmla="*/ 371 w 687"/>
                      <a:gd name="T5" fmla="*/ 413 h 417"/>
                      <a:gd name="T6" fmla="*/ 397 w 687"/>
                      <a:gd name="T7" fmla="*/ 416 h 417"/>
                      <a:gd name="T8" fmla="*/ 441 w 687"/>
                      <a:gd name="T9" fmla="*/ 416 h 417"/>
                      <a:gd name="T10" fmla="*/ 486 w 687"/>
                      <a:gd name="T11" fmla="*/ 417 h 417"/>
                      <a:gd name="T12" fmla="*/ 521 w 687"/>
                      <a:gd name="T13" fmla="*/ 417 h 417"/>
                      <a:gd name="T14" fmla="*/ 554 w 687"/>
                      <a:gd name="T15" fmla="*/ 417 h 417"/>
                      <a:gd name="T16" fmla="*/ 602 w 687"/>
                      <a:gd name="T17" fmla="*/ 417 h 417"/>
                      <a:gd name="T18" fmla="*/ 625 w 687"/>
                      <a:gd name="T19" fmla="*/ 417 h 417"/>
                      <a:gd name="T20" fmla="*/ 669 w 687"/>
                      <a:gd name="T21" fmla="*/ 416 h 417"/>
                      <a:gd name="T22" fmla="*/ 685 w 687"/>
                      <a:gd name="T23" fmla="*/ 406 h 417"/>
                      <a:gd name="T24" fmla="*/ 679 w 687"/>
                      <a:gd name="T25" fmla="*/ 361 h 417"/>
                      <a:gd name="T26" fmla="*/ 666 w 687"/>
                      <a:gd name="T27" fmla="*/ 325 h 417"/>
                      <a:gd name="T28" fmla="*/ 663 w 687"/>
                      <a:gd name="T29" fmla="*/ 323 h 417"/>
                      <a:gd name="T30" fmla="*/ 660 w 687"/>
                      <a:gd name="T31" fmla="*/ 275 h 417"/>
                      <a:gd name="T32" fmla="*/ 659 w 687"/>
                      <a:gd name="T33" fmla="*/ 252 h 417"/>
                      <a:gd name="T34" fmla="*/ 660 w 687"/>
                      <a:gd name="T35" fmla="*/ 245 h 417"/>
                      <a:gd name="T36" fmla="*/ 660 w 687"/>
                      <a:gd name="T37" fmla="*/ 231 h 417"/>
                      <a:gd name="T38" fmla="*/ 659 w 687"/>
                      <a:gd name="T39" fmla="*/ 227 h 417"/>
                      <a:gd name="T40" fmla="*/ 655 w 687"/>
                      <a:gd name="T41" fmla="*/ 194 h 417"/>
                      <a:gd name="T42" fmla="*/ 642 w 687"/>
                      <a:gd name="T43" fmla="*/ 162 h 417"/>
                      <a:gd name="T44" fmla="*/ 630 w 687"/>
                      <a:gd name="T45" fmla="*/ 124 h 417"/>
                      <a:gd name="T46" fmla="*/ 633 w 687"/>
                      <a:gd name="T47" fmla="*/ 118 h 417"/>
                      <a:gd name="T48" fmla="*/ 629 w 687"/>
                      <a:gd name="T49" fmla="*/ 76 h 417"/>
                      <a:gd name="T50" fmla="*/ 626 w 687"/>
                      <a:gd name="T51" fmla="*/ 33 h 417"/>
                      <a:gd name="T52" fmla="*/ 622 w 687"/>
                      <a:gd name="T53" fmla="*/ 15 h 417"/>
                      <a:gd name="T54" fmla="*/ 467 w 687"/>
                      <a:gd name="T55" fmla="*/ 15 h 417"/>
                      <a:gd name="T56" fmla="*/ 363 w 687"/>
                      <a:gd name="T57" fmla="*/ 14 h 417"/>
                      <a:gd name="T58" fmla="*/ 246 w 687"/>
                      <a:gd name="T59" fmla="*/ 11 h 417"/>
                      <a:gd name="T60" fmla="*/ 121 w 687"/>
                      <a:gd name="T61" fmla="*/ 5 h 417"/>
                      <a:gd name="T62" fmla="*/ 21 w 687"/>
                      <a:gd name="T63" fmla="*/ 33 h 417"/>
                      <a:gd name="T64" fmla="*/ 21 w 687"/>
                      <a:gd name="T65" fmla="*/ 47 h 417"/>
                      <a:gd name="T66" fmla="*/ 20 w 687"/>
                      <a:gd name="T67" fmla="*/ 65 h 417"/>
                      <a:gd name="T68" fmla="*/ 17 w 687"/>
                      <a:gd name="T69" fmla="*/ 114 h 417"/>
                      <a:gd name="T70" fmla="*/ 17 w 687"/>
                      <a:gd name="T71" fmla="*/ 131 h 417"/>
                      <a:gd name="T72" fmla="*/ 14 w 687"/>
                      <a:gd name="T73" fmla="*/ 162 h 417"/>
                      <a:gd name="T74" fmla="*/ 12 w 687"/>
                      <a:gd name="T75" fmla="*/ 212 h 417"/>
                      <a:gd name="T76" fmla="*/ 10 w 687"/>
                      <a:gd name="T77" fmla="*/ 245 h 417"/>
                      <a:gd name="T78" fmla="*/ 6 w 687"/>
                      <a:gd name="T79" fmla="*/ 307 h 417"/>
                      <a:gd name="T80" fmla="*/ 5 w 687"/>
                      <a:gd name="T81" fmla="*/ 325 h 417"/>
                      <a:gd name="T82" fmla="*/ 4 w 687"/>
                      <a:gd name="T83" fmla="*/ 358 h 417"/>
                      <a:gd name="T84" fmla="*/ 0 w 687"/>
                      <a:gd name="T85" fmla="*/ 398 h 417"/>
                      <a:gd name="T86" fmla="*/ 39 w 687"/>
                      <a:gd name="T87" fmla="*/ 401 h 417"/>
                      <a:gd name="T88" fmla="*/ 102 w 687"/>
                      <a:gd name="T89" fmla="*/ 404 h 417"/>
                      <a:gd name="T90" fmla="*/ 177 w 687"/>
                      <a:gd name="T91" fmla="*/ 408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87" h="417">
                        <a:moveTo>
                          <a:pt x="188" y="408"/>
                        </a:moveTo>
                        <a:lnTo>
                          <a:pt x="258" y="410"/>
                        </a:lnTo>
                        <a:lnTo>
                          <a:pt x="268" y="410"/>
                        </a:lnTo>
                        <a:lnTo>
                          <a:pt x="325" y="412"/>
                        </a:lnTo>
                        <a:lnTo>
                          <a:pt x="326" y="412"/>
                        </a:lnTo>
                        <a:lnTo>
                          <a:pt x="371" y="413"/>
                        </a:lnTo>
                        <a:lnTo>
                          <a:pt x="383" y="413"/>
                        </a:lnTo>
                        <a:lnTo>
                          <a:pt x="397" y="416"/>
                        </a:lnTo>
                        <a:lnTo>
                          <a:pt x="405" y="416"/>
                        </a:lnTo>
                        <a:lnTo>
                          <a:pt x="441" y="416"/>
                        </a:lnTo>
                        <a:lnTo>
                          <a:pt x="463" y="416"/>
                        </a:lnTo>
                        <a:lnTo>
                          <a:pt x="486" y="417"/>
                        </a:lnTo>
                        <a:lnTo>
                          <a:pt x="488" y="417"/>
                        </a:lnTo>
                        <a:lnTo>
                          <a:pt x="521" y="417"/>
                        </a:lnTo>
                        <a:lnTo>
                          <a:pt x="532" y="417"/>
                        </a:lnTo>
                        <a:lnTo>
                          <a:pt x="554" y="417"/>
                        </a:lnTo>
                        <a:lnTo>
                          <a:pt x="557" y="417"/>
                        </a:lnTo>
                        <a:lnTo>
                          <a:pt x="602" y="417"/>
                        </a:lnTo>
                        <a:lnTo>
                          <a:pt x="624" y="417"/>
                        </a:lnTo>
                        <a:lnTo>
                          <a:pt x="625" y="417"/>
                        </a:lnTo>
                        <a:lnTo>
                          <a:pt x="647" y="417"/>
                        </a:lnTo>
                        <a:lnTo>
                          <a:pt x="669" y="416"/>
                        </a:lnTo>
                        <a:lnTo>
                          <a:pt x="687" y="416"/>
                        </a:lnTo>
                        <a:lnTo>
                          <a:pt x="685" y="406"/>
                        </a:lnTo>
                        <a:lnTo>
                          <a:pt x="686" y="404"/>
                        </a:lnTo>
                        <a:lnTo>
                          <a:pt x="679" y="361"/>
                        </a:lnTo>
                        <a:lnTo>
                          <a:pt x="669" y="341"/>
                        </a:lnTo>
                        <a:lnTo>
                          <a:pt x="666" y="325"/>
                        </a:lnTo>
                        <a:lnTo>
                          <a:pt x="664" y="323"/>
                        </a:lnTo>
                        <a:lnTo>
                          <a:pt x="663" y="323"/>
                        </a:lnTo>
                        <a:lnTo>
                          <a:pt x="666" y="293"/>
                        </a:lnTo>
                        <a:lnTo>
                          <a:pt x="660" y="275"/>
                        </a:lnTo>
                        <a:lnTo>
                          <a:pt x="659" y="256"/>
                        </a:lnTo>
                        <a:lnTo>
                          <a:pt x="659" y="252"/>
                        </a:lnTo>
                        <a:lnTo>
                          <a:pt x="660" y="252"/>
                        </a:lnTo>
                        <a:lnTo>
                          <a:pt x="660" y="245"/>
                        </a:lnTo>
                        <a:lnTo>
                          <a:pt x="659" y="233"/>
                        </a:lnTo>
                        <a:lnTo>
                          <a:pt x="660" y="231"/>
                        </a:lnTo>
                        <a:lnTo>
                          <a:pt x="658" y="227"/>
                        </a:lnTo>
                        <a:lnTo>
                          <a:pt x="659" y="227"/>
                        </a:lnTo>
                        <a:lnTo>
                          <a:pt x="658" y="211"/>
                        </a:lnTo>
                        <a:lnTo>
                          <a:pt x="655" y="194"/>
                        </a:lnTo>
                        <a:lnTo>
                          <a:pt x="655" y="187"/>
                        </a:lnTo>
                        <a:lnTo>
                          <a:pt x="642" y="162"/>
                        </a:lnTo>
                        <a:lnTo>
                          <a:pt x="632" y="126"/>
                        </a:lnTo>
                        <a:lnTo>
                          <a:pt x="630" y="124"/>
                        </a:lnTo>
                        <a:lnTo>
                          <a:pt x="630" y="121"/>
                        </a:lnTo>
                        <a:lnTo>
                          <a:pt x="633" y="118"/>
                        </a:lnTo>
                        <a:lnTo>
                          <a:pt x="630" y="91"/>
                        </a:lnTo>
                        <a:lnTo>
                          <a:pt x="629" y="76"/>
                        </a:lnTo>
                        <a:lnTo>
                          <a:pt x="628" y="76"/>
                        </a:lnTo>
                        <a:lnTo>
                          <a:pt x="626" y="33"/>
                        </a:lnTo>
                        <a:lnTo>
                          <a:pt x="626" y="31"/>
                        </a:lnTo>
                        <a:lnTo>
                          <a:pt x="622" y="15"/>
                        </a:lnTo>
                        <a:lnTo>
                          <a:pt x="559" y="15"/>
                        </a:lnTo>
                        <a:lnTo>
                          <a:pt x="467" y="15"/>
                        </a:lnTo>
                        <a:lnTo>
                          <a:pt x="420" y="15"/>
                        </a:lnTo>
                        <a:lnTo>
                          <a:pt x="363" y="14"/>
                        </a:lnTo>
                        <a:lnTo>
                          <a:pt x="260" y="11"/>
                        </a:lnTo>
                        <a:lnTo>
                          <a:pt x="246" y="11"/>
                        </a:lnTo>
                        <a:lnTo>
                          <a:pt x="201" y="8"/>
                        </a:lnTo>
                        <a:lnTo>
                          <a:pt x="121" y="5"/>
                        </a:lnTo>
                        <a:lnTo>
                          <a:pt x="24" y="0"/>
                        </a:lnTo>
                        <a:lnTo>
                          <a:pt x="21" y="33"/>
                        </a:lnTo>
                        <a:lnTo>
                          <a:pt x="21" y="43"/>
                        </a:lnTo>
                        <a:lnTo>
                          <a:pt x="21" y="47"/>
                        </a:lnTo>
                        <a:lnTo>
                          <a:pt x="21" y="48"/>
                        </a:lnTo>
                        <a:lnTo>
                          <a:pt x="20" y="65"/>
                        </a:lnTo>
                        <a:lnTo>
                          <a:pt x="20" y="80"/>
                        </a:lnTo>
                        <a:lnTo>
                          <a:pt x="17" y="114"/>
                        </a:lnTo>
                        <a:lnTo>
                          <a:pt x="17" y="130"/>
                        </a:lnTo>
                        <a:lnTo>
                          <a:pt x="17" y="131"/>
                        </a:lnTo>
                        <a:lnTo>
                          <a:pt x="16" y="146"/>
                        </a:lnTo>
                        <a:lnTo>
                          <a:pt x="14" y="162"/>
                        </a:lnTo>
                        <a:lnTo>
                          <a:pt x="12" y="209"/>
                        </a:lnTo>
                        <a:lnTo>
                          <a:pt x="12" y="212"/>
                        </a:lnTo>
                        <a:lnTo>
                          <a:pt x="12" y="218"/>
                        </a:lnTo>
                        <a:lnTo>
                          <a:pt x="10" y="245"/>
                        </a:lnTo>
                        <a:lnTo>
                          <a:pt x="8" y="293"/>
                        </a:lnTo>
                        <a:lnTo>
                          <a:pt x="6" y="307"/>
                        </a:lnTo>
                        <a:lnTo>
                          <a:pt x="5" y="319"/>
                        </a:lnTo>
                        <a:lnTo>
                          <a:pt x="5" y="325"/>
                        </a:lnTo>
                        <a:lnTo>
                          <a:pt x="4" y="354"/>
                        </a:lnTo>
                        <a:lnTo>
                          <a:pt x="4" y="358"/>
                        </a:lnTo>
                        <a:lnTo>
                          <a:pt x="2" y="379"/>
                        </a:lnTo>
                        <a:lnTo>
                          <a:pt x="0" y="398"/>
                        </a:lnTo>
                        <a:lnTo>
                          <a:pt x="5" y="399"/>
                        </a:lnTo>
                        <a:lnTo>
                          <a:pt x="39" y="401"/>
                        </a:lnTo>
                        <a:lnTo>
                          <a:pt x="97" y="404"/>
                        </a:lnTo>
                        <a:lnTo>
                          <a:pt x="102" y="404"/>
                        </a:lnTo>
                        <a:lnTo>
                          <a:pt x="142" y="406"/>
                        </a:lnTo>
                        <a:lnTo>
                          <a:pt x="177" y="408"/>
                        </a:lnTo>
                        <a:lnTo>
                          <a:pt x="188" y="40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300" name="Freeform 32"/>
                  <p:cNvSpPr>
                    <a:spLocks/>
                  </p:cNvSpPr>
                  <p:nvPr/>
                </p:nvSpPr>
                <p:spPr bwMode="auto">
                  <a:xfrm>
                    <a:off x="2184" y="1200"/>
                    <a:ext cx="687" cy="417"/>
                  </a:xfrm>
                  <a:custGeom>
                    <a:avLst/>
                    <a:gdLst>
                      <a:gd name="T0" fmla="*/ 258 w 687"/>
                      <a:gd name="T1" fmla="*/ 410 h 417"/>
                      <a:gd name="T2" fmla="*/ 325 w 687"/>
                      <a:gd name="T3" fmla="*/ 412 h 417"/>
                      <a:gd name="T4" fmla="*/ 371 w 687"/>
                      <a:gd name="T5" fmla="*/ 413 h 417"/>
                      <a:gd name="T6" fmla="*/ 397 w 687"/>
                      <a:gd name="T7" fmla="*/ 416 h 417"/>
                      <a:gd name="T8" fmla="*/ 441 w 687"/>
                      <a:gd name="T9" fmla="*/ 416 h 417"/>
                      <a:gd name="T10" fmla="*/ 486 w 687"/>
                      <a:gd name="T11" fmla="*/ 417 h 417"/>
                      <a:gd name="T12" fmla="*/ 521 w 687"/>
                      <a:gd name="T13" fmla="*/ 417 h 417"/>
                      <a:gd name="T14" fmla="*/ 554 w 687"/>
                      <a:gd name="T15" fmla="*/ 417 h 417"/>
                      <a:gd name="T16" fmla="*/ 602 w 687"/>
                      <a:gd name="T17" fmla="*/ 417 h 417"/>
                      <a:gd name="T18" fmla="*/ 625 w 687"/>
                      <a:gd name="T19" fmla="*/ 417 h 417"/>
                      <a:gd name="T20" fmla="*/ 669 w 687"/>
                      <a:gd name="T21" fmla="*/ 416 h 417"/>
                      <a:gd name="T22" fmla="*/ 685 w 687"/>
                      <a:gd name="T23" fmla="*/ 406 h 417"/>
                      <a:gd name="T24" fmla="*/ 679 w 687"/>
                      <a:gd name="T25" fmla="*/ 361 h 417"/>
                      <a:gd name="T26" fmla="*/ 666 w 687"/>
                      <a:gd name="T27" fmla="*/ 325 h 417"/>
                      <a:gd name="T28" fmla="*/ 663 w 687"/>
                      <a:gd name="T29" fmla="*/ 323 h 417"/>
                      <a:gd name="T30" fmla="*/ 660 w 687"/>
                      <a:gd name="T31" fmla="*/ 275 h 417"/>
                      <a:gd name="T32" fmla="*/ 659 w 687"/>
                      <a:gd name="T33" fmla="*/ 252 h 417"/>
                      <a:gd name="T34" fmla="*/ 660 w 687"/>
                      <a:gd name="T35" fmla="*/ 245 h 417"/>
                      <a:gd name="T36" fmla="*/ 660 w 687"/>
                      <a:gd name="T37" fmla="*/ 231 h 417"/>
                      <a:gd name="T38" fmla="*/ 659 w 687"/>
                      <a:gd name="T39" fmla="*/ 227 h 417"/>
                      <a:gd name="T40" fmla="*/ 655 w 687"/>
                      <a:gd name="T41" fmla="*/ 194 h 417"/>
                      <a:gd name="T42" fmla="*/ 642 w 687"/>
                      <a:gd name="T43" fmla="*/ 162 h 417"/>
                      <a:gd name="T44" fmla="*/ 630 w 687"/>
                      <a:gd name="T45" fmla="*/ 124 h 417"/>
                      <a:gd name="T46" fmla="*/ 633 w 687"/>
                      <a:gd name="T47" fmla="*/ 118 h 417"/>
                      <a:gd name="T48" fmla="*/ 629 w 687"/>
                      <a:gd name="T49" fmla="*/ 76 h 417"/>
                      <a:gd name="T50" fmla="*/ 626 w 687"/>
                      <a:gd name="T51" fmla="*/ 33 h 417"/>
                      <a:gd name="T52" fmla="*/ 622 w 687"/>
                      <a:gd name="T53" fmla="*/ 15 h 417"/>
                      <a:gd name="T54" fmla="*/ 467 w 687"/>
                      <a:gd name="T55" fmla="*/ 15 h 417"/>
                      <a:gd name="T56" fmla="*/ 363 w 687"/>
                      <a:gd name="T57" fmla="*/ 14 h 417"/>
                      <a:gd name="T58" fmla="*/ 246 w 687"/>
                      <a:gd name="T59" fmla="*/ 11 h 417"/>
                      <a:gd name="T60" fmla="*/ 121 w 687"/>
                      <a:gd name="T61" fmla="*/ 5 h 417"/>
                      <a:gd name="T62" fmla="*/ 21 w 687"/>
                      <a:gd name="T63" fmla="*/ 33 h 417"/>
                      <a:gd name="T64" fmla="*/ 21 w 687"/>
                      <a:gd name="T65" fmla="*/ 47 h 417"/>
                      <a:gd name="T66" fmla="*/ 20 w 687"/>
                      <a:gd name="T67" fmla="*/ 65 h 417"/>
                      <a:gd name="T68" fmla="*/ 17 w 687"/>
                      <a:gd name="T69" fmla="*/ 114 h 417"/>
                      <a:gd name="T70" fmla="*/ 17 w 687"/>
                      <a:gd name="T71" fmla="*/ 131 h 417"/>
                      <a:gd name="T72" fmla="*/ 14 w 687"/>
                      <a:gd name="T73" fmla="*/ 162 h 417"/>
                      <a:gd name="T74" fmla="*/ 12 w 687"/>
                      <a:gd name="T75" fmla="*/ 212 h 417"/>
                      <a:gd name="T76" fmla="*/ 10 w 687"/>
                      <a:gd name="T77" fmla="*/ 245 h 417"/>
                      <a:gd name="T78" fmla="*/ 6 w 687"/>
                      <a:gd name="T79" fmla="*/ 307 h 417"/>
                      <a:gd name="T80" fmla="*/ 5 w 687"/>
                      <a:gd name="T81" fmla="*/ 325 h 417"/>
                      <a:gd name="T82" fmla="*/ 4 w 687"/>
                      <a:gd name="T83" fmla="*/ 358 h 417"/>
                      <a:gd name="T84" fmla="*/ 0 w 687"/>
                      <a:gd name="T85" fmla="*/ 398 h 417"/>
                      <a:gd name="T86" fmla="*/ 39 w 687"/>
                      <a:gd name="T87" fmla="*/ 401 h 417"/>
                      <a:gd name="T88" fmla="*/ 102 w 687"/>
                      <a:gd name="T89" fmla="*/ 404 h 417"/>
                      <a:gd name="T90" fmla="*/ 177 w 687"/>
                      <a:gd name="T91" fmla="*/ 408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87" h="417">
                        <a:moveTo>
                          <a:pt x="188" y="408"/>
                        </a:moveTo>
                        <a:lnTo>
                          <a:pt x="258" y="410"/>
                        </a:lnTo>
                        <a:lnTo>
                          <a:pt x="268" y="410"/>
                        </a:lnTo>
                        <a:lnTo>
                          <a:pt x="325" y="412"/>
                        </a:lnTo>
                        <a:lnTo>
                          <a:pt x="326" y="412"/>
                        </a:lnTo>
                        <a:lnTo>
                          <a:pt x="371" y="413"/>
                        </a:lnTo>
                        <a:lnTo>
                          <a:pt x="383" y="413"/>
                        </a:lnTo>
                        <a:lnTo>
                          <a:pt x="397" y="416"/>
                        </a:lnTo>
                        <a:lnTo>
                          <a:pt x="405" y="416"/>
                        </a:lnTo>
                        <a:lnTo>
                          <a:pt x="441" y="416"/>
                        </a:lnTo>
                        <a:lnTo>
                          <a:pt x="463" y="416"/>
                        </a:lnTo>
                        <a:lnTo>
                          <a:pt x="486" y="417"/>
                        </a:lnTo>
                        <a:lnTo>
                          <a:pt x="488" y="417"/>
                        </a:lnTo>
                        <a:lnTo>
                          <a:pt x="521" y="417"/>
                        </a:lnTo>
                        <a:lnTo>
                          <a:pt x="532" y="417"/>
                        </a:lnTo>
                        <a:lnTo>
                          <a:pt x="554" y="417"/>
                        </a:lnTo>
                        <a:lnTo>
                          <a:pt x="557" y="417"/>
                        </a:lnTo>
                        <a:lnTo>
                          <a:pt x="602" y="417"/>
                        </a:lnTo>
                        <a:lnTo>
                          <a:pt x="624" y="417"/>
                        </a:lnTo>
                        <a:lnTo>
                          <a:pt x="625" y="417"/>
                        </a:lnTo>
                        <a:lnTo>
                          <a:pt x="647" y="417"/>
                        </a:lnTo>
                        <a:lnTo>
                          <a:pt x="669" y="416"/>
                        </a:lnTo>
                        <a:lnTo>
                          <a:pt x="687" y="416"/>
                        </a:lnTo>
                        <a:lnTo>
                          <a:pt x="685" y="406"/>
                        </a:lnTo>
                        <a:lnTo>
                          <a:pt x="686" y="404"/>
                        </a:lnTo>
                        <a:lnTo>
                          <a:pt x="679" y="361"/>
                        </a:lnTo>
                        <a:lnTo>
                          <a:pt x="669" y="341"/>
                        </a:lnTo>
                        <a:lnTo>
                          <a:pt x="666" y="325"/>
                        </a:lnTo>
                        <a:lnTo>
                          <a:pt x="664" y="323"/>
                        </a:lnTo>
                        <a:lnTo>
                          <a:pt x="663" y="323"/>
                        </a:lnTo>
                        <a:lnTo>
                          <a:pt x="666" y="293"/>
                        </a:lnTo>
                        <a:lnTo>
                          <a:pt x="660" y="275"/>
                        </a:lnTo>
                        <a:lnTo>
                          <a:pt x="659" y="256"/>
                        </a:lnTo>
                        <a:lnTo>
                          <a:pt x="659" y="252"/>
                        </a:lnTo>
                        <a:lnTo>
                          <a:pt x="660" y="252"/>
                        </a:lnTo>
                        <a:lnTo>
                          <a:pt x="660" y="245"/>
                        </a:lnTo>
                        <a:lnTo>
                          <a:pt x="659" y="233"/>
                        </a:lnTo>
                        <a:lnTo>
                          <a:pt x="660" y="231"/>
                        </a:lnTo>
                        <a:lnTo>
                          <a:pt x="658" y="227"/>
                        </a:lnTo>
                        <a:lnTo>
                          <a:pt x="659" y="227"/>
                        </a:lnTo>
                        <a:lnTo>
                          <a:pt x="658" y="211"/>
                        </a:lnTo>
                        <a:lnTo>
                          <a:pt x="655" y="194"/>
                        </a:lnTo>
                        <a:lnTo>
                          <a:pt x="655" y="187"/>
                        </a:lnTo>
                        <a:lnTo>
                          <a:pt x="642" y="162"/>
                        </a:lnTo>
                        <a:lnTo>
                          <a:pt x="632" y="126"/>
                        </a:lnTo>
                        <a:lnTo>
                          <a:pt x="630" y="124"/>
                        </a:lnTo>
                        <a:lnTo>
                          <a:pt x="630" y="121"/>
                        </a:lnTo>
                        <a:lnTo>
                          <a:pt x="633" y="118"/>
                        </a:lnTo>
                        <a:lnTo>
                          <a:pt x="630" y="91"/>
                        </a:lnTo>
                        <a:lnTo>
                          <a:pt x="629" y="76"/>
                        </a:lnTo>
                        <a:lnTo>
                          <a:pt x="628" y="76"/>
                        </a:lnTo>
                        <a:lnTo>
                          <a:pt x="626" y="33"/>
                        </a:lnTo>
                        <a:lnTo>
                          <a:pt x="626" y="31"/>
                        </a:lnTo>
                        <a:lnTo>
                          <a:pt x="622" y="15"/>
                        </a:lnTo>
                        <a:lnTo>
                          <a:pt x="559" y="15"/>
                        </a:lnTo>
                        <a:lnTo>
                          <a:pt x="467" y="15"/>
                        </a:lnTo>
                        <a:lnTo>
                          <a:pt x="420" y="15"/>
                        </a:lnTo>
                        <a:lnTo>
                          <a:pt x="363" y="14"/>
                        </a:lnTo>
                        <a:lnTo>
                          <a:pt x="260" y="11"/>
                        </a:lnTo>
                        <a:lnTo>
                          <a:pt x="246" y="11"/>
                        </a:lnTo>
                        <a:lnTo>
                          <a:pt x="201" y="8"/>
                        </a:lnTo>
                        <a:lnTo>
                          <a:pt x="121" y="5"/>
                        </a:lnTo>
                        <a:lnTo>
                          <a:pt x="24" y="0"/>
                        </a:lnTo>
                        <a:lnTo>
                          <a:pt x="21" y="33"/>
                        </a:lnTo>
                        <a:lnTo>
                          <a:pt x="21" y="43"/>
                        </a:lnTo>
                        <a:lnTo>
                          <a:pt x="21" y="47"/>
                        </a:lnTo>
                        <a:lnTo>
                          <a:pt x="21" y="48"/>
                        </a:lnTo>
                        <a:lnTo>
                          <a:pt x="20" y="65"/>
                        </a:lnTo>
                        <a:lnTo>
                          <a:pt x="20" y="80"/>
                        </a:lnTo>
                        <a:lnTo>
                          <a:pt x="17" y="114"/>
                        </a:lnTo>
                        <a:lnTo>
                          <a:pt x="17" y="130"/>
                        </a:lnTo>
                        <a:lnTo>
                          <a:pt x="17" y="131"/>
                        </a:lnTo>
                        <a:lnTo>
                          <a:pt x="16" y="146"/>
                        </a:lnTo>
                        <a:lnTo>
                          <a:pt x="14" y="162"/>
                        </a:lnTo>
                        <a:lnTo>
                          <a:pt x="12" y="209"/>
                        </a:lnTo>
                        <a:lnTo>
                          <a:pt x="12" y="212"/>
                        </a:lnTo>
                        <a:lnTo>
                          <a:pt x="12" y="218"/>
                        </a:lnTo>
                        <a:lnTo>
                          <a:pt x="10" y="245"/>
                        </a:lnTo>
                        <a:lnTo>
                          <a:pt x="8" y="293"/>
                        </a:lnTo>
                        <a:lnTo>
                          <a:pt x="6" y="307"/>
                        </a:lnTo>
                        <a:lnTo>
                          <a:pt x="5" y="319"/>
                        </a:lnTo>
                        <a:lnTo>
                          <a:pt x="5" y="325"/>
                        </a:lnTo>
                        <a:lnTo>
                          <a:pt x="4" y="354"/>
                        </a:lnTo>
                        <a:lnTo>
                          <a:pt x="4" y="358"/>
                        </a:lnTo>
                        <a:lnTo>
                          <a:pt x="2" y="379"/>
                        </a:lnTo>
                        <a:lnTo>
                          <a:pt x="0" y="398"/>
                        </a:lnTo>
                        <a:lnTo>
                          <a:pt x="5" y="399"/>
                        </a:lnTo>
                        <a:lnTo>
                          <a:pt x="39" y="401"/>
                        </a:lnTo>
                        <a:lnTo>
                          <a:pt x="97" y="404"/>
                        </a:lnTo>
                        <a:lnTo>
                          <a:pt x="102" y="404"/>
                        </a:lnTo>
                        <a:lnTo>
                          <a:pt x="142" y="406"/>
                        </a:lnTo>
                        <a:lnTo>
                          <a:pt x="177" y="408"/>
                        </a:lnTo>
                        <a:lnTo>
                          <a:pt x="188" y="40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44" name="Freeform 34"/>
                <p:cNvSpPr>
                  <a:spLocks/>
                </p:cNvSpPr>
                <p:nvPr/>
              </p:nvSpPr>
              <p:spPr bwMode="auto">
                <a:xfrm>
                  <a:off x="2160" y="1601"/>
                  <a:ext cx="728" cy="466"/>
                </a:xfrm>
                <a:custGeom>
                  <a:avLst/>
                  <a:gdLst>
                    <a:gd name="T0" fmla="*/ 661 w 728"/>
                    <a:gd name="T1" fmla="*/ 429 h 466"/>
                    <a:gd name="T2" fmla="*/ 693 w 728"/>
                    <a:gd name="T3" fmla="*/ 438 h 466"/>
                    <a:gd name="T4" fmla="*/ 710 w 728"/>
                    <a:gd name="T5" fmla="*/ 462 h 466"/>
                    <a:gd name="T6" fmla="*/ 728 w 728"/>
                    <a:gd name="T7" fmla="*/ 466 h 466"/>
                    <a:gd name="T8" fmla="*/ 723 w 728"/>
                    <a:gd name="T9" fmla="*/ 457 h 466"/>
                    <a:gd name="T10" fmla="*/ 711 w 728"/>
                    <a:gd name="T11" fmla="*/ 438 h 466"/>
                    <a:gd name="T12" fmla="*/ 723 w 728"/>
                    <a:gd name="T13" fmla="*/ 405 h 466"/>
                    <a:gd name="T14" fmla="*/ 727 w 728"/>
                    <a:gd name="T15" fmla="*/ 388 h 466"/>
                    <a:gd name="T16" fmla="*/ 721 w 728"/>
                    <a:gd name="T17" fmla="*/ 371 h 466"/>
                    <a:gd name="T18" fmla="*/ 720 w 728"/>
                    <a:gd name="T19" fmla="*/ 349 h 466"/>
                    <a:gd name="T20" fmla="*/ 721 w 728"/>
                    <a:gd name="T21" fmla="*/ 334 h 466"/>
                    <a:gd name="T22" fmla="*/ 725 w 728"/>
                    <a:gd name="T23" fmla="*/ 318 h 466"/>
                    <a:gd name="T24" fmla="*/ 725 w 728"/>
                    <a:gd name="T25" fmla="*/ 288 h 466"/>
                    <a:gd name="T26" fmla="*/ 724 w 728"/>
                    <a:gd name="T27" fmla="*/ 252 h 466"/>
                    <a:gd name="T28" fmla="*/ 724 w 728"/>
                    <a:gd name="T29" fmla="*/ 198 h 466"/>
                    <a:gd name="T30" fmla="*/ 724 w 728"/>
                    <a:gd name="T31" fmla="*/ 186 h 466"/>
                    <a:gd name="T32" fmla="*/ 723 w 728"/>
                    <a:gd name="T33" fmla="*/ 141 h 466"/>
                    <a:gd name="T34" fmla="*/ 720 w 728"/>
                    <a:gd name="T35" fmla="*/ 96 h 466"/>
                    <a:gd name="T36" fmla="*/ 705 w 728"/>
                    <a:gd name="T37" fmla="*/ 85 h 466"/>
                    <a:gd name="T38" fmla="*/ 684 w 728"/>
                    <a:gd name="T39" fmla="*/ 57 h 466"/>
                    <a:gd name="T40" fmla="*/ 711 w 728"/>
                    <a:gd name="T41" fmla="*/ 17 h 466"/>
                    <a:gd name="T42" fmla="*/ 671 w 728"/>
                    <a:gd name="T43" fmla="*/ 19 h 466"/>
                    <a:gd name="T44" fmla="*/ 648 w 728"/>
                    <a:gd name="T45" fmla="*/ 19 h 466"/>
                    <a:gd name="T46" fmla="*/ 581 w 728"/>
                    <a:gd name="T47" fmla="*/ 19 h 466"/>
                    <a:gd name="T48" fmla="*/ 556 w 728"/>
                    <a:gd name="T49" fmla="*/ 19 h 466"/>
                    <a:gd name="T50" fmla="*/ 512 w 728"/>
                    <a:gd name="T51" fmla="*/ 19 h 466"/>
                    <a:gd name="T52" fmla="*/ 487 w 728"/>
                    <a:gd name="T53" fmla="*/ 17 h 466"/>
                    <a:gd name="T54" fmla="*/ 429 w 728"/>
                    <a:gd name="T55" fmla="*/ 17 h 466"/>
                    <a:gd name="T56" fmla="*/ 407 w 728"/>
                    <a:gd name="T57" fmla="*/ 15 h 466"/>
                    <a:gd name="T58" fmla="*/ 350 w 728"/>
                    <a:gd name="T59" fmla="*/ 13 h 466"/>
                    <a:gd name="T60" fmla="*/ 292 w 728"/>
                    <a:gd name="T61" fmla="*/ 12 h 466"/>
                    <a:gd name="T62" fmla="*/ 212 w 728"/>
                    <a:gd name="T63" fmla="*/ 9 h 466"/>
                    <a:gd name="T64" fmla="*/ 166 w 728"/>
                    <a:gd name="T65" fmla="*/ 8 h 466"/>
                    <a:gd name="T66" fmla="*/ 121 w 728"/>
                    <a:gd name="T67" fmla="*/ 5 h 466"/>
                    <a:gd name="T68" fmla="*/ 29 w 728"/>
                    <a:gd name="T69" fmla="*/ 1 h 466"/>
                    <a:gd name="T70" fmla="*/ 25 w 728"/>
                    <a:gd name="T71" fmla="*/ 8 h 466"/>
                    <a:gd name="T72" fmla="*/ 21 w 728"/>
                    <a:gd name="T73" fmla="*/ 91 h 466"/>
                    <a:gd name="T74" fmla="*/ 17 w 728"/>
                    <a:gd name="T75" fmla="*/ 123 h 466"/>
                    <a:gd name="T76" fmla="*/ 14 w 728"/>
                    <a:gd name="T77" fmla="*/ 155 h 466"/>
                    <a:gd name="T78" fmla="*/ 11 w 728"/>
                    <a:gd name="T79" fmla="*/ 188 h 466"/>
                    <a:gd name="T80" fmla="*/ 10 w 728"/>
                    <a:gd name="T81" fmla="*/ 230 h 466"/>
                    <a:gd name="T82" fmla="*/ 8 w 728"/>
                    <a:gd name="T83" fmla="*/ 253 h 466"/>
                    <a:gd name="T84" fmla="*/ 6 w 728"/>
                    <a:gd name="T85" fmla="*/ 286 h 466"/>
                    <a:gd name="T86" fmla="*/ 4 w 728"/>
                    <a:gd name="T87" fmla="*/ 318 h 466"/>
                    <a:gd name="T88" fmla="*/ 3 w 728"/>
                    <a:gd name="T89" fmla="*/ 334 h 466"/>
                    <a:gd name="T90" fmla="*/ 0 w 728"/>
                    <a:gd name="T91" fmla="*/ 383 h 466"/>
                    <a:gd name="T92" fmla="*/ 6 w 728"/>
                    <a:gd name="T93" fmla="*/ 383 h 466"/>
                    <a:gd name="T94" fmla="*/ 78 w 728"/>
                    <a:gd name="T95" fmla="*/ 388 h 466"/>
                    <a:gd name="T96" fmla="*/ 101 w 728"/>
                    <a:gd name="T97" fmla="*/ 389 h 466"/>
                    <a:gd name="T98" fmla="*/ 116 w 728"/>
                    <a:gd name="T99" fmla="*/ 389 h 466"/>
                    <a:gd name="T100" fmla="*/ 152 w 728"/>
                    <a:gd name="T101" fmla="*/ 390 h 466"/>
                    <a:gd name="T102" fmla="*/ 189 w 728"/>
                    <a:gd name="T103" fmla="*/ 393 h 466"/>
                    <a:gd name="T104" fmla="*/ 227 w 728"/>
                    <a:gd name="T105" fmla="*/ 394 h 466"/>
                    <a:gd name="T106" fmla="*/ 308 w 728"/>
                    <a:gd name="T107" fmla="*/ 397 h 466"/>
                    <a:gd name="T108" fmla="*/ 369 w 728"/>
                    <a:gd name="T109" fmla="*/ 398 h 466"/>
                    <a:gd name="T110" fmla="*/ 459 w 728"/>
                    <a:gd name="T111" fmla="*/ 401 h 466"/>
                    <a:gd name="T112" fmla="*/ 544 w 728"/>
                    <a:gd name="T113" fmla="*/ 413 h 466"/>
                    <a:gd name="T114" fmla="*/ 555 w 728"/>
                    <a:gd name="T115" fmla="*/ 417 h 466"/>
                    <a:gd name="T116" fmla="*/ 578 w 728"/>
                    <a:gd name="T117" fmla="*/ 431 h 466"/>
                    <a:gd name="T118" fmla="*/ 613 w 728"/>
                    <a:gd name="T119" fmla="*/ 420 h 466"/>
                    <a:gd name="T120" fmla="*/ 627 w 728"/>
                    <a:gd name="T121" fmla="*/ 419 h 466"/>
                    <a:gd name="T122" fmla="*/ 650 w 728"/>
                    <a:gd name="T123" fmla="*/ 41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28" h="466">
                      <a:moveTo>
                        <a:pt x="658" y="427"/>
                      </a:moveTo>
                      <a:lnTo>
                        <a:pt x="661" y="429"/>
                      </a:lnTo>
                      <a:lnTo>
                        <a:pt x="674" y="431"/>
                      </a:lnTo>
                      <a:lnTo>
                        <a:pt x="693" y="438"/>
                      </a:lnTo>
                      <a:lnTo>
                        <a:pt x="702" y="450"/>
                      </a:lnTo>
                      <a:lnTo>
                        <a:pt x="710" y="462"/>
                      </a:lnTo>
                      <a:lnTo>
                        <a:pt x="721" y="465"/>
                      </a:lnTo>
                      <a:lnTo>
                        <a:pt x="728" y="466"/>
                      </a:lnTo>
                      <a:lnTo>
                        <a:pt x="725" y="465"/>
                      </a:lnTo>
                      <a:lnTo>
                        <a:pt x="723" y="457"/>
                      </a:lnTo>
                      <a:lnTo>
                        <a:pt x="723" y="452"/>
                      </a:lnTo>
                      <a:lnTo>
                        <a:pt x="711" y="438"/>
                      </a:lnTo>
                      <a:lnTo>
                        <a:pt x="719" y="412"/>
                      </a:lnTo>
                      <a:lnTo>
                        <a:pt x="723" y="405"/>
                      </a:lnTo>
                      <a:lnTo>
                        <a:pt x="723" y="393"/>
                      </a:lnTo>
                      <a:lnTo>
                        <a:pt x="727" y="388"/>
                      </a:lnTo>
                      <a:lnTo>
                        <a:pt x="727" y="383"/>
                      </a:lnTo>
                      <a:lnTo>
                        <a:pt x="721" y="371"/>
                      </a:lnTo>
                      <a:lnTo>
                        <a:pt x="717" y="366"/>
                      </a:lnTo>
                      <a:lnTo>
                        <a:pt x="720" y="349"/>
                      </a:lnTo>
                      <a:lnTo>
                        <a:pt x="711" y="334"/>
                      </a:lnTo>
                      <a:lnTo>
                        <a:pt x="721" y="334"/>
                      </a:lnTo>
                      <a:lnTo>
                        <a:pt x="725" y="334"/>
                      </a:lnTo>
                      <a:lnTo>
                        <a:pt x="725" y="318"/>
                      </a:lnTo>
                      <a:lnTo>
                        <a:pt x="725" y="301"/>
                      </a:lnTo>
                      <a:lnTo>
                        <a:pt x="725" y="288"/>
                      </a:lnTo>
                      <a:lnTo>
                        <a:pt x="724" y="268"/>
                      </a:lnTo>
                      <a:lnTo>
                        <a:pt x="724" y="252"/>
                      </a:lnTo>
                      <a:lnTo>
                        <a:pt x="724" y="244"/>
                      </a:lnTo>
                      <a:lnTo>
                        <a:pt x="724" y="198"/>
                      </a:lnTo>
                      <a:lnTo>
                        <a:pt x="724" y="188"/>
                      </a:lnTo>
                      <a:lnTo>
                        <a:pt x="724" y="186"/>
                      </a:lnTo>
                      <a:lnTo>
                        <a:pt x="723" y="164"/>
                      </a:lnTo>
                      <a:lnTo>
                        <a:pt x="723" y="141"/>
                      </a:lnTo>
                      <a:lnTo>
                        <a:pt x="723" y="104"/>
                      </a:lnTo>
                      <a:lnTo>
                        <a:pt x="720" y="96"/>
                      </a:lnTo>
                      <a:lnTo>
                        <a:pt x="717" y="91"/>
                      </a:lnTo>
                      <a:lnTo>
                        <a:pt x="705" y="85"/>
                      </a:lnTo>
                      <a:lnTo>
                        <a:pt x="686" y="63"/>
                      </a:lnTo>
                      <a:lnTo>
                        <a:pt x="684" y="57"/>
                      </a:lnTo>
                      <a:lnTo>
                        <a:pt x="702" y="42"/>
                      </a:lnTo>
                      <a:lnTo>
                        <a:pt x="711" y="17"/>
                      </a:lnTo>
                      <a:lnTo>
                        <a:pt x="693" y="17"/>
                      </a:lnTo>
                      <a:lnTo>
                        <a:pt x="671" y="19"/>
                      </a:lnTo>
                      <a:lnTo>
                        <a:pt x="649" y="19"/>
                      </a:lnTo>
                      <a:lnTo>
                        <a:pt x="648" y="19"/>
                      </a:lnTo>
                      <a:lnTo>
                        <a:pt x="626" y="19"/>
                      </a:lnTo>
                      <a:lnTo>
                        <a:pt x="581" y="19"/>
                      </a:lnTo>
                      <a:lnTo>
                        <a:pt x="578" y="19"/>
                      </a:lnTo>
                      <a:lnTo>
                        <a:pt x="556" y="19"/>
                      </a:lnTo>
                      <a:lnTo>
                        <a:pt x="545" y="19"/>
                      </a:lnTo>
                      <a:lnTo>
                        <a:pt x="512" y="19"/>
                      </a:lnTo>
                      <a:lnTo>
                        <a:pt x="510" y="19"/>
                      </a:lnTo>
                      <a:lnTo>
                        <a:pt x="487" y="17"/>
                      </a:lnTo>
                      <a:lnTo>
                        <a:pt x="465" y="17"/>
                      </a:lnTo>
                      <a:lnTo>
                        <a:pt x="429" y="17"/>
                      </a:lnTo>
                      <a:lnTo>
                        <a:pt x="421" y="17"/>
                      </a:lnTo>
                      <a:lnTo>
                        <a:pt x="407" y="15"/>
                      </a:lnTo>
                      <a:lnTo>
                        <a:pt x="395" y="15"/>
                      </a:lnTo>
                      <a:lnTo>
                        <a:pt x="350" y="13"/>
                      </a:lnTo>
                      <a:lnTo>
                        <a:pt x="349" y="13"/>
                      </a:lnTo>
                      <a:lnTo>
                        <a:pt x="292" y="12"/>
                      </a:lnTo>
                      <a:lnTo>
                        <a:pt x="282" y="12"/>
                      </a:lnTo>
                      <a:lnTo>
                        <a:pt x="212" y="9"/>
                      </a:lnTo>
                      <a:lnTo>
                        <a:pt x="201" y="9"/>
                      </a:lnTo>
                      <a:lnTo>
                        <a:pt x="166" y="8"/>
                      </a:lnTo>
                      <a:lnTo>
                        <a:pt x="126" y="5"/>
                      </a:lnTo>
                      <a:lnTo>
                        <a:pt x="121" y="5"/>
                      </a:lnTo>
                      <a:lnTo>
                        <a:pt x="63" y="3"/>
                      </a:lnTo>
                      <a:lnTo>
                        <a:pt x="29" y="1"/>
                      </a:lnTo>
                      <a:lnTo>
                        <a:pt x="25" y="0"/>
                      </a:lnTo>
                      <a:lnTo>
                        <a:pt x="25" y="8"/>
                      </a:lnTo>
                      <a:lnTo>
                        <a:pt x="23" y="26"/>
                      </a:lnTo>
                      <a:lnTo>
                        <a:pt x="21" y="91"/>
                      </a:lnTo>
                      <a:lnTo>
                        <a:pt x="19" y="95"/>
                      </a:lnTo>
                      <a:lnTo>
                        <a:pt x="17" y="123"/>
                      </a:lnTo>
                      <a:lnTo>
                        <a:pt x="15" y="123"/>
                      </a:lnTo>
                      <a:lnTo>
                        <a:pt x="14" y="155"/>
                      </a:lnTo>
                      <a:lnTo>
                        <a:pt x="13" y="178"/>
                      </a:lnTo>
                      <a:lnTo>
                        <a:pt x="11" y="188"/>
                      </a:lnTo>
                      <a:lnTo>
                        <a:pt x="10" y="219"/>
                      </a:lnTo>
                      <a:lnTo>
                        <a:pt x="10" y="230"/>
                      </a:lnTo>
                      <a:lnTo>
                        <a:pt x="10" y="236"/>
                      </a:lnTo>
                      <a:lnTo>
                        <a:pt x="8" y="253"/>
                      </a:lnTo>
                      <a:lnTo>
                        <a:pt x="7" y="271"/>
                      </a:lnTo>
                      <a:lnTo>
                        <a:pt x="6" y="286"/>
                      </a:lnTo>
                      <a:lnTo>
                        <a:pt x="6" y="302"/>
                      </a:lnTo>
                      <a:lnTo>
                        <a:pt x="4" y="318"/>
                      </a:lnTo>
                      <a:lnTo>
                        <a:pt x="4" y="321"/>
                      </a:lnTo>
                      <a:lnTo>
                        <a:pt x="3" y="334"/>
                      </a:lnTo>
                      <a:lnTo>
                        <a:pt x="1" y="367"/>
                      </a:lnTo>
                      <a:lnTo>
                        <a:pt x="0" y="383"/>
                      </a:lnTo>
                      <a:lnTo>
                        <a:pt x="4" y="383"/>
                      </a:lnTo>
                      <a:lnTo>
                        <a:pt x="6" y="383"/>
                      </a:lnTo>
                      <a:lnTo>
                        <a:pt x="52" y="386"/>
                      </a:lnTo>
                      <a:lnTo>
                        <a:pt x="78" y="388"/>
                      </a:lnTo>
                      <a:lnTo>
                        <a:pt x="81" y="388"/>
                      </a:lnTo>
                      <a:lnTo>
                        <a:pt x="101" y="389"/>
                      </a:lnTo>
                      <a:lnTo>
                        <a:pt x="113" y="389"/>
                      </a:lnTo>
                      <a:lnTo>
                        <a:pt x="116" y="389"/>
                      </a:lnTo>
                      <a:lnTo>
                        <a:pt x="122" y="389"/>
                      </a:lnTo>
                      <a:lnTo>
                        <a:pt x="152" y="390"/>
                      </a:lnTo>
                      <a:lnTo>
                        <a:pt x="172" y="392"/>
                      </a:lnTo>
                      <a:lnTo>
                        <a:pt x="189" y="393"/>
                      </a:lnTo>
                      <a:lnTo>
                        <a:pt x="220" y="394"/>
                      </a:lnTo>
                      <a:lnTo>
                        <a:pt x="227" y="394"/>
                      </a:lnTo>
                      <a:lnTo>
                        <a:pt x="269" y="396"/>
                      </a:lnTo>
                      <a:lnTo>
                        <a:pt x="308" y="397"/>
                      </a:lnTo>
                      <a:lnTo>
                        <a:pt x="340" y="397"/>
                      </a:lnTo>
                      <a:lnTo>
                        <a:pt x="369" y="398"/>
                      </a:lnTo>
                      <a:lnTo>
                        <a:pt x="432" y="398"/>
                      </a:lnTo>
                      <a:lnTo>
                        <a:pt x="459" y="401"/>
                      </a:lnTo>
                      <a:lnTo>
                        <a:pt x="530" y="401"/>
                      </a:lnTo>
                      <a:lnTo>
                        <a:pt x="544" y="413"/>
                      </a:lnTo>
                      <a:lnTo>
                        <a:pt x="549" y="416"/>
                      </a:lnTo>
                      <a:lnTo>
                        <a:pt x="555" y="417"/>
                      </a:lnTo>
                      <a:lnTo>
                        <a:pt x="564" y="421"/>
                      </a:lnTo>
                      <a:lnTo>
                        <a:pt x="578" y="431"/>
                      </a:lnTo>
                      <a:lnTo>
                        <a:pt x="591" y="419"/>
                      </a:lnTo>
                      <a:lnTo>
                        <a:pt x="613" y="420"/>
                      </a:lnTo>
                      <a:lnTo>
                        <a:pt x="615" y="420"/>
                      </a:lnTo>
                      <a:lnTo>
                        <a:pt x="627" y="419"/>
                      </a:lnTo>
                      <a:lnTo>
                        <a:pt x="628" y="420"/>
                      </a:lnTo>
                      <a:lnTo>
                        <a:pt x="650" y="419"/>
                      </a:lnTo>
                      <a:lnTo>
                        <a:pt x="658" y="42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5" name="Freeform 35"/>
                <p:cNvSpPr>
                  <a:spLocks/>
                </p:cNvSpPr>
                <p:nvPr/>
              </p:nvSpPr>
              <p:spPr bwMode="auto">
                <a:xfrm>
                  <a:off x="4998" y="1421"/>
                  <a:ext cx="180" cy="327"/>
                </a:xfrm>
                <a:custGeom>
                  <a:avLst/>
                  <a:gdLst>
                    <a:gd name="T0" fmla="*/ 38 w 180"/>
                    <a:gd name="T1" fmla="*/ 202 h 327"/>
                    <a:gd name="T2" fmla="*/ 38 w 180"/>
                    <a:gd name="T3" fmla="*/ 219 h 327"/>
                    <a:gd name="T4" fmla="*/ 48 w 180"/>
                    <a:gd name="T5" fmla="*/ 216 h 327"/>
                    <a:gd name="T6" fmla="*/ 62 w 180"/>
                    <a:gd name="T7" fmla="*/ 254 h 327"/>
                    <a:gd name="T8" fmla="*/ 66 w 180"/>
                    <a:gd name="T9" fmla="*/ 262 h 327"/>
                    <a:gd name="T10" fmla="*/ 69 w 180"/>
                    <a:gd name="T11" fmla="*/ 277 h 327"/>
                    <a:gd name="T12" fmla="*/ 73 w 180"/>
                    <a:gd name="T13" fmla="*/ 301 h 327"/>
                    <a:gd name="T14" fmla="*/ 78 w 180"/>
                    <a:gd name="T15" fmla="*/ 315 h 327"/>
                    <a:gd name="T16" fmla="*/ 80 w 180"/>
                    <a:gd name="T17" fmla="*/ 327 h 327"/>
                    <a:gd name="T18" fmla="*/ 99 w 180"/>
                    <a:gd name="T19" fmla="*/ 322 h 327"/>
                    <a:gd name="T20" fmla="*/ 101 w 180"/>
                    <a:gd name="T21" fmla="*/ 322 h 327"/>
                    <a:gd name="T22" fmla="*/ 104 w 180"/>
                    <a:gd name="T23" fmla="*/ 320 h 327"/>
                    <a:gd name="T24" fmla="*/ 106 w 180"/>
                    <a:gd name="T25" fmla="*/ 320 h 327"/>
                    <a:gd name="T26" fmla="*/ 114 w 180"/>
                    <a:gd name="T27" fmla="*/ 319 h 327"/>
                    <a:gd name="T28" fmla="*/ 131 w 180"/>
                    <a:gd name="T29" fmla="*/ 315 h 327"/>
                    <a:gd name="T30" fmla="*/ 155 w 180"/>
                    <a:gd name="T31" fmla="*/ 311 h 327"/>
                    <a:gd name="T32" fmla="*/ 159 w 180"/>
                    <a:gd name="T33" fmla="*/ 309 h 327"/>
                    <a:gd name="T34" fmla="*/ 144 w 180"/>
                    <a:gd name="T35" fmla="*/ 284 h 327"/>
                    <a:gd name="T36" fmla="*/ 149 w 180"/>
                    <a:gd name="T37" fmla="*/ 274 h 327"/>
                    <a:gd name="T38" fmla="*/ 144 w 180"/>
                    <a:gd name="T39" fmla="*/ 255 h 327"/>
                    <a:gd name="T40" fmla="*/ 144 w 180"/>
                    <a:gd name="T41" fmla="*/ 246 h 327"/>
                    <a:gd name="T42" fmla="*/ 139 w 180"/>
                    <a:gd name="T43" fmla="*/ 212 h 327"/>
                    <a:gd name="T44" fmla="*/ 138 w 180"/>
                    <a:gd name="T45" fmla="*/ 202 h 327"/>
                    <a:gd name="T46" fmla="*/ 140 w 180"/>
                    <a:gd name="T47" fmla="*/ 197 h 327"/>
                    <a:gd name="T48" fmla="*/ 139 w 180"/>
                    <a:gd name="T49" fmla="*/ 193 h 327"/>
                    <a:gd name="T50" fmla="*/ 144 w 180"/>
                    <a:gd name="T51" fmla="*/ 177 h 327"/>
                    <a:gd name="T52" fmla="*/ 146 w 180"/>
                    <a:gd name="T53" fmla="*/ 171 h 327"/>
                    <a:gd name="T54" fmla="*/ 148 w 180"/>
                    <a:gd name="T55" fmla="*/ 142 h 327"/>
                    <a:gd name="T56" fmla="*/ 151 w 180"/>
                    <a:gd name="T57" fmla="*/ 124 h 327"/>
                    <a:gd name="T58" fmla="*/ 149 w 180"/>
                    <a:gd name="T59" fmla="*/ 120 h 327"/>
                    <a:gd name="T60" fmla="*/ 145 w 180"/>
                    <a:gd name="T61" fmla="*/ 108 h 327"/>
                    <a:gd name="T62" fmla="*/ 146 w 180"/>
                    <a:gd name="T63" fmla="*/ 97 h 327"/>
                    <a:gd name="T64" fmla="*/ 162 w 180"/>
                    <a:gd name="T65" fmla="*/ 91 h 327"/>
                    <a:gd name="T66" fmla="*/ 163 w 180"/>
                    <a:gd name="T67" fmla="*/ 86 h 327"/>
                    <a:gd name="T68" fmla="*/ 168 w 180"/>
                    <a:gd name="T69" fmla="*/ 82 h 327"/>
                    <a:gd name="T70" fmla="*/ 180 w 180"/>
                    <a:gd name="T71" fmla="*/ 65 h 327"/>
                    <a:gd name="T72" fmla="*/ 168 w 180"/>
                    <a:gd name="T73" fmla="*/ 36 h 327"/>
                    <a:gd name="T74" fmla="*/ 174 w 180"/>
                    <a:gd name="T75" fmla="*/ 12 h 327"/>
                    <a:gd name="T76" fmla="*/ 170 w 180"/>
                    <a:gd name="T77" fmla="*/ 0 h 327"/>
                    <a:gd name="T78" fmla="*/ 134 w 180"/>
                    <a:gd name="T79" fmla="*/ 9 h 327"/>
                    <a:gd name="T80" fmla="*/ 73 w 180"/>
                    <a:gd name="T81" fmla="*/ 24 h 327"/>
                    <a:gd name="T82" fmla="*/ 13 w 180"/>
                    <a:gd name="T83" fmla="*/ 39 h 327"/>
                    <a:gd name="T84" fmla="*/ 7 w 180"/>
                    <a:gd name="T85" fmla="*/ 40 h 327"/>
                    <a:gd name="T86" fmla="*/ 0 w 180"/>
                    <a:gd name="T87" fmla="*/ 42 h 327"/>
                    <a:gd name="T88" fmla="*/ 1 w 180"/>
                    <a:gd name="T89" fmla="*/ 60 h 327"/>
                    <a:gd name="T90" fmla="*/ 10 w 180"/>
                    <a:gd name="T91" fmla="*/ 97 h 327"/>
                    <a:gd name="T92" fmla="*/ 11 w 180"/>
                    <a:gd name="T93" fmla="*/ 99 h 327"/>
                    <a:gd name="T94" fmla="*/ 14 w 180"/>
                    <a:gd name="T95" fmla="*/ 100 h 327"/>
                    <a:gd name="T96" fmla="*/ 18 w 180"/>
                    <a:gd name="T97" fmla="*/ 105 h 327"/>
                    <a:gd name="T98" fmla="*/ 27 w 180"/>
                    <a:gd name="T99" fmla="*/ 135 h 327"/>
                    <a:gd name="T100" fmla="*/ 22 w 180"/>
                    <a:gd name="T101" fmla="*/ 146 h 327"/>
                    <a:gd name="T102" fmla="*/ 22 w 180"/>
                    <a:gd name="T103" fmla="*/ 162 h 327"/>
                    <a:gd name="T104" fmla="*/ 35 w 180"/>
                    <a:gd name="T105" fmla="*/ 193 h 327"/>
                    <a:gd name="T106" fmla="*/ 37 w 180"/>
                    <a:gd name="T107" fmla="*/ 196 h 327"/>
                    <a:gd name="T108" fmla="*/ 38 w 180"/>
                    <a:gd name="T109" fmla="*/ 20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0" h="327">
                      <a:moveTo>
                        <a:pt x="38" y="202"/>
                      </a:moveTo>
                      <a:lnTo>
                        <a:pt x="38" y="219"/>
                      </a:lnTo>
                      <a:lnTo>
                        <a:pt x="48" y="216"/>
                      </a:lnTo>
                      <a:lnTo>
                        <a:pt x="62" y="254"/>
                      </a:lnTo>
                      <a:lnTo>
                        <a:pt x="66" y="262"/>
                      </a:lnTo>
                      <a:lnTo>
                        <a:pt x="69" y="277"/>
                      </a:lnTo>
                      <a:lnTo>
                        <a:pt x="73" y="301"/>
                      </a:lnTo>
                      <a:lnTo>
                        <a:pt x="78" y="315"/>
                      </a:lnTo>
                      <a:lnTo>
                        <a:pt x="80" y="327"/>
                      </a:lnTo>
                      <a:lnTo>
                        <a:pt x="99" y="322"/>
                      </a:lnTo>
                      <a:lnTo>
                        <a:pt x="101" y="322"/>
                      </a:lnTo>
                      <a:lnTo>
                        <a:pt x="104" y="320"/>
                      </a:lnTo>
                      <a:lnTo>
                        <a:pt x="106" y="320"/>
                      </a:lnTo>
                      <a:lnTo>
                        <a:pt x="114" y="319"/>
                      </a:lnTo>
                      <a:lnTo>
                        <a:pt x="131" y="315"/>
                      </a:lnTo>
                      <a:lnTo>
                        <a:pt x="155" y="311"/>
                      </a:lnTo>
                      <a:lnTo>
                        <a:pt x="159" y="309"/>
                      </a:lnTo>
                      <a:lnTo>
                        <a:pt x="144" y="284"/>
                      </a:lnTo>
                      <a:lnTo>
                        <a:pt x="149" y="274"/>
                      </a:lnTo>
                      <a:lnTo>
                        <a:pt x="144" y="255"/>
                      </a:lnTo>
                      <a:lnTo>
                        <a:pt x="144" y="246"/>
                      </a:lnTo>
                      <a:lnTo>
                        <a:pt x="139" y="212"/>
                      </a:lnTo>
                      <a:lnTo>
                        <a:pt x="138" y="202"/>
                      </a:lnTo>
                      <a:lnTo>
                        <a:pt x="140" y="197"/>
                      </a:lnTo>
                      <a:lnTo>
                        <a:pt x="139" y="193"/>
                      </a:lnTo>
                      <a:lnTo>
                        <a:pt x="144" y="177"/>
                      </a:lnTo>
                      <a:lnTo>
                        <a:pt x="146" y="171"/>
                      </a:lnTo>
                      <a:lnTo>
                        <a:pt x="148" y="142"/>
                      </a:lnTo>
                      <a:lnTo>
                        <a:pt x="151" y="124"/>
                      </a:lnTo>
                      <a:lnTo>
                        <a:pt x="149" y="120"/>
                      </a:lnTo>
                      <a:lnTo>
                        <a:pt x="145" y="108"/>
                      </a:lnTo>
                      <a:lnTo>
                        <a:pt x="146" y="97"/>
                      </a:lnTo>
                      <a:lnTo>
                        <a:pt x="162" y="91"/>
                      </a:lnTo>
                      <a:lnTo>
                        <a:pt x="163" y="86"/>
                      </a:lnTo>
                      <a:lnTo>
                        <a:pt x="168" y="82"/>
                      </a:lnTo>
                      <a:lnTo>
                        <a:pt x="180" y="65"/>
                      </a:lnTo>
                      <a:lnTo>
                        <a:pt x="168" y="36"/>
                      </a:lnTo>
                      <a:lnTo>
                        <a:pt x="174" y="12"/>
                      </a:lnTo>
                      <a:lnTo>
                        <a:pt x="170" y="0"/>
                      </a:lnTo>
                      <a:lnTo>
                        <a:pt x="134" y="9"/>
                      </a:lnTo>
                      <a:lnTo>
                        <a:pt x="73" y="24"/>
                      </a:lnTo>
                      <a:lnTo>
                        <a:pt x="13" y="39"/>
                      </a:lnTo>
                      <a:lnTo>
                        <a:pt x="7" y="40"/>
                      </a:lnTo>
                      <a:lnTo>
                        <a:pt x="0" y="42"/>
                      </a:lnTo>
                      <a:lnTo>
                        <a:pt x="1" y="60"/>
                      </a:lnTo>
                      <a:lnTo>
                        <a:pt x="10" y="97"/>
                      </a:lnTo>
                      <a:lnTo>
                        <a:pt x="11" y="99"/>
                      </a:lnTo>
                      <a:lnTo>
                        <a:pt x="14" y="100"/>
                      </a:lnTo>
                      <a:lnTo>
                        <a:pt x="18" y="105"/>
                      </a:lnTo>
                      <a:lnTo>
                        <a:pt x="27" y="135"/>
                      </a:lnTo>
                      <a:lnTo>
                        <a:pt x="22" y="146"/>
                      </a:lnTo>
                      <a:lnTo>
                        <a:pt x="22" y="162"/>
                      </a:lnTo>
                      <a:lnTo>
                        <a:pt x="35" y="193"/>
                      </a:lnTo>
                      <a:lnTo>
                        <a:pt x="37" y="196"/>
                      </a:lnTo>
                      <a:lnTo>
                        <a:pt x="38" y="202"/>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6" name="Freeform 36"/>
                <p:cNvSpPr>
                  <a:spLocks/>
                </p:cNvSpPr>
                <p:nvPr/>
              </p:nvSpPr>
              <p:spPr bwMode="auto">
                <a:xfrm>
                  <a:off x="5080" y="1805"/>
                  <a:ext cx="180" cy="180"/>
                </a:xfrm>
                <a:custGeom>
                  <a:avLst/>
                  <a:gdLst>
                    <a:gd name="T0" fmla="*/ 64 w 180"/>
                    <a:gd name="T1" fmla="*/ 143 h 180"/>
                    <a:gd name="T2" fmla="*/ 76 w 180"/>
                    <a:gd name="T3" fmla="*/ 129 h 180"/>
                    <a:gd name="T4" fmla="*/ 95 w 180"/>
                    <a:gd name="T5" fmla="*/ 124 h 180"/>
                    <a:gd name="T6" fmla="*/ 106 w 180"/>
                    <a:gd name="T7" fmla="*/ 119 h 180"/>
                    <a:gd name="T8" fmla="*/ 117 w 180"/>
                    <a:gd name="T9" fmla="*/ 119 h 180"/>
                    <a:gd name="T10" fmla="*/ 118 w 180"/>
                    <a:gd name="T11" fmla="*/ 117 h 180"/>
                    <a:gd name="T12" fmla="*/ 134 w 180"/>
                    <a:gd name="T13" fmla="*/ 110 h 180"/>
                    <a:gd name="T14" fmla="*/ 165 w 180"/>
                    <a:gd name="T15" fmla="*/ 98 h 180"/>
                    <a:gd name="T16" fmla="*/ 171 w 180"/>
                    <a:gd name="T17" fmla="*/ 94 h 180"/>
                    <a:gd name="T18" fmla="*/ 173 w 180"/>
                    <a:gd name="T19" fmla="*/ 92 h 180"/>
                    <a:gd name="T20" fmla="*/ 175 w 180"/>
                    <a:gd name="T21" fmla="*/ 92 h 180"/>
                    <a:gd name="T22" fmla="*/ 180 w 180"/>
                    <a:gd name="T23" fmla="*/ 79 h 180"/>
                    <a:gd name="T24" fmla="*/ 174 w 180"/>
                    <a:gd name="T25" fmla="*/ 55 h 180"/>
                    <a:gd name="T26" fmla="*/ 174 w 180"/>
                    <a:gd name="T27" fmla="*/ 51 h 180"/>
                    <a:gd name="T28" fmla="*/ 173 w 180"/>
                    <a:gd name="T29" fmla="*/ 50 h 180"/>
                    <a:gd name="T30" fmla="*/ 173 w 180"/>
                    <a:gd name="T31" fmla="*/ 47 h 180"/>
                    <a:gd name="T32" fmla="*/ 173 w 180"/>
                    <a:gd name="T33" fmla="*/ 45 h 180"/>
                    <a:gd name="T34" fmla="*/ 170 w 180"/>
                    <a:gd name="T35" fmla="*/ 39 h 180"/>
                    <a:gd name="T36" fmla="*/ 169 w 180"/>
                    <a:gd name="T37" fmla="*/ 36 h 180"/>
                    <a:gd name="T38" fmla="*/ 163 w 180"/>
                    <a:gd name="T39" fmla="*/ 13 h 180"/>
                    <a:gd name="T40" fmla="*/ 161 w 180"/>
                    <a:gd name="T41" fmla="*/ 3 h 180"/>
                    <a:gd name="T42" fmla="*/ 159 w 180"/>
                    <a:gd name="T43" fmla="*/ 0 h 180"/>
                    <a:gd name="T44" fmla="*/ 134 w 180"/>
                    <a:gd name="T45" fmla="*/ 7 h 180"/>
                    <a:gd name="T46" fmla="*/ 131 w 180"/>
                    <a:gd name="T47" fmla="*/ 7 h 180"/>
                    <a:gd name="T48" fmla="*/ 129 w 180"/>
                    <a:gd name="T49" fmla="*/ 7 h 180"/>
                    <a:gd name="T50" fmla="*/ 129 w 180"/>
                    <a:gd name="T51" fmla="*/ 9 h 180"/>
                    <a:gd name="T52" fmla="*/ 128 w 180"/>
                    <a:gd name="T53" fmla="*/ 9 h 180"/>
                    <a:gd name="T54" fmla="*/ 109 w 180"/>
                    <a:gd name="T55" fmla="*/ 13 h 180"/>
                    <a:gd name="T56" fmla="*/ 105 w 180"/>
                    <a:gd name="T57" fmla="*/ 13 h 180"/>
                    <a:gd name="T58" fmla="*/ 93 w 180"/>
                    <a:gd name="T59" fmla="*/ 17 h 180"/>
                    <a:gd name="T60" fmla="*/ 64 w 180"/>
                    <a:gd name="T61" fmla="*/ 29 h 180"/>
                    <a:gd name="T62" fmla="*/ 64 w 180"/>
                    <a:gd name="T63" fmla="*/ 24 h 180"/>
                    <a:gd name="T64" fmla="*/ 46 w 180"/>
                    <a:gd name="T65" fmla="*/ 29 h 180"/>
                    <a:gd name="T66" fmla="*/ 42 w 180"/>
                    <a:gd name="T67" fmla="*/ 29 h 180"/>
                    <a:gd name="T68" fmla="*/ 11 w 180"/>
                    <a:gd name="T69" fmla="*/ 36 h 180"/>
                    <a:gd name="T70" fmla="*/ 5 w 180"/>
                    <a:gd name="T71" fmla="*/ 37 h 180"/>
                    <a:gd name="T72" fmla="*/ 0 w 180"/>
                    <a:gd name="T73" fmla="*/ 39 h 180"/>
                    <a:gd name="T74" fmla="*/ 1 w 180"/>
                    <a:gd name="T75" fmla="*/ 44 h 180"/>
                    <a:gd name="T76" fmla="*/ 8 w 180"/>
                    <a:gd name="T77" fmla="*/ 77 h 180"/>
                    <a:gd name="T78" fmla="*/ 9 w 180"/>
                    <a:gd name="T79" fmla="*/ 88 h 180"/>
                    <a:gd name="T80" fmla="*/ 11 w 180"/>
                    <a:gd name="T81" fmla="*/ 94 h 180"/>
                    <a:gd name="T82" fmla="*/ 11 w 180"/>
                    <a:gd name="T83" fmla="*/ 97 h 180"/>
                    <a:gd name="T84" fmla="*/ 12 w 180"/>
                    <a:gd name="T85" fmla="*/ 106 h 180"/>
                    <a:gd name="T86" fmla="*/ 15 w 180"/>
                    <a:gd name="T87" fmla="*/ 120 h 180"/>
                    <a:gd name="T88" fmla="*/ 15 w 180"/>
                    <a:gd name="T89" fmla="*/ 123 h 180"/>
                    <a:gd name="T90" fmla="*/ 16 w 180"/>
                    <a:gd name="T91" fmla="*/ 128 h 180"/>
                    <a:gd name="T92" fmla="*/ 28 w 180"/>
                    <a:gd name="T93" fmla="*/ 146 h 180"/>
                    <a:gd name="T94" fmla="*/ 7 w 180"/>
                    <a:gd name="T95" fmla="*/ 167 h 180"/>
                    <a:gd name="T96" fmla="*/ 18 w 180"/>
                    <a:gd name="T97" fmla="*/ 180 h 180"/>
                    <a:gd name="T98" fmla="*/ 41 w 180"/>
                    <a:gd name="T99" fmla="*/ 164 h 180"/>
                    <a:gd name="T100" fmla="*/ 52 w 180"/>
                    <a:gd name="T101" fmla="*/ 151 h 180"/>
                    <a:gd name="T102" fmla="*/ 64 w 180"/>
                    <a:gd name="T103" fmla="*/ 14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 h="180">
                      <a:moveTo>
                        <a:pt x="64" y="143"/>
                      </a:moveTo>
                      <a:lnTo>
                        <a:pt x="76" y="129"/>
                      </a:lnTo>
                      <a:lnTo>
                        <a:pt x="95" y="124"/>
                      </a:lnTo>
                      <a:lnTo>
                        <a:pt x="106" y="119"/>
                      </a:lnTo>
                      <a:lnTo>
                        <a:pt x="117" y="119"/>
                      </a:lnTo>
                      <a:lnTo>
                        <a:pt x="118" y="117"/>
                      </a:lnTo>
                      <a:lnTo>
                        <a:pt x="134" y="110"/>
                      </a:lnTo>
                      <a:lnTo>
                        <a:pt x="165" y="98"/>
                      </a:lnTo>
                      <a:lnTo>
                        <a:pt x="171" y="94"/>
                      </a:lnTo>
                      <a:lnTo>
                        <a:pt x="173" y="92"/>
                      </a:lnTo>
                      <a:lnTo>
                        <a:pt x="175" y="92"/>
                      </a:lnTo>
                      <a:lnTo>
                        <a:pt x="180" y="79"/>
                      </a:lnTo>
                      <a:lnTo>
                        <a:pt x="174" y="55"/>
                      </a:lnTo>
                      <a:lnTo>
                        <a:pt x="174" y="51"/>
                      </a:lnTo>
                      <a:lnTo>
                        <a:pt x="173" y="50"/>
                      </a:lnTo>
                      <a:lnTo>
                        <a:pt x="173" y="47"/>
                      </a:lnTo>
                      <a:lnTo>
                        <a:pt x="173" y="45"/>
                      </a:lnTo>
                      <a:lnTo>
                        <a:pt x="170" y="39"/>
                      </a:lnTo>
                      <a:lnTo>
                        <a:pt x="169" y="36"/>
                      </a:lnTo>
                      <a:lnTo>
                        <a:pt x="163" y="13"/>
                      </a:lnTo>
                      <a:lnTo>
                        <a:pt x="161" y="3"/>
                      </a:lnTo>
                      <a:lnTo>
                        <a:pt x="159" y="0"/>
                      </a:lnTo>
                      <a:lnTo>
                        <a:pt x="134" y="7"/>
                      </a:lnTo>
                      <a:lnTo>
                        <a:pt x="131" y="7"/>
                      </a:lnTo>
                      <a:lnTo>
                        <a:pt x="129" y="7"/>
                      </a:lnTo>
                      <a:lnTo>
                        <a:pt x="129" y="9"/>
                      </a:lnTo>
                      <a:lnTo>
                        <a:pt x="128" y="9"/>
                      </a:lnTo>
                      <a:lnTo>
                        <a:pt x="109" y="13"/>
                      </a:lnTo>
                      <a:lnTo>
                        <a:pt x="105" y="13"/>
                      </a:lnTo>
                      <a:lnTo>
                        <a:pt x="93" y="17"/>
                      </a:lnTo>
                      <a:lnTo>
                        <a:pt x="64" y="29"/>
                      </a:lnTo>
                      <a:lnTo>
                        <a:pt x="64" y="24"/>
                      </a:lnTo>
                      <a:lnTo>
                        <a:pt x="46" y="29"/>
                      </a:lnTo>
                      <a:lnTo>
                        <a:pt x="42" y="29"/>
                      </a:lnTo>
                      <a:lnTo>
                        <a:pt x="11" y="36"/>
                      </a:lnTo>
                      <a:lnTo>
                        <a:pt x="5" y="37"/>
                      </a:lnTo>
                      <a:lnTo>
                        <a:pt x="0" y="39"/>
                      </a:lnTo>
                      <a:lnTo>
                        <a:pt x="1" y="44"/>
                      </a:lnTo>
                      <a:lnTo>
                        <a:pt x="8" y="77"/>
                      </a:lnTo>
                      <a:lnTo>
                        <a:pt x="9" y="88"/>
                      </a:lnTo>
                      <a:lnTo>
                        <a:pt x="11" y="94"/>
                      </a:lnTo>
                      <a:lnTo>
                        <a:pt x="11" y="97"/>
                      </a:lnTo>
                      <a:lnTo>
                        <a:pt x="12" y="106"/>
                      </a:lnTo>
                      <a:lnTo>
                        <a:pt x="15" y="120"/>
                      </a:lnTo>
                      <a:lnTo>
                        <a:pt x="15" y="123"/>
                      </a:lnTo>
                      <a:lnTo>
                        <a:pt x="16" y="128"/>
                      </a:lnTo>
                      <a:lnTo>
                        <a:pt x="28" y="146"/>
                      </a:lnTo>
                      <a:lnTo>
                        <a:pt x="7" y="167"/>
                      </a:lnTo>
                      <a:lnTo>
                        <a:pt x="18" y="180"/>
                      </a:lnTo>
                      <a:lnTo>
                        <a:pt x="41" y="164"/>
                      </a:lnTo>
                      <a:lnTo>
                        <a:pt x="52" y="151"/>
                      </a:lnTo>
                      <a:lnTo>
                        <a:pt x="64" y="143"/>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7" name="Freeform 37"/>
                <p:cNvSpPr>
                  <a:spLocks/>
                </p:cNvSpPr>
                <p:nvPr/>
              </p:nvSpPr>
              <p:spPr bwMode="auto">
                <a:xfrm>
                  <a:off x="5194" y="1044"/>
                  <a:ext cx="385" cy="597"/>
                </a:xfrm>
                <a:custGeom>
                  <a:avLst/>
                  <a:gdLst>
                    <a:gd name="T0" fmla="*/ 51 w 385"/>
                    <a:gd name="T1" fmla="*/ 488 h 597"/>
                    <a:gd name="T2" fmla="*/ 39 w 385"/>
                    <a:gd name="T3" fmla="*/ 453 h 597"/>
                    <a:gd name="T4" fmla="*/ 2 w 385"/>
                    <a:gd name="T5" fmla="*/ 338 h 597"/>
                    <a:gd name="T6" fmla="*/ 5 w 385"/>
                    <a:gd name="T7" fmla="*/ 320 h 597"/>
                    <a:gd name="T8" fmla="*/ 21 w 385"/>
                    <a:gd name="T9" fmla="*/ 324 h 597"/>
                    <a:gd name="T10" fmla="*/ 35 w 385"/>
                    <a:gd name="T11" fmla="*/ 302 h 597"/>
                    <a:gd name="T12" fmla="*/ 32 w 385"/>
                    <a:gd name="T13" fmla="*/ 267 h 597"/>
                    <a:gd name="T14" fmla="*/ 51 w 385"/>
                    <a:gd name="T15" fmla="*/ 225 h 597"/>
                    <a:gd name="T16" fmla="*/ 44 w 385"/>
                    <a:gd name="T17" fmla="*/ 204 h 597"/>
                    <a:gd name="T18" fmla="*/ 50 w 385"/>
                    <a:gd name="T19" fmla="*/ 162 h 597"/>
                    <a:gd name="T20" fmla="*/ 46 w 385"/>
                    <a:gd name="T21" fmla="*/ 127 h 597"/>
                    <a:gd name="T22" fmla="*/ 105 w 385"/>
                    <a:gd name="T23" fmla="*/ 29 h 597"/>
                    <a:gd name="T24" fmla="*/ 147 w 385"/>
                    <a:gd name="T25" fmla="*/ 23 h 597"/>
                    <a:gd name="T26" fmla="*/ 173 w 385"/>
                    <a:gd name="T27" fmla="*/ 0 h 597"/>
                    <a:gd name="T28" fmla="*/ 214 w 385"/>
                    <a:gd name="T29" fmla="*/ 22 h 597"/>
                    <a:gd name="T30" fmla="*/ 276 w 385"/>
                    <a:gd name="T31" fmla="*/ 196 h 597"/>
                    <a:gd name="T32" fmla="*/ 310 w 385"/>
                    <a:gd name="T33" fmla="*/ 196 h 597"/>
                    <a:gd name="T34" fmla="*/ 336 w 385"/>
                    <a:gd name="T35" fmla="*/ 251 h 597"/>
                    <a:gd name="T36" fmla="*/ 341 w 385"/>
                    <a:gd name="T37" fmla="*/ 243 h 597"/>
                    <a:gd name="T38" fmla="*/ 376 w 385"/>
                    <a:gd name="T39" fmla="*/ 266 h 597"/>
                    <a:gd name="T40" fmla="*/ 368 w 385"/>
                    <a:gd name="T41" fmla="*/ 311 h 597"/>
                    <a:gd name="T42" fmla="*/ 366 w 385"/>
                    <a:gd name="T43" fmla="*/ 315 h 597"/>
                    <a:gd name="T44" fmla="*/ 356 w 385"/>
                    <a:gd name="T45" fmla="*/ 316 h 597"/>
                    <a:gd name="T46" fmla="*/ 348 w 385"/>
                    <a:gd name="T47" fmla="*/ 327 h 597"/>
                    <a:gd name="T48" fmla="*/ 341 w 385"/>
                    <a:gd name="T49" fmla="*/ 344 h 597"/>
                    <a:gd name="T50" fmla="*/ 322 w 385"/>
                    <a:gd name="T51" fmla="*/ 342 h 597"/>
                    <a:gd name="T52" fmla="*/ 313 w 385"/>
                    <a:gd name="T53" fmla="*/ 359 h 597"/>
                    <a:gd name="T54" fmla="*/ 308 w 385"/>
                    <a:gd name="T55" fmla="*/ 370 h 597"/>
                    <a:gd name="T56" fmla="*/ 278 w 385"/>
                    <a:gd name="T57" fmla="*/ 389 h 597"/>
                    <a:gd name="T58" fmla="*/ 266 w 385"/>
                    <a:gd name="T59" fmla="*/ 382 h 597"/>
                    <a:gd name="T60" fmla="*/ 238 w 385"/>
                    <a:gd name="T61" fmla="*/ 392 h 597"/>
                    <a:gd name="T62" fmla="*/ 232 w 385"/>
                    <a:gd name="T63" fmla="*/ 369 h 597"/>
                    <a:gd name="T64" fmla="*/ 223 w 385"/>
                    <a:gd name="T65" fmla="*/ 388 h 597"/>
                    <a:gd name="T66" fmla="*/ 221 w 385"/>
                    <a:gd name="T67" fmla="*/ 423 h 597"/>
                    <a:gd name="T68" fmla="*/ 208 w 385"/>
                    <a:gd name="T69" fmla="*/ 461 h 597"/>
                    <a:gd name="T70" fmla="*/ 192 w 385"/>
                    <a:gd name="T71" fmla="*/ 465 h 597"/>
                    <a:gd name="T72" fmla="*/ 183 w 385"/>
                    <a:gd name="T73" fmla="*/ 477 h 597"/>
                    <a:gd name="T74" fmla="*/ 173 w 385"/>
                    <a:gd name="T75" fmla="*/ 488 h 597"/>
                    <a:gd name="T76" fmla="*/ 161 w 385"/>
                    <a:gd name="T77" fmla="*/ 492 h 597"/>
                    <a:gd name="T78" fmla="*/ 151 w 385"/>
                    <a:gd name="T79" fmla="*/ 499 h 597"/>
                    <a:gd name="T80" fmla="*/ 136 w 385"/>
                    <a:gd name="T81" fmla="*/ 515 h 597"/>
                    <a:gd name="T82" fmla="*/ 138 w 385"/>
                    <a:gd name="T83" fmla="*/ 527 h 597"/>
                    <a:gd name="T84" fmla="*/ 125 w 385"/>
                    <a:gd name="T85" fmla="*/ 530 h 597"/>
                    <a:gd name="T86" fmla="*/ 125 w 385"/>
                    <a:gd name="T87" fmla="*/ 540 h 597"/>
                    <a:gd name="T88" fmla="*/ 114 w 385"/>
                    <a:gd name="T89" fmla="*/ 572 h 597"/>
                    <a:gd name="T90" fmla="*/ 110 w 385"/>
                    <a:gd name="T91" fmla="*/ 597 h 597"/>
                    <a:gd name="T92" fmla="*/ 98 w 385"/>
                    <a:gd name="T93" fmla="*/ 594 h 597"/>
                    <a:gd name="T94" fmla="*/ 76 w 385"/>
                    <a:gd name="T95" fmla="*/ 570 h 597"/>
                    <a:gd name="T96" fmla="*/ 61 w 385"/>
                    <a:gd name="T97" fmla="*/ 518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5" h="597">
                      <a:moveTo>
                        <a:pt x="58" y="514"/>
                      </a:moveTo>
                      <a:lnTo>
                        <a:pt x="51" y="488"/>
                      </a:lnTo>
                      <a:lnTo>
                        <a:pt x="42" y="457"/>
                      </a:lnTo>
                      <a:lnTo>
                        <a:pt x="39" y="453"/>
                      </a:lnTo>
                      <a:lnTo>
                        <a:pt x="21" y="393"/>
                      </a:lnTo>
                      <a:lnTo>
                        <a:pt x="2" y="338"/>
                      </a:lnTo>
                      <a:lnTo>
                        <a:pt x="0" y="332"/>
                      </a:lnTo>
                      <a:lnTo>
                        <a:pt x="5" y="320"/>
                      </a:lnTo>
                      <a:lnTo>
                        <a:pt x="21" y="330"/>
                      </a:lnTo>
                      <a:lnTo>
                        <a:pt x="21" y="324"/>
                      </a:lnTo>
                      <a:lnTo>
                        <a:pt x="24" y="302"/>
                      </a:lnTo>
                      <a:lnTo>
                        <a:pt x="35" y="302"/>
                      </a:lnTo>
                      <a:lnTo>
                        <a:pt x="28" y="277"/>
                      </a:lnTo>
                      <a:lnTo>
                        <a:pt x="32" y="267"/>
                      </a:lnTo>
                      <a:lnTo>
                        <a:pt x="44" y="254"/>
                      </a:lnTo>
                      <a:lnTo>
                        <a:pt x="51" y="225"/>
                      </a:lnTo>
                      <a:lnTo>
                        <a:pt x="43" y="220"/>
                      </a:lnTo>
                      <a:lnTo>
                        <a:pt x="44" y="204"/>
                      </a:lnTo>
                      <a:lnTo>
                        <a:pt x="37" y="189"/>
                      </a:lnTo>
                      <a:lnTo>
                        <a:pt x="50" y="162"/>
                      </a:lnTo>
                      <a:lnTo>
                        <a:pt x="47" y="141"/>
                      </a:lnTo>
                      <a:lnTo>
                        <a:pt x="46" y="127"/>
                      </a:lnTo>
                      <a:lnTo>
                        <a:pt x="86" y="12"/>
                      </a:lnTo>
                      <a:lnTo>
                        <a:pt x="105" y="29"/>
                      </a:lnTo>
                      <a:lnTo>
                        <a:pt x="113" y="36"/>
                      </a:lnTo>
                      <a:lnTo>
                        <a:pt x="147" y="23"/>
                      </a:lnTo>
                      <a:lnTo>
                        <a:pt x="164" y="2"/>
                      </a:lnTo>
                      <a:lnTo>
                        <a:pt x="173" y="0"/>
                      </a:lnTo>
                      <a:lnTo>
                        <a:pt x="205" y="13"/>
                      </a:lnTo>
                      <a:lnTo>
                        <a:pt x="214" y="22"/>
                      </a:lnTo>
                      <a:lnTo>
                        <a:pt x="223" y="23"/>
                      </a:lnTo>
                      <a:lnTo>
                        <a:pt x="276" y="196"/>
                      </a:lnTo>
                      <a:lnTo>
                        <a:pt x="306" y="200"/>
                      </a:lnTo>
                      <a:lnTo>
                        <a:pt x="310" y="196"/>
                      </a:lnTo>
                      <a:lnTo>
                        <a:pt x="323" y="240"/>
                      </a:lnTo>
                      <a:lnTo>
                        <a:pt x="336" y="251"/>
                      </a:lnTo>
                      <a:lnTo>
                        <a:pt x="340" y="250"/>
                      </a:lnTo>
                      <a:lnTo>
                        <a:pt x="341" y="243"/>
                      </a:lnTo>
                      <a:lnTo>
                        <a:pt x="358" y="246"/>
                      </a:lnTo>
                      <a:lnTo>
                        <a:pt x="376" y="266"/>
                      </a:lnTo>
                      <a:lnTo>
                        <a:pt x="385" y="279"/>
                      </a:lnTo>
                      <a:lnTo>
                        <a:pt x="368" y="311"/>
                      </a:lnTo>
                      <a:lnTo>
                        <a:pt x="366" y="312"/>
                      </a:lnTo>
                      <a:lnTo>
                        <a:pt x="366" y="315"/>
                      </a:lnTo>
                      <a:lnTo>
                        <a:pt x="362" y="312"/>
                      </a:lnTo>
                      <a:lnTo>
                        <a:pt x="356" y="316"/>
                      </a:lnTo>
                      <a:lnTo>
                        <a:pt x="357" y="319"/>
                      </a:lnTo>
                      <a:lnTo>
                        <a:pt x="348" y="327"/>
                      </a:lnTo>
                      <a:lnTo>
                        <a:pt x="349" y="335"/>
                      </a:lnTo>
                      <a:lnTo>
                        <a:pt x="341" y="344"/>
                      </a:lnTo>
                      <a:lnTo>
                        <a:pt x="338" y="339"/>
                      </a:lnTo>
                      <a:lnTo>
                        <a:pt x="322" y="342"/>
                      </a:lnTo>
                      <a:lnTo>
                        <a:pt x="319" y="357"/>
                      </a:lnTo>
                      <a:lnTo>
                        <a:pt x="313" y="359"/>
                      </a:lnTo>
                      <a:lnTo>
                        <a:pt x="308" y="362"/>
                      </a:lnTo>
                      <a:lnTo>
                        <a:pt x="308" y="370"/>
                      </a:lnTo>
                      <a:lnTo>
                        <a:pt x="292" y="386"/>
                      </a:lnTo>
                      <a:lnTo>
                        <a:pt x="278" y="389"/>
                      </a:lnTo>
                      <a:lnTo>
                        <a:pt x="262" y="371"/>
                      </a:lnTo>
                      <a:lnTo>
                        <a:pt x="266" y="382"/>
                      </a:lnTo>
                      <a:lnTo>
                        <a:pt x="254" y="415"/>
                      </a:lnTo>
                      <a:lnTo>
                        <a:pt x="238" y="392"/>
                      </a:lnTo>
                      <a:lnTo>
                        <a:pt x="234" y="369"/>
                      </a:lnTo>
                      <a:lnTo>
                        <a:pt x="232" y="369"/>
                      </a:lnTo>
                      <a:lnTo>
                        <a:pt x="228" y="380"/>
                      </a:lnTo>
                      <a:lnTo>
                        <a:pt x="223" y="388"/>
                      </a:lnTo>
                      <a:lnTo>
                        <a:pt x="221" y="407"/>
                      </a:lnTo>
                      <a:lnTo>
                        <a:pt x="221" y="423"/>
                      </a:lnTo>
                      <a:lnTo>
                        <a:pt x="228" y="438"/>
                      </a:lnTo>
                      <a:lnTo>
                        <a:pt x="208" y="461"/>
                      </a:lnTo>
                      <a:lnTo>
                        <a:pt x="201" y="459"/>
                      </a:lnTo>
                      <a:lnTo>
                        <a:pt x="192" y="465"/>
                      </a:lnTo>
                      <a:lnTo>
                        <a:pt x="191" y="471"/>
                      </a:lnTo>
                      <a:lnTo>
                        <a:pt x="183" y="477"/>
                      </a:lnTo>
                      <a:lnTo>
                        <a:pt x="176" y="477"/>
                      </a:lnTo>
                      <a:lnTo>
                        <a:pt x="173" y="488"/>
                      </a:lnTo>
                      <a:lnTo>
                        <a:pt x="168" y="496"/>
                      </a:lnTo>
                      <a:lnTo>
                        <a:pt x="161" y="492"/>
                      </a:lnTo>
                      <a:lnTo>
                        <a:pt x="157" y="491"/>
                      </a:lnTo>
                      <a:lnTo>
                        <a:pt x="151" y="499"/>
                      </a:lnTo>
                      <a:lnTo>
                        <a:pt x="140" y="504"/>
                      </a:lnTo>
                      <a:lnTo>
                        <a:pt x="136" y="515"/>
                      </a:lnTo>
                      <a:lnTo>
                        <a:pt x="139" y="522"/>
                      </a:lnTo>
                      <a:lnTo>
                        <a:pt x="138" y="527"/>
                      </a:lnTo>
                      <a:lnTo>
                        <a:pt x="134" y="524"/>
                      </a:lnTo>
                      <a:lnTo>
                        <a:pt x="125" y="530"/>
                      </a:lnTo>
                      <a:lnTo>
                        <a:pt x="124" y="536"/>
                      </a:lnTo>
                      <a:lnTo>
                        <a:pt x="125" y="540"/>
                      </a:lnTo>
                      <a:lnTo>
                        <a:pt x="132" y="540"/>
                      </a:lnTo>
                      <a:lnTo>
                        <a:pt x="114" y="572"/>
                      </a:lnTo>
                      <a:lnTo>
                        <a:pt x="117" y="583"/>
                      </a:lnTo>
                      <a:lnTo>
                        <a:pt x="110" y="597"/>
                      </a:lnTo>
                      <a:lnTo>
                        <a:pt x="106" y="596"/>
                      </a:lnTo>
                      <a:lnTo>
                        <a:pt x="98" y="594"/>
                      </a:lnTo>
                      <a:lnTo>
                        <a:pt x="91" y="579"/>
                      </a:lnTo>
                      <a:lnTo>
                        <a:pt x="76" y="570"/>
                      </a:lnTo>
                      <a:lnTo>
                        <a:pt x="69" y="545"/>
                      </a:lnTo>
                      <a:lnTo>
                        <a:pt x="61" y="518"/>
                      </a:lnTo>
                      <a:lnTo>
                        <a:pt x="58" y="51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8" name="Freeform 38"/>
                <p:cNvSpPr>
                  <a:spLocks/>
                </p:cNvSpPr>
                <p:nvPr/>
              </p:nvSpPr>
              <p:spPr bwMode="auto">
                <a:xfrm>
                  <a:off x="5464" y="1445"/>
                  <a:ext cx="16" cy="8"/>
                </a:xfrm>
                <a:custGeom>
                  <a:avLst/>
                  <a:gdLst>
                    <a:gd name="T0" fmla="*/ 3 w 16"/>
                    <a:gd name="T1" fmla="*/ 8 h 8"/>
                    <a:gd name="T2" fmla="*/ 16 w 16"/>
                    <a:gd name="T3" fmla="*/ 5 h 8"/>
                    <a:gd name="T4" fmla="*/ 10 w 16"/>
                    <a:gd name="T5" fmla="*/ 0 h 8"/>
                    <a:gd name="T6" fmla="*/ 0 w 16"/>
                    <a:gd name="T7" fmla="*/ 3 h 8"/>
                    <a:gd name="T8" fmla="*/ 3 w 16"/>
                    <a:gd name="T9" fmla="*/ 8 h 8"/>
                  </a:gdLst>
                  <a:ahLst/>
                  <a:cxnLst>
                    <a:cxn ang="0">
                      <a:pos x="T0" y="T1"/>
                    </a:cxn>
                    <a:cxn ang="0">
                      <a:pos x="T2" y="T3"/>
                    </a:cxn>
                    <a:cxn ang="0">
                      <a:pos x="T4" y="T5"/>
                    </a:cxn>
                    <a:cxn ang="0">
                      <a:pos x="T6" y="T7"/>
                    </a:cxn>
                    <a:cxn ang="0">
                      <a:pos x="T8" y="T9"/>
                    </a:cxn>
                  </a:cxnLst>
                  <a:rect l="0" t="0" r="r" b="b"/>
                  <a:pathLst>
                    <a:path w="16" h="8">
                      <a:moveTo>
                        <a:pt x="3" y="8"/>
                      </a:moveTo>
                      <a:lnTo>
                        <a:pt x="16" y="5"/>
                      </a:lnTo>
                      <a:lnTo>
                        <a:pt x="10" y="0"/>
                      </a:lnTo>
                      <a:lnTo>
                        <a:pt x="0" y="3"/>
                      </a:lnTo>
                      <a:lnTo>
                        <a:pt x="3" y="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49" name="Freeform 39"/>
                <p:cNvSpPr>
                  <a:spLocks/>
                </p:cNvSpPr>
                <p:nvPr/>
              </p:nvSpPr>
              <p:spPr bwMode="auto">
                <a:xfrm>
                  <a:off x="5080" y="1674"/>
                  <a:ext cx="343" cy="188"/>
                </a:xfrm>
                <a:custGeom>
                  <a:avLst/>
                  <a:gdLst>
                    <a:gd name="T0" fmla="*/ 267 w 343"/>
                    <a:gd name="T1" fmla="*/ 153 h 188"/>
                    <a:gd name="T2" fmla="*/ 256 w 343"/>
                    <a:gd name="T3" fmla="*/ 161 h 188"/>
                    <a:gd name="T4" fmla="*/ 248 w 343"/>
                    <a:gd name="T5" fmla="*/ 183 h 188"/>
                    <a:gd name="T6" fmla="*/ 235 w 343"/>
                    <a:gd name="T7" fmla="*/ 171 h 188"/>
                    <a:gd name="T8" fmla="*/ 225 w 343"/>
                    <a:gd name="T9" fmla="*/ 161 h 188"/>
                    <a:gd name="T10" fmla="*/ 218 w 343"/>
                    <a:gd name="T11" fmla="*/ 153 h 188"/>
                    <a:gd name="T12" fmla="*/ 207 w 343"/>
                    <a:gd name="T13" fmla="*/ 138 h 188"/>
                    <a:gd name="T14" fmla="*/ 200 w 343"/>
                    <a:gd name="T15" fmla="*/ 127 h 188"/>
                    <a:gd name="T16" fmla="*/ 192 w 343"/>
                    <a:gd name="T17" fmla="*/ 126 h 188"/>
                    <a:gd name="T18" fmla="*/ 184 w 343"/>
                    <a:gd name="T19" fmla="*/ 128 h 188"/>
                    <a:gd name="T20" fmla="*/ 161 w 343"/>
                    <a:gd name="T21" fmla="*/ 135 h 188"/>
                    <a:gd name="T22" fmla="*/ 134 w 343"/>
                    <a:gd name="T23" fmla="*/ 139 h 188"/>
                    <a:gd name="T24" fmla="*/ 130 w 343"/>
                    <a:gd name="T25" fmla="*/ 139 h 188"/>
                    <a:gd name="T26" fmla="*/ 128 w 343"/>
                    <a:gd name="T27" fmla="*/ 141 h 188"/>
                    <a:gd name="T28" fmla="*/ 106 w 343"/>
                    <a:gd name="T29" fmla="*/ 145 h 188"/>
                    <a:gd name="T30" fmla="*/ 66 w 343"/>
                    <a:gd name="T31" fmla="*/ 161 h 188"/>
                    <a:gd name="T32" fmla="*/ 48 w 343"/>
                    <a:gd name="T33" fmla="*/ 161 h 188"/>
                    <a:gd name="T34" fmla="*/ 13 w 343"/>
                    <a:gd name="T35" fmla="*/ 168 h 188"/>
                    <a:gd name="T36" fmla="*/ 3 w 343"/>
                    <a:gd name="T37" fmla="*/ 171 h 188"/>
                    <a:gd name="T38" fmla="*/ 0 w 343"/>
                    <a:gd name="T39" fmla="*/ 161 h 188"/>
                    <a:gd name="T40" fmla="*/ 1 w 343"/>
                    <a:gd name="T41" fmla="*/ 93 h 188"/>
                    <a:gd name="T42" fmla="*/ 1 w 343"/>
                    <a:gd name="T43" fmla="*/ 77 h 188"/>
                    <a:gd name="T44" fmla="*/ 21 w 343"/>
                    <a:gd name="T45" fmla="*/ 71 h 188"/>
                    <a:gd name="T46" fmla="*/ 25 w 343"/>
                    <a:gd name="T47" fmla="*/ 70 h 188"/>
                    <a:gd name="T48" fmla="*/ 50 w 343"/>
                    <a:gd name="T49" fmla="*/ 65 h 188"/>
                    <a:gd name="T50" fmla="*/ 76 w 343"/>
                    <a:gd name="T51" fmla="*/ 59 h 188"/>
                    <a:gd name="T52" fmla="*/ 87 w 343"/>
                    <a:gd name="T53" fmla="*/ 57 h 188"/>
                    <a:gd name="T54" fmla="*/ 111 w 343"/>
                    <a:gd name="T55" fmla="*/ 51 h 188"/>
                    <a:gd name="T56" fmla="*/ 125 w 343"/>
                    <a:gd name="T57" fmla="*/ 48 h 188"/>
                    <a:gd name="T58" fmla="*/ 182 w 343"/>
                    <a:gd name="T59" fmla="*/ 36 h 188"/>
                    <a:gd name="T60" fmla="*/ 185 w 343"/>
                    <a:gd name="T61" fmla="*/ 28 h 188"/>
                    <a:gd name="T62" fmla="*/ 203 w 343"/>
                    <a:gd name="T63" fmla="*/ 7 h 188"/>
                    <a:gd name="T64" fmla="*/ 232 w 343"/>
                    <a:gd name="T65" fmla="*/ 22 h 188"/>
                    <a:gd name="T66" fmla="*/ 247 w 343"/>
                    <a:gd name="T67" fmla="*/ 28 h 188"/>
                    <a:gd name="T68" fmla="*/ 225 w 343"/>
                    <a:gd name="T69" fmla="*/ 60 h 188"/>
                    <a:gd name="T70" fmla="*/ 224 w 343"/>
                    <a:gd name="T71" fmla="*/ 67 h 188"/>
                    <a:gd name="T72" fmla="*/ 231 w 343"/>
                    <a:gd name="T73" fmla="*/ 75 h 188"/>
                    <a:gd name="T74" fmla="*/ 246 w 343"/>
                    <a:gd name="T75" fmla="*/ 78 h 188"/>
                    <a:gd name="T76" fmla="*/ 261 w 343"/>
                    <a:gd name="T77" fmla="*/ 108 h 188"/>
                    <a:gd name="T78" fmla="*/ 274 w 343"/>
                    <a:gd name="T79" fmla="*/ 111 h 188"/>
                    <a:gd name="T80" fmla="*/ 288 w 343"/>
                    <a:gd name="T81" fmla="*/ 133 h 188"/>
                    <a:gd name="T82" fmla="*/ 330 w 343"/>
                    <a:gd name="T83" fmla="*/ 119 h 188"/>
                    <a:gd name="T84" fmla="*/ 322 w 343"/>
                    <a:gd name="T85" fmla="*/ 106 h 188"/>
                    <a:gd name="T86" fmla="*/ 326 w 343"/>
                    <a:gd name="T87" fmla="*/ 92 h 188"/>
                    <a:gd name="T88" fmla="*/ 342 w 343"/>
                    <a:gd name="T89" fmla="*/ 147 h 188"/>
                    <a:gd name="T90" fmla="*/ 337 w 343"/>
                    <a:gd name="T91" fmla="*/ 133 h 188"/>
                    <a:gd name="T92" fmla="*/ 295 w 343"/>
                    <a:gd name="T93" fmla="*/ 161 h 188"/>
                    <a:gd name="T94" fmla="*/ 280 w 343"/>
                    <a:gd name="T95" fmla="*/ 169 h 188"/>
                    <a:gd name="T96" fmla="*/ 260 w 343"/>
                    <a:gd name="T97" fmla="*/ 184 h 188"/>
                    <a:gd name="T98" fmla="*/ 279 w 343"/>
                    <a:gd name="T99" fmla="*/ 155 h 188"/>
                    <a:gd name="T100" fmla="*/ 274 w 343"/>
                    <a:gd name="T101" fmla="*/ 14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43" h="188">
                      <a:moveTo>
                        <a:pt x="274" y="146"/>
                      </a:moveTo>
                      <a:lnTo>
                        <a:pt x="267" y="153"/>
                      </a:lnTo>
                      <a:lnTo>
                        <a:pt x="261" y="161"/>
                      </a:lnTo>
                      <a:lnTo>
                        <a:pt x="256" y="161"/>
                      </a:lnTo>
                      <a:lnTo>
                        <a:pt x="255" y="175"/>
                      </a:lnTo>
                      <a:lnTo>
                        <a:pt x="248" y="183"/>
                      </a:lnTo>
                      <a:lnTo>
                        <a:pt x="239" y="183"/>
                      </a:lnTo>
                      <a:lnTo>
                        <a:pt x="235" y="171"/>
                      </a:lnTo>
                      <a:lnTo>
                        <a:pt x="232" y="163"/>
                      </a:lnTo>
                      <a:lnTo>
                        <a:pt x="225" y="161"/>
                      </a:lnTo>
                      <a:lnTo>
                        <a:pt x="220" y="155"/>
                      </a:lnTo>
                      <a:lnTo>
                        <a:pt x="218" y="153"/>
                      </a:lnTo>
                      <a:lnTo>
                        <a:pt x="212" y="151"/>
                      </a:lnTo>
                      <a:lnTo>
                        <a:pt x="207" y="138"/>
                      </a:lnTo>
                      <a:lnTo>
                        <a:pt x="203" y="139"/>
                      </a:lnTo>
                      <a:lnTo>
                        <a:pt x="200" y="127"/>
                      </a:lnTo>
                      <a:lnTo>
                        <a:pt x="197" y="123"/>
                      </a:lnTo>
                      <a:lnTo>
                        <a:pt x="192" y="126"/>
                      </a:lnTo>
                      <a:lnTo>
                        <a:pt x="186" y="127"/>
                      </a:lnTo>
                      <a:lnTo>
                        <a:pt x="184" y="128"/>
                      </a:lnTo>
                      <a:lnTo>
                        <a:pt x="164" y="134"/>
                      </a:lnTo>
                      <a:lnTo>
                        <a:pt x="161" y="135"/>
                      </a:lnTo>
                      <a:lnTo>
                        <a:pt x="160" y="133"/>
                      </a:lnTo>
                      <a:lnTo>
                        <a:pt x="134" y="139"/>
                      </a:lnTo>
                      <a:lnTo>
                        <a:pt x="132" y="139"/>
                      </a:lnTo>
                      <a:lnTo>
                        <a:pt x="130" y="139"/>
                      </a:lnTo>
                      <a:lnTo>
                        <a:pt x="130" y="141"/>
                      </a:lnTo>
                      <a:lnTo>
                        <a:pt x="128" y="141"/>
                      </a:lnTo>
                      <a:lnTo>
                        <a:pt x="110" y="145"/>
                      </a:lnTo>
                      <a:lnTo>
                        <a:pt x="106" y="145"/>
                      </a:lnTo>
                      <a:lnTo>
                        <a:pt x="94" y="149"/>
                      </a:lnTo>
                      <a:lnTo>
                        <a:pt x="66" y="161"/>
                      </a:lnTo>
                      <a:lnTo>
                        <a:pt x="66" y="156"/>
                      </a:lnTo>
                      <a:lnTo>
                        <a:pt x="48" y="161"/>
                      </a:lnTo>
                      <a:lnTo>
                        <a:pt x="44" y="161"/>
                      </a:lnTo>
                      <a:lnTo>
                        <a:pt x="13" y="168"/>
                      </a:lnTo>
                      <a:lnTo>
                        <a:pt x="8" y="169"/>
                      </a:lnTo>
                      <a:lnTo>
                        <a:pt x="3" y="171"/>
                      </a:lnTo>
                      <a:lnTo>
                        <a:pt x="0" y="167"/>
                      </a:lnTo>
                      <a:lnTo>
                        <a:pt x="0" y="161"/>
                      </a:lnTo>
                      <a:lnTo>
                        <a:pt x="1" y="108"/>
                      </a:lnTo>
                      <a:lnTo>
                        <a:pt x="1" y="93"/>
                      </a:lnTo>
                      <a:lnTo>
                        <a:pt x="1" y="85"/>
                      </a:lnTo>
                      <a:lnTo>
                        <a:pt x="1" y="77"/>
                      </a:lnTo>
                      <a:lnTo>
                        <a:pt x="19" y="71"/>
                      </a:lnTo>
                      <a:lnTo>
                        <a:pt x="21" y="71"/>
                      </a:lnTo>
                      <a:lnTo>
                        <a:pt x="24" y="70"/>
                      </a:lnTo>
                      <a:lnTo>
                        <a:pt x="25" y="70"/>
                      </a:lnTo>
                      <a:lnTo>
                        <a:pt x="33" y="69"/>
                      </a:lnTo>
                      <a:lnTo>
                        <a:pt x="50" y="65"/>
                      </a:lnTo>
                      <a:lnTo>
                        <a:pt x="72" y="60"/>
                      </a:lnTo>
                      <a:lnTo>
                        <a:pt x="76" y="59"/>
                      </a:lnTo>
                      <a:lnTo>
                        <a:pt x="85" y="57"/>
                      </a:lnTo>
                      <a:lnTo>
                        <a:pt x="87" y="57"/>
                      </a:lnTo>
                      <a:lnTo>
                        <a:pt x="93" y="56"/>
                      </a:lnTo>
                      <a:lnTo>
                        <a:pt x="111" y="51"/>
                      </a:lnTo>
                      <a:lnTo>
                        <a:pt x="122" y="49"/>
                      </a:lnTo>
                      <a:lnTo>
                        <a:pt x="125" y="48"/>
                      </a:lnTo>
                      <a:lnTo>
                        <a:pt x="127" y="48"/>
                      </a:lnTo>
                      <a:lnTo>
                        <a:pt x="182" y="36"/>
                      </a:lnTo>
                      <a:lnTo>
                        <a:pt x="184" y="32"/>
                      </a:lnTo>
                      <a:lnTo>
                        <a:pt x="185" y="28"/>
                      </a:lnTo>
                      <a:lnTo>
                        <a:pt x="201" y="15"/>
                      </a:lnTo>
                      <a:lnTo>
                        <a:pt x="203" y="7"/>
                      </a:lnTo>
                      <a:lnTo>
                        <a:pt x="220" y="0"/>
                      </a:lnTo>
                      <a:lnTo>
                        <a:pt x="232" y="22"/>
                      </a:lnTo>
                      <a:lnTo>
                        <a:pt x="246" y="20"/>
                      </a:lnTo>
                      <a:lnTo>
                        <a:pt x="247" y="28"/>
                      </a:lnTo>
                      <a:lnTo>
                        <a:pt x="236" y="38"/>
                      </a:lnTo>
                      <a:lnTo>
                        <a:pt x="225" y="60"/>
                      </a:lnTo>
                      <a:lnTo>
                        <a:pt x="223" y="59"/>
                      </a:lnTo>
                      <a:lnTo>
                        <a:pt x="224" y="67"/>
                      </a:lnTo>
                      <a:lnTo>
                        <a:pt x="229" y="75"/>
                      </a:lnTo>
                      <a:lnTo>
                        <a:pt x="231" y="75"/>
                      </a:lnTo>
                      <a:lnTo>
                        <a:pt x="241" y="78"/>
                      </a:lnTo>
                      <a:lnTo>
                        <a:pt x="246" y="78"/>
                      </a:lnTo>
                      <a:lnTo>
                        <a:pt x="270" y="105"/>
                      </a:lnTo>
                      <a:lnTo>
                        <a:pt x="261" y="108"/>
                      </a:lnTo>
                      <a:lnTo>
                        <a:pt x="270" y="114"/>
                      </a:lnTo>
                      <a:lnTo>
                        <a:pt x="274" y="111"/>
                      </a:lnTo>
                      <a:lnTo>
                        <a:pt x="282" y="128"/>
                      </a:lnTo>
                      <a:lnTo>
                        <a:pt x="288" y="133"/>
                      </a:lnTo>
                      <a:lnTo>
                        <a:pt x="311" y="133"/>
                      </a:lnTo>
                      <a:lnTo>
                        <a:pt x="330" y="119"/>
                      </a:lnTo>
                      <a:lnTo>
                        <a:pt x="330" y="105"/>
                      </a:lnTo>
                      <a:lnTo>
                        <a:pt x="322" y="106"/>
                      </a:lnTo>
                      <a:lnTo>
                        <a:pt x="311" y="85"/>
                      </a:lnTo>
                      <a:lnTo>
                        <a:pt x="326" y="92"/>
                      </a:lnTo>
                      <a:lnTo>
                        <a:pt x="343" y="130"/>
                      </a:lnTo>
                      <a:lnTo>
                        <a:pt x="342" y="147"/>
                      </a:lnTo>
                      <a:lnTo>
                        <a:pt x="341" y="134"/>
                      </a:lnTo>
                      <a:lnTo>
                        <a:pt x="337" y="133"/>
                      </a:lnTo>
                      <a:lnTo>
                        <a:pt x="304" y="149"/>
                      </a:lnTo>
                      <a:lnTo>
                        <a:pt x="295" y="161"/>
                      </a:lnTo>
                      <a:lnTo>
                        <a:pt x="284" y="165"/>
                      </a:lnTo>
                      <a:lnTo>
                        <a:pt x="280" y="169"/>
                      </a:lnTo>
                      <a:lnTo>
                        <a:pt x="259" y="188"/>
                      </a:lnTo>
                      <a:lnTo>
                        <a:pt x="260" y="184"/>
                      </a:lnTo>
                      <a:lnTo>
                        <a:pt x="278" y="169"/>
                      </a:lnTo>
                      <a:lnTo>
                        <a:pt x="279" y="155"/>
                      </a:lnTo>
                      <a:lnTo>
                        <a:pt x="275" y="147"/>
                      </a:lnTo>
                      <a:lnTo>
                        <a:pt x="274" y="146"/>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50" name="Freeform 40"/>
                <p:cNvSpPr>
                  <a:spLocks/>
                </p:cNvSpPr>
                <p:nvPr/>
              </p:nvSpPr>
              <p:spPr bwMode="auto">
                <a:xfrm>
                  <a:off x="5350" y="1846"/>
                  <a:ext cx="40" cy="24"/>
                </a:xfrm>
                <a:custGeom>
                  <a:avLst/>
                  <a:gdLst>
                    <a:gd name="T0" fmla="*/ 0 w 40"/>
                    <a:gd name="T1" fmla="*/ 21 h 24"/>
                    <a:gd name="T2" fmla="*/ 8 w 40"/>
                    <a:gd name="T3" fmla="*/ 24 h 24"/>
                    <a:gd name="T4" fmla="*/ 9 w 40"/>
                    <a:gd name="T5" fmla="*/ 21 h 24"/>
                    <a:gd name="T6" fmla="*/ 40 w 40"/>
                    <a:gd name="T7" fmla="*/ 12 h 24"/>
                    <a:gd name="T8" fmla="*/ 37 w 40"/>
                    <a:gd name="T9" fmla="*/ 6 h 24"/>
                    <a:gd name="T10" fmla="*/ 20 w 40"/>
                    <a:gd name="T11" fmla="*/ 0 h 24"/>
                    <a:gd name="T12" fmla="*/ 8 w 40"/>
                    <a:gd name="T13" fmla="*/ 16 h 24"/>
                    <a:gd name="T14" fmla="*/ 0 w 40"/>
                    <a:gd name="T15" fmla="*/ 2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4">
                      <a:moveTo>
                        <a:pt x="0" y="21"/>
                      </a:moveTo>
                      <a:lnTo>
                        <a:pt x="8" y="24"/>
                      </a:lnTo>
                      <a:lnTo>
                        <a:pt x="9" y="21"/>
                      </a:lnTo>
                      <a:lnTo>
                        <a:pt x="40" y="12"/>
                      </a:lnTo>
                      <a:lnTo>
                        <a:pt x="37" y="6"/>
                      </a:lnTo>
                      <a:lnTo>
                        <a:pt x="20" y="0"/>
                      </a:lnTo>
                      <a:lnTo>
                        <a:pt x="8" y="16"/>
                      </a:lnTo>
                      <a:lnTo>
                        <a:pt x="0" y="2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51" name="Freeform 41"/>
                <p:cNvSpPr>
                  <a:spLocks/>
                </p:cNvSpPr>
                <p:nvPr/>
              </p:nvSpPr>
              <p:spPr bwMode="auto">
                <a:xfrm>
                  <a:off x="5407" y="1838"/>
                  <a:ext cx="24" cy="24"/>
                </a:xfrm>
                <a:custGeom>
                  <a:avLst/>
                  <a:gdLst>
                    <a:gd name="T0" fmla="*/ 0 w 24"/>
                    <a:gd name="T1" fmla="*/ 19 h 24"/>
                    <a:gd name="T2" fmla="*/ 2 w 24"/>
                    <a:gd name="T3" fmla="*/ 21 h 24"/>
                    <a:gd name="T4" fmla="*/ 19 w 24"/>
                    <a:gd name="T5" fmla="*/ 24 h 24"/>
                    <a:gd name="T6" fmla="*/ 24 w 24"/>
                    <a:gd name="T7" fmla="*/ 10 h 24"/>
                    <a:gd name="T8" fmla="*/ 22 w 24"/>
                    <a:gd name="T9" fmla="*/ 7 h 24"/>
                    <a:gd name="T10" fmla="*/ 16 w 24"/>
                    <a:gd name="T11" fmla="*/ 0 h 24"/>
                    <a:gd name="T12" fmla="*/ 20 w 24"/>
                    <a:gd name="T13" fmla="*/ 9 h 24"/>
                    <a:gd name="T14" fmla="*/ 16 w 24"/>
                    <a:gd name="T15" fmla="*/ 16 h 24"/>
                    <a:gd name="T16" fmla="*/ 7 w 24"/>
                    <a:gd name="T17" fmla="*/ 21 h 24"/>
                    <a:gd name="T18" fmla="*/ 0 w 24"/>
                    <a:gd name="T19"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0" y="19"/>
                      </a:moveTo>
                      <a:lnTo>
                        <a:pt x="2" y="21"/>
                      </a:lnTo>
                      <a:lnTo>
                        <a:pt x="19" y="24"/>
                      </a:lnTo>
                      <a:lnTo>
                        <a:pt x="24" y="10"/>
                      </a:lnTo>
                      <a:lnTo>
                        <a:pt x="22" y="7"/>
                      </a:lnTo>
                      <a:lnTo>
                        <a:pt x="16" y="0"/>
                      </a:lnTo>
                      <a:lnTo>
                        <a:pt x="20" y="9"/>
                      </a:lnTo>
                      <a:lnTo>
                        <a:pt x="16" y="16"/>
                      </a:lnTo>
                      <a:lnTo>
                        <a:pt x="7" y="21"/>
                      </a:lnTo>
                      <a:lnTo>
                        <a:pt x="0" y="1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52" name="Freeform 42"/>
                <p:cNvSpPr>
                  <a:spLocks/>
                </p:cNvSpPr>
                <p:nvPr/>
              </p:nvSpPr>
              <p:spPr bwMode="auto">
                <a:xfrm>
                  <a:off x="5137" y="1372"/>
                  <a:ext cx="172" cy="359"/>
                </a:xfrm>
                <a:custGeom>
                  <a:avLst/>
                  <a:gdLst>
                    <a:gd name="T0" fmla="*/ 3 w 172"/>
                    <a:gd name="T1" fmla="*/ 246 h 359"/>
                    <a:gd name="T2" fmla="*/ 1 w 172"/>
                    <a:gd name="T3" fmla="*/ 242 h 359"/>
                    <a:gd name="T4" fmla="*/ 6 w 172"/>
                    <a:gd name="T5" fmla="*/ 225 h 359"/>
                    <a:gd name="T6" fmla="*/ 9 w 172"/>
                    <a:gd name="T7" fmla="*/ 220 h 359"/>
                    <a:gd name="T8" fmla="*/ 10 w 172"/>
                    <a:gd name="T9" fmla="*/ 190 h 359"/>
                    <a:gd name="T10" fmla="*/ 13 w 172"/>
                    <a:gd name="T11" fmla="*/ 172 h 359"/>
                    <a:gd name="T12" fmla="*/ 11 w 172"/>
                    <a:gd name="T13" fmla="*/ 168 h 359"/>
                    <a:gd name="T14" fmla="*/ 7 w 172"/>
                    <a:gd name="T15" fmla="*/ 156 h 359"/>
                    <a:gd name="T16" fmla="*/ 9 w 172"/>
                    <a:gd name="T17" fmla="*/ 145 h 359"/>
                    <a:gd name="T18" fmla="*/ 23 w 172"/>
                    <a:gd name="T19" fmla="*/ 138 h 359"/>
                    <a:gd name="T20" fmla="*/ 25 w 172"/>
                    <a:gd name="T21" fmla="*/ 134 h 359"/>
                    <a:gd name="T22" fmla="*/ 29 w 172"/>
                    <a:gd name="T23" fmla="*/ 130 h 359"/>
                    <a:gd name="T24" fmla="*/ 41 w 172"/>
                    <a:gd name="T25" fmla="*/ 112 h 359"/>
                    <a:gd name="T26" fmla="*/ 29 w 172"/>
                    <a:gd name="T27" fmla="*/ 83 h 359"/>
                    <a:gd name="T28" fmla="*/ 36 w 172"/>
                    <a:gd name="T29" fmla="*/ 59 h 359"/>
                    <a:gd name="T30" fmla="*/ 32 w 172"/>
                    <a:gd name="T31" fmla="*/ 46 h 359"/>
                    <a:gd name="T32" fmla="*/ 29 w 172"/>
                    <a:gd name="T33" fmla="*/ 16 h 359"/>
                    <a:gd name="T34" fmla="*/ 45 w 172"/>
                    <a:gd name="T35" fmla="*/ 8 h 359"/>
                    <a:gd name="T36" fmla="*/ 47 w 172"/>
                    <a:gd name="T37" fmla="*/ 9 h 359"/>
                    <a:gd name="T38" fmla="*/ 57 w 172"/>
                    <a:gd name="T39" fmla="*/ 7 h 359"/>
                    <a:gd name="T40" fmla="*/ 59 w 172"/>
                    <a:gd name="T41" fmla="*/ 0 h 359"/>
                    <a:gd name="T42" fmla="*/ 62 w 172"/>
                    <a:gd name="T43" fmla="*/ 5 h 359"/>
                    <a:gd name="T44" fmla="*/ 63 w 172"/>
                    <a:gd name="T45" fmla="*/ 11 h 359"/>
                    <a:gd name="T46" fmla="*/ 83 w 172"/>
                    <a:gd name="T47" fmla="*/ 67 h 359"/>
                    <a:gd name="T48" fmla="*/ 101 w 172"/>
                    <a:gd name="T49" fmla="*/ 127 h 359"/>
                    <a:gd name="T50" fmla="*/ 103 w 172"/>
                    <a:gd name="T51" fmla="*/ 131 h 359"/>
                    <a:gd name="T52" fmla="*/ 113 w 172"/>
                    <a:gd name="T53" fmla="*/ 163 h 359"/>
                    <a:gd name="T54" fmla="*/ 120 w 172"/>
                    <a:gd name="T55" fmla="*/ 189 h 359"/>
                    <a:gd name="T56" fmla="*/ 123 w 172"/>
                    <a:gd name="T57" fmla="*/ 193 h 359"/>
                    <a:gd name="T58" fmla="*/ 131 w 172"/>
                    <a:gd name="T59" fmla="*/ 220 h 359"/>
                    <a:gd name="T60" fmla="*/ 137 w 172"/>
                    <a:gd name="T61" fmla="*/ 246 h 359"/>
                    <a:gd name="T62" fmla="*/ 153 w 172"/>
                    <a:gd name="T63" fmla="*/ 254 h 359"/>
                    <a:gd name="T64" fmla="*/ 159 w 172"/>
                    <a:gd name="T65" fmla="*/ 269 h 359"/>
                    <a:gd name="T66" fmla="*/ 168 w 172"/>
                    <a:gd name="T67" fmla="*/ 272 h 359"/>
                    <a:gd name="T68" fmla="*/ 172 w 172"/>
                    <a:gd name="T69" fmla="*/ 274 h 359"/>
                    <a:gd name="T70" fmla="*/ 172 w 172"/>
                    <a:gd name="T71" fmla="*/ 275 h 359"/>
                    <a:gd name="T72" fmla="*/ 169 w 172"/>
                    <a:gd name="T73" fmla="*/ 295 h 359"/>
                    <a:gd name="T74" fmla="*/ 168 w 172"/>
                    <a:gd name="T75" fmla="*/ 301 h 359"/>
                    <a:gd name="T76" fmla="*/ 150 w 172"/>
                    <a:gd name="T77" fmla="*/ 308 h 359"/>
                    <a:gd name="T78" fmla="*/ 149 w 172"/>
                    <a:gd name="T79" fmla="*/ 316 h 359"/>
                    <a:gd name="T80" fmla="*/ 132 w 172"/>
                    <a:gd name="T81" fmla="*/ 328 h 359"/>
                    <a:gd name="T82" fmla="*/ 131 w 172"/>
                    <a:gd name="T83" fmla="*/ 332 h 359"/>
                    <a:gd name="T84" fmla="*/ 129 w 172"/>
                    <a:gd name="T85" fmla="*/ 336 h 359"/>
                    <a:gd name="T86" fmla="*/ 73 w 172"/>
                    <a:gd name="T87" fmla="*/ 349 h 359"/>
                    <a:gd name="T88" fmla="*/ 70 w 172"/>
                    <a:gd name="T89" fmla="*/ 349 h 359"/>
                    <a:gd name="T90" fmla="*/ 67 w 172"/>
                    <a:gd name="T91" fmla="*/ 350 h 359"/>
                    <a:gd name="T92" fmla="*/ 57 w 172"/>
                    <a:gd name="T93" fmla="*/ 351 h 359"/>
                    <a:gd name="T94" fmla="*/ 37 w 172"/>
                    <a:gd name="T95" fmla="*/ 357 h 359"/>
                    <a:gd name="T96" fmla="*/ 32 w 172"/>
                    <a:gd name="T97" fmla="*/ 358 h 359"/>
                    <a:gd name="T98" fmla="*/ 29 w 172"/>
                    <a:gd name="T99" fmla="*/ 358 h 359"/>
                    <a:gd name="T100" fmla="*/ 21 w 172"/>
                    <a:gd name="T101" fmla="*/ 359 h 359"/>
                    <a:gd name="T102" fmla="*/ 6 w 172"/>
                    <a:gd name="T103" fmla="*/ 334 h 359"/>
                    <a:gd name="T104" fmla="*/ 11 w 172"/>
                    <a:gd name="T105" fmla="*/ 324 h 359"/>
                    <a:gd name="T106" fmla="*/ 6 w 172"/>
                    <a:gd name="T107" fmla="*/ 305 h 359"/>
                    <a:gd name="T108" fmla="*/ 6 w 172"/>
                    <a:gd name="T109" fmla="*/ 295 h 359"/>
                    <a:gd name="T110" fmla="*/ 1 w 172"/>
                    <a:gd name="T111" fmla="*/ 261 h 359"/>
                    <a:gd name="T112" fmla="*/ 0 w 172"/>
                    <a:gd name="T113" fmla="*/ 250 h 359"/>
                    <a:gd name="T114" fmla="*/ 3 w 172"/>
                    <a:gd name="T115" fmla="*/ 24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2" h="359">
                      <a:moveTo>
                        <a:pt x="3" y="246"/>
                      </a:moveTo>
                      <a:lnTo>
                        <a:pt x="1" y="242"/>
                      </a:lnTo>
                      <a:lnTo>
                        <a:pt x="6" y="225"/>
                      </a:lnTo>
                      <a:lnTo>
                        <a:pt x="9" y="220"/>
                      </a:lnTo>
                      <a:lnTo>
                        <a:pt x="10" y="190"/>
                      </a:lnTo>
                      <a:lnTo>
                        <a:pt x="13" y="172"/>
                      </a:lnTo>
                      <a:lnTo>
                        <a:pt x="11" y="168"/>
                      </a:lnTo>
                      <a:lnTo>
                        <a:pt x="7" y="156"/>
                      </a:lnTo>
                      <a:lnTo>
                        <a:pt x="9" y="145"/>
                      </a:lnTo>
                      <a:lnTo>
                        <a:pt x="23" y="138"/>
                      </a:lnTo>
                      <a:lnTo>
                        <a:pt x="25" y="134"/>
                      </a:lnTo>
                      <a:lnTo>
                        <a:pt x="29" y="130"/>
                      </a:lnTo>
                      <a:lnTo>
                        <a:pt x="41" y="112"/>
                      </a:lnTo>
                      <a:lnTo>
                        <a:pt x="29" y="83"/>
                      </a:lnTo>
                      <a:lnTo>
                        <a:pt x="36" y="59"/>
                      </a:lnTo>
                      <a:lnTo>
                        <a:pt x="32" y="46"/>
                      </a:lnTo>
                      <a:lnTo>
                        <a:pt x="29" y="16"/>
                      </a:lnTo>
                      <a:lnTo>
                        <a:pt x="45" y="8"/>
                      </a:lnTo>
                      <a:lnTo>
                        <a:pt x="47" y="9"/>
                      </a:lnTo>
                      <a:lnTo>
                        <a:pt x="57" y="7"/>
                      </a:lnTo>
                      <a:lnTo>
                        <a:pt x="59" y="0"/>
                      </a:lnTo>
                      <a:lnTo>
                        <a:pt x="62" y="5"/>
                      </a:lnTo>
                      <a:lnTo>
                        <a:pt x="63" y="11"/>
                      </a:lnTo>
                      <a:lnTo>
                        <a:pt x="83" y="67"/>
                      </a:lnTo>
                      <a:lnTo>
                        <a:pt x="101" y="127"/>
                      </a:lnTo>
                      <a:lnTo>
                        <a:pt x="103" y="131"/>
                      </a:lnTo>
                      <a:lnTo>
                        <a:pt x="113" y="163"/>
                      </a:lnTo>
                      <a:lnTo>
                        <a:pt x="120" y="189"/>
                      </a:lnTo>
                      <a:lnTo>
                        <a:pt x="123" y="193"/>
                      </a:lnTo>
                      <a:lnTo>
                        <a:pt x="131" y="220"/>
                      </a:lnTo>
                      <a:lnTo>
                        <a:pt x="137" y="246"/>
                      </a:lnTo>
                      <a:lnTo>
                        <a:pt x="153" y="254"/>
                      </a:lnTo>
                      <a:lnTo>
                        <a:pt x="159" y="269"/>
                      </a:lnTo>
                      <a:lnTo>
                        <a:pt x="168" y="272"/>
                      </a:lnTo>
                      <a:lnTo>
                        <a:pt x="172" y="274"/>
                      </a:lnTo>
                      <a:lnTo>
                        <a:pt x="172" y="275"/>
                      </a:lnTo>
                      <a:lnTo>
                        <a:pt x="169" y="295"/>
                      </a:lnTo>
                      <a:lnTo>
                        <a:pt x="168" y="301"/>
                      </a:lnTo>
                      <a:lnTo>
                        <a:pt x="150" y="308"/>
                      </a:lnTo>
                      <a:lnTo>
                        <a:pt x="149" y="316"/>
                      </a:lnTo>
                      <a:lnTo>
                        <a:pt x="132" y="328"/>
                      </a:lnTo>
                      <a:lnTo>
                        <a:pt x="131" y="332"/>
                      </a:lnTo>
                      <a:lnTo>
                        <a:pt x="129" y="336"/>
                      </a:lnTo>
                      <a:lnTo>
                        <a:pt x="73" y="349"/>
                      </a:lnTo>
                      <a:lnTo>
                        <a:pt x="70" y="349"/>
                      </a:lnTo>
                      <a:lnTo>
                        <a:pt x="67" y="350"/>
                      </a:lnTo>
                      <a:lnTo>
                        <a:pt x="57" y="351"/>
                      </a:lnTo>
                      <a:lnTo>
                        <a:pt x="37" y="357"/>
                      </a:lnTo>
                      <a:lnTo>
                        <a:pt x="32" y="358"/>
                      </a:lnTo>
                      <a:lnTo>
                        <a:pt x="29" y="358"/>
                      </a:lnTo>
                      <a:lnTo>
                        <a:pt x="21" y="359"/>
                      </a:lnTo>
                      <a:lnTo>
                        <a:pt x="6" y="334"/>
                      </a:lnTo>
                      <a:lnTo>
                        <a:pt x="11" y="324"/>
                      </a:lnTo>
                      <a:lnTo>
                        <a:pt x="6" y="305"/>
                      </a:lnTo>
                      <a:lnTo>
                        <a:pt x="6" y="295"/>
                      </a:lnTo>
                      <a:lnTo>
                        <a:pt x="1" y="261"/>
                      </a:lnTo>
                      <a:lnTo>
                        <a:pt x="0" y="250"/>
                      </a:lnTo>
                      <a:lnTo>
                        <a:pt x="3" y="246"/>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53" name="Freeform 43"/>
                <p:cNvSpPr>
                  <a:spLocks/>
                </p:cNvSpPr>
                <p:nvPr/>
              </p:nvSpPr>
              <p:spPr bwMode="auto">
                <a:xfrm>
                  <a:off x="4483" y="1461"/>
                  <a:ext cx="777" cy="598"/>
                </a:xfrm>
                <a:custGeom>
                  <a:avLst/>
                  <a:gdLst>
                    <a:gd name="T0" fmla="*/ 558 w 777"/>
                    <a:gd name="T1" fmla="*/ 515 h 598"/>
                    <a:gd name="T2" fmla="*/ 546 w 777"/>
                    <a:gd name="T3" fmla="*/ 511 h 598"/>
                    <a:gd name="T4" fmla="*/ 507 w 777"/>
                    <a:gd name="T5" fmla="*/ 496 h 598"/>
                    <a:gd name="T6" fmla="*/ 472 w 777"/>
                    <a:gd name="T7" fmla="*/ 484 h 598"/>
                    <a:gd name="T8" fmla="*/ 448 w 777"/>
                    <a:gd name="T9" fmla="*/ 443 h 598"/>
                    <a:gd name="T10" fmla="*/ 422 w 777"/>
                    <a:gd name="T11" fmla="*/ 429 h 598"/>
                    <a:gd name="T12" fmla="*/ 353 w 777"/>
                    <a:gd name="T13" fmla="*/ 444 h 598"/>
                    <a:gd name="T14" fmla="*/ 328 w 777"/>
                    <a:gd name="T15" fmla="*/ 449 h 598"/>
                    <a:gd name="T16" fmla="*/ 274 w 777"/>
                    <a:gd name="T17" fmla="*/ 462 h 598"/>
                    <a:gd name="T18" fmla="*/ 210 w 777"/>
                    <a:gd name="T19" fmla="*/ 474 h 598"/>
                    <a:gd name="T20" fmla="*/ 183 w 777"/>
                    <a:gd name="T21" fmla="*/ 479 h 598"/>
                    <a:gd name="T22" fmla="*/ 143 w 777"/>
                    <a:gd name="T23" fmla="*/ 488 h 598"/>
                    <a:gd name="T24" fmla="*/ 80 w 777"/>
                    <a:gd name="T25" fmla="*/ 501 h 598"/>
                    <a:gd name="T26" fmla="*/ 34 w 777"/>
                    <a:gd name="T27" fmla="*/ 510 h 598"/>
                    <a:gd name="T28" fmla="*/ 0 w 777"/>
                    <a:gd name="T29" fmla="*/ 478 h 598"/>
                    <a:gd name="T30" fmla="*/ 61 w 777"/>
                    <a:gd name="T31" fmla="*/ 409 h 598"/>
                    <a:gd name="T32" fmla="*/ 50 w 777"/>
                    <a:gd name="T33" fmla="*/ 362 h 598"/>
                    <a:gd name="T34" fmla="*/ 125 w 777"/>
                    <a:gd name="T35" fmla="*/ 307 h 598"/>
                    <a:gd name="T36" fmla="*/ 199 w 777"/>
                    <a:gd name="T37" fmla="*/ 305 h 598"/>
                    <a:gd name="T38" fmla="*/ 262 w 777"/>
                    <a:gd name="T39" fmla="*/ 278 h 598"/>
                    <a:gd name="T40" fmla="*/ 299 w 777"/>
                    <a:gd name="T41" fmla="*/ 237 h 598"/>
                    <a:gd name="T42" fmla="*/ 285 w 777"/>
                    <a:gd name="T43" fmla="*/ 208 h 598"/>
                    <a:gd name="T44" fmla="*/ 282 w 777"/>
                    <a:gd name="T45" fmla="*/ 197 h 598"/>
                    <a:gd name="T46" fmla="*/ 285 w 777"/>
                    <a:gd name="T47" fmla="*/ 160 h 598"/>
                    <a:gd name="T48" fmla="*/ 310 w 777"/>
                    <a:gd name="T49" fmla="*/ 122 h 598"/>
                    <a:gd name="T50" fmla="*/ 381 w 777"/>
                    <a:gd name="T51" fmla="*/ 35 h 598"/>
                    <a:gd name="T52" fmla="*/ 457 w 777"/>
                    <a:gd name="T53" fmla="*/ 17 h 598"/>
                    <a:gd name="T54" fmla="*/ 520 w 777"/>
                    <a:gd name="T55" fmla="*/ 20 h 598"/>
                    <a:gd name="T56" fmla="*/ 536 w 777"/>
                    <a:gd name="T57" fmla="*/ 65 h 598"/>
                    <a:gd name="T58" fmla="*/ 553 w 777"/>
                    <a:gd name="T59" fmla="*/ 153 h 598"/>
                    <a:gd name="T60" fmla="*/ 565 w 777"/>
                    <a:gd name="T61" fmla="*/ 176 h 598"/>
                    <a:gd name="T62" fmla="*/ 590 w 777"/>
                    <a:gd name="T63" fmla="*/ 262 h 598"/>
                    <a:gd name="T64" fmla="*/ 597 w 777"/>
                    <a:gd name="T65" fmla="*/ 304 h 598"/>
                    <a:gd name="T66" fmla="*/ 598 w 777"/>
                    <a:gd name="T67" fmla="*/ 381 h 598"/>
                    <a:gd name="T68" fmla="*/ 609 w 777"/>
                    <a:gd name="T69" fmla="*/ 436 h 598"/>
                    <a:gd name="T70" fmla="*/ 613 w 777"/>
                    <a:gd name="T71" fmla="*/ 465 h 598"/>
                    <a:gd name="T72" fmla="*/ 616 w 777"/>
                    <a:gd name="T73" fmla="*/ 521 h 598"/>
                    <a:gd name="T74" fmla="*/ 609 w 777"/>
                    <a:gd name="T75" fmla="*/ 541 h 598"/>
                    <a:gd name="T76" fmla="*/ 633 w 777"/>
                    <a:gd name="T77" fmla="*/ 525 h 598"/>
                    <a:gd name="T78" fmla="*/ 713 w 777"/>
                    <a:gd name="T79" fmla="*/ 498 h 598"/>
                    <a:gd name="T80" fmla="*/ 747 w 777"/>
                    <a:gd name="T81" fmla="*/ 479 h 598"/>
                    <a:gd name="T82" fmla="*/ 751 w 777"/>
                    <a:gd name="T83" fmla="*/ 494 h 598"/>
                    <a:gd name="T84" fmla="*/ 619 w 777"/>
                    <a:gd name="T85" fmla="*/ 574 h 598"/>
                    <a:gd name="T86" fmla="*/ 597 w 777"/>
                    <a:gd name="T87" fmla="*/ 583 h 598"/>
                    <a:gd name="T88" fmla="*/ 573 w 777"/>
                    <a:gd name="T89" fmla="*/ 598 h 598"/>
                    <a:gd name="T90" fmla="*/ 575 w 777"/>
                    <a:gd name="T91" fmla="*/ 580 h 598"/>
                    <a:gd name="T92" fmla="*/ 585 w 777"/>
                    <a:gd name="T93" fmla="*/ 574 h 598"/>
                    <a:gd name="T94" fmla="*/ 590 w 777"/>
                    <a:gd name="T95" fmla="*/ 558 h 598"/>
                    <a:gd name="T96" fmla="*/ 594 w 777"/>
                    <a:gd name="T97" fmla="*/ 541 h 598"/>
                    <a:gd name="T98" fmla="*/ 594 w 777"/>
                    <a:gd name="T99" fmla="*/ 527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7" h="598">
                      <a:moveTo>
                        <a:pt x="594" y="524"/>
                      </a:moveTo>
                      <a:lnTo>
                        <a:pt x="593" y="524"/>
                      </a:lnTo>
                      <a:lnTo>
                        <a:pt x="567" y="517"/>
                      </a:lnTo>
                      <a:lnTo>
                        <a:pt x="558" y="515"/>
                      </a:lnTo>
                      <a:lnTo>
                        <a:pt x="557" y="515"/>
                      </a:lnTo>
                      <a:lnTo>
                        <a:pt x="556" y="514"/>
                      </a:lnTo>
                      <a:lnTo>
                        <a:pt x="553" y="514"/>
                      </a:lnTo>
                      <a:lnTo>
                        <a:pt x="546" y="511"/>
                      </a:lnTo>
                      <a:lnTo>
                        <a:pt x="542" y="510"/>
                      </a:lnTo>
                      <a:lnTo>
                        <a:pt x="531" y="506"/>
                      </a:lnTo>
                      <a:lnTo>
                        <a:pt x="522" y="502"/>
                      </a:lnTo>
                      <a:lnTo>
                        <a:pt x="507" y="496"/>
                      </a:lnTo>
                      <a:lnTo>
                        <a:pt x="505" y="494"/>
                      </a:lnTo>
                      <a:lnTo>
                        <a:pt x="499" y="489"/>
                      </a:lnTo>
                      <a:lnTo>
                        <a:pt x="486" y="489"/>
                      </a:lnTo>
                      <a:lnTo>
                        <a:pt x="472" y="484"/>
                      </a:lnTo>
                      <a:lnTo>
                        <a:pt x="463" y="474"/>
                      </a:lnTo>
                      <a:lnTo>
                        <a:pt x="464" y="470"/>
                      </a:lnTo>
                      <a:lnTo>
                        <a:pt x="460" y="455"/>
                      </a:lnTo>
                      <a:lnTo>
                        <a:pt x="448" y="443"/>
                      </a:lnTo>
                      <a:lnTo>
                        <a:pt x="445" y="442"/>
                      </a:lnTo>
                      <a:lnTo>
                        <a:pt x="438" y="444"/>
                      </a:lnTo>
                      <a:lnTo>
                        <a:pt x="423" y="429"/>
                      </a:lnTo>
                      <a:lnTo>
                        <a:pt x="422" y="429"/>
                      </a:lnTo>
                      <a:lnTo>
                        <a:pt x="412" y="432"/>
                      </a:lnTo>
                      <a:lnTo>
                        <a:pt x="382" y="439"/>
                      </a:lnTo>
                      <a:lnTo>
                        <a:pt x="363" y="442"/>
                      </a:lnTo>
                      <a:lnTo>
                        <a:pt x="353" y="444"/>
                      </a:lnTo>
                      <a:lnTo>
                        <a:pt x="351" y="444"/>
                      </a:lnTo>
                      <a:lnTo>
                        <a:pt x="349" y="445"/>
                      </a:lnTo>
                      <a:lnTo>
                        <a:pt x="340" y="447"/>
                      </a:lnTo>
                      <a:lnTo>
                        <a:pt x="328" y="449"/>
                      </a:lnTo>
                      <a:lnTo>
                        <a:pt x="310" y="455"/>
                      </a:lnTo>
                      <a:lnTo>
                        <a:pt x="288" y="459"/>
                      </a:lnTo>
                      <a:lnTo>
                        <a:pt x="281" y="461"/>
                      </a:lnTo>
                      <a:lnTo>
                        <a:pt x="274" y="462"/>
                      </a:lnTo>
                      <a:lnTo>
                        <a:pt x="272" y="462"/>
                      </a:lnTo>
                      <a:lnTo>
                        <a:pt x="261" y="465"/>
                      </a:lnTo>
                      <a:lnTo>
                        <a:pt x="220" y="473"/>
                      </a:lnTo>
                      <a:lnTo>
                        <a:pt x="210" y="474"/>
                      </a:lnTo>
                      <a:lnTo>
                        <a:pt x="209" y="475"/>
                      </a:lnTo>
                      <a:lnTo>
                        <a:pt x="202" y="477"/>
                      </a:lnTo>
                      <a:lnTo>
                        <a:pt x="198" y="477"/>
                      </a:lnTo>
                      <a:lnTo>
                        <a:pt x="183" y="479"/>
                      </a:lnTo>
                      <a:lnTo>
                        <a:pt x="162" y="484"/>
                      </a:lnTo>
                      <a:lnTo>
                        <a:pt x="154" y="485"/>
                      </a:lnTo>
                      <a:lnTo>
                        <a:pt x="150" y="486"/>
                      </a:lnTo>
                      <a:lnTo>
                        <a:pt x="143" y="488"/>
                      </a:lnTo>
                      <a:lnTo>
                        <a:pt x="115" y="493"/>
                      </a:lnTo>
                      <a:lnTo>
                        <a:pt x="91" y="498"/>
                      </a:lnTo>
                      <a:lnTo>
                        <a:pt x="86" y="500"/>
                      </a:lnTo>
                      <a:lnTo>
                        <a:pt x="80" y="501"/>
                      </a:lnTo>
                      <a:lnTo>
                        <a:pt x="79" y="501"/>
                      </a:lnTo>
                      <a:lnTo>
                        <a:pt x="74" y="502"/>
                      </a:lnTo>
                      <a:lnTo>
                        <a:pt x="61" y="504"/>
                      </a:lnTo>
                      <a:lnTo>
                        <a:pt x="34" y="510"/>
                      </a:lnTo>
                      <a:lnTo>
                        <a:pt x="22" y="512"/>
                      </a:lnTo>
                      <a:lnTo>
                        <a:pt x="16" y="512"/>
                      </a:lnTo>
                      <a:lnTo>
                        <a:pt x="5" y="514"/>
                      </a:lnTo>
                      <a:lnTo>
                        <a:pt x="0" y="478"/>
                      </a:lnTo>
                      <a:lnTo>
                        <a:pt x="11" y="469"/>
                      </a:lnTo>
                      <a:lnTo>
                        <a:pt x="37" y="442"/>
                      </a:lnTo>
                      <a:lnTo>
                        <a:pt x="52" y="429"/>
                      </a:lnTo>
                      <a:lnTo>
                        <a:pt x="61" y="409"/>
                      </a:lnTo>
                      <a:lnTo>
                        <a:pt x="70" y="402"/>
                      </a:lnTo>
                      <a:lnTo>
                        <a:pt x="64" y="377"/>
                      </a:lnTo>
                      <a:lnTo>
                        <a:pt x="53" y="373"/>
                      </a:lnTo>
                      <a:lnTo>
                        <a:pt x="50" y="362"/>
                      </a:lnTo>
                      <a:lnTo>
                        <a:pt x="45" y="357"/>
                      </a:lnTo>
                      <a:lnTo>
                        <a:pt x="41" y="339"/>
                      </a:lnTo>
                      <a:lnTo>
                        <a:pt x="94" y="313"/>
                      </a:lnTo>
                      <a:lnTo>
                        <a:pt x="125" y="307"/>
                      </a:lnTo>
                      <a:lnTo>
                        <a:pt x="138" y="305"/>
                      </a:lnTo>
                      <a:lnTo>
                        <a:pt x="162" y="305"/>
                      </a:lnTo>
                      <a:lnTo>
                        <a:pt x="184" y="313"/>
                      </a:lnTo>
                      <a:lnTo>
                        <a:pt x="199" y="305"/>
                      </a:lnTo>
                      <a:lnTo>
                        <a:pt x="221" y="300"/>
                      </a:lnTo>
                      <a:lnTo>
                        <a:pt x="233" y="300"/>
                      </a:lnTo>
                      <a:lnTo>
                        <a:pt x="258" y="285"/>
                      </a:lnTo>
                      <a:lnTo>
                        <a:pt x="262" y="278"/>
                      </a:lnTo>
                      <a:lnTo>
                        <a:pt x="265" y="273"/>
                      </a:lnTo>
                      <a:lnTo>
                        <a:pt x="277" y="259"/>
                      </a:lnTo>
                      <a:lnTo>
                        <a:pt x="296" y="253"/>
                      </a:lnTo>
                      <a:lnTo>
                        <a:pt x="299" y="237"/>
                      </a:lnTo>
                      <a:lnTo>
                        <a:pt x="298" y="231"/>
                      </a:lnTo>
                      <a:lnTo>
                        <a:pt x="290" y="216"/>
                      </a:lnTo>
                      <a:lnTo>
                        <a:pt x="286" y="214"/>
                      </a:lnTo>
                      <a:lnTo>
                        <a:pt x="285" y="208"/>
                      </a:lnTo>
                      <a:lnTo>
                        <a:pt x="290" y="209"/>
                      </a:lnTo>
                      <a:lnTo>
                        <a:pt x="298" y="201"/>
                      </a:lnTo>
                      <a:lnTo>
                        <a:pt x="285" y="194"/>
                      </a:lnTo>
                      <a:lnTo>
                        <a:pt x="282" y="197"/>
                      </a:lnTo>
                      <a:lnTo>
                        <a:pt x="282" y="191"/>
                      </a:lnTo>
                      <a:lnTo>
                        <a:pt x="270" y="189"/>
                      </a:lnTo>
                      <a:lnTo>
                        <a:pt x="272" y="167"/>
                      </a:lnTo>
                      <a:lnTo>
                        <a:pt x="285" y="160"/>
                      </a:lnTo>
                      <a:lnTo>
                        <a:pt x="284" y="153"/>
                      </a:lnTo>
                      <a:lnTo>
                        <a:pt x="304" y="135"/>
                      </a:lnTo>
                      <a:lnTo>
                        <a:pt x="307" y="131"/>
                      </a:lnTo>
                      <a:lnTo>
                        <a:pt x="310" y="122"/>
                      </a:lnTo>
                      <a:lnTo>
                        <a:pt x="345" y="65"/>
                      </a:lnTo>
                      <a:lnTo>
                        <a:pt x="359" y="54"/>
                      </a:lnTo>
                      <a:lnTo>
                        <a:pt x="359" y="51"/>
                      </a:lnTo>
                      <a:lnTo>
                        <a:pt x="381" y="35"/>
                      </a:lnTo>
                      <a:lnTo>
                        <a:pt x="393" y="33"/>
                      </a:lnTo>
                      <a:lnTo>
                        <a:pt x="394" y="33"/>
                      </a:lnTo>
                      <a:lnTo>
                        <a:pt x="396" y="32"/>
                      </a:lnTo>
                      <a:lnTo>
                        <a:pt x="457" y="17"/>
                      </a:lnTo>
                      <a:lnTo>
                        <a:pt x="460" y="17"/>
                      </a:lnTo>
                      <a:lnTo>
                        <a:pt x="493" y="8"/>
                      </a:lnTo>
                      <a:lnTo>
                        <a:pt x="519" y="0"/>
                      </a:lnTo>
                      <a:lnTo>
                        <a:pt x="520" y="20"/>
                      </a:lnTo>
                      <a:lnTo>
                        <a:pt x="528" y="57"/>
                      </a:lnTo>
                      <a:lnTo>
                        <a:pt x="530" y="58"/>
                      </a:lnTo>
                      <a:lnTo>
                        <a:pt x="532" y="59"/>
                      </a:lnTo>
                      <a:lnTo>
                        <a:pt x="536" y="65"/>
                      </a:lnTo>
                      <a:lnTo>
                        <a:pt x="545" y="95"/>
                      </a:lnTo>
                      <a:lnTo>
                        <a:pt x="540" y="105"/>
                      </a:lnTo>
                      <a:lnTo>
                        <a:pt x="540" y="122"/>
                      </a:lnTo>
                      <a:lnTo>
                        <a:pt x="553" y="153"/>
                      </a:lnTo>
                      <a:lnTo>
                        <a:pt x="554" y="156"/>
                      </a:lnTo>
                      <a:lnTo>
                        <a:pt x="556" y="161"/>
                      </a:lnTo>
                      <a:lnTo>
                        <a:pt x="556" y="179"/>
                      </a:lnTo>
                      <a:lnTo>
                        <a:pt x="565" y="176"/>
                      </a:lnTo>
                      <a:lnTo>
                        <a:pt x="579" y="214"/>
                      </a:lnTo>
                      <a:lnTo>
                        <a:pt x="583" y="222"/>
                      </a:lnTo>
                      <a:lnTo>
                        <a:pt x="585" y="237"/>
                      </a:lnTo>
                      <a:lnTo>
                        <a:pt x="590" y="262"/>
                      </a:lnTo>
                      <a:lnTo>
                        <a:pt x="594" y="276"/>
                      </a:lnTo>
                      <a:lnTo>
                        <a:pt x="597" y="288"/>
                      </a:lnTo>
                      <a:lnTo>
                        <a:pt x="597" y="296"/>
                      </a:lnTo>
                      <a:lnTo>
                        <a:pt x="597" y="304"/>
                      </a:lnTo>
                      <a:lnTo>
                        <a:pt x="597" y="319"/>
                      </a:lnTo>
                      <a:lnTo>
                        <a:pt x="595" y="372"/>
                      </a:lnTo>
                      <a:lnTo>
                        <a:pt x="595" y="377"/>
                      </a:lnTo>
                      <a:lnTo>
                        <a:pt x="598" y="381"/>
                      </a:lnTo>
                      <a:lnTo>
                        <a:pt x="599" y="387"/>
                      </a:lnTo>
                      <a:lnTo>
                        <a:pt x="606" y="420"/>
                      </a:lnTo>
                      <a:lnTo>
                        <a:pt x="607" y="430"/>
                      </a:lnTo>
                      <a:lnTo>
                        <a:pt x="609" y="436"/>
                      </a:lnTo>
                      <a:lnTo>
                        <a:pt x="609" y="439"/>
                      </a:lnTo>
                      <a:lnTo>
                        <a:pt x="610" y="448"/>
                      </a:lnTo>
                      <a:lnTo>
                        <a:pt x="613" y="462"/>
                      </a:lnTo>
                      <a:lnTo>
                        <a:pt x="613" y="465"/>
                      </a:lnTo>
                      <a:lnTo>
                        <a:pt x="615" y="470"/>
                      </a:lnTo>
                      <a:lnTo>
                        <a:pt x="627" y="488"/>
                      </a:lnTo>
                      <a:lnTo>
                        <a:pt x="605" y="508"/>
                      </a:lnTo>
                      <a:lnTo>
                        <a:pt x="616" y="521"/>
                      </a:lnTo>
                      <a:lnTo>
                        <a:pt x="609" y="531"/>
                      </a:lnTo>
                      <a:lnTo>
                        <a:pt x="609" y="537"/>
                      </a:lnTo>
                      <a:lnTo>
                        <a:pt x="607" y="538"/>
                      </a:lnTo>
                      <a:lnTo>
                        <a:pt x="609" y="541"/>
                      </a:lnTo>
                      <a:lnTo>
                        <a:pt x="610" y="542"/>
                      </a:lnTo>
                      <a:lnTo>
                        <a:pt x="619" y="534"/>
                      </a:lnTo>
                      <a:lnTo>
                        <a:pt x="621" y="531"/>
                      </a:lnTo>
                      <a:lnTo>
                        <a:pt x="633" y="525"/>
                      </a:lnTo>
                      <a:lnTo>
                        <a:pt x="643" y="519"/>
                      </a:lnTo>
                      <a:lnTo>
                        <a:pt x="656" y="520"/>
                      </a:lnTo>
                      <a:lnTo>
                        <a:pt x="666" y="511"/>
                      </a:lnTo>
                      <a:lnTo>
                        <a:pt x="713" y="498"/>
                      </a:lnTo>
                      <a:lnTo>
                        <a:pt x="735" y="473"/>
                      </a:lnTo>
                      <a:lnTo>
                        <a:pt x="745" y="465"/>
                      </a:lnTo>
                      <a:lnTo>
                        <a:pt x="741" y="470"/>
                      </a:lnTo>
                      <a:lnTo>
                        <a:pt x="747" y="479"/>
                      </a:lnTo>
                      <a:lnTo>
                        <a:pt x="762" y="482"/>
                      </a:lnTo>
                      <a:lnTo>
                        <a:pt x="774" y="470"/>
                      </a:lnTo>
                      <a:lnTo>
                        <a:pt x="777" y="474"/>
                      </a:lnTo>
                      <a:lnTo>
                        <a:pt x="751" y="494"/>
                      </a:lnTo>
                      <a:lnTo>
                        <a:pt x="666" y="557"/>
                      </a:lnTo>
                      <a:lnTo>
                        <a:pt x="650" y="564"/>
                      </a:lnTo>
                      <a:lnTo>
                        <a:pt x="632" y="570"/>
                      </a:lnTo>
                      <a:lnTo>
                        <a:pt x="619" y="574"/>
                      </a:lnTo>
                      <a:lnTo>
                        <a:pt x="607" y="579"/>
                      </a:lnTo>
                      <a:lnTo>
                        <a:pt x="602" y="584"/>
                      </a:lnTo>
                      <a:lnTo>
                        <a:pt x="603" y="580"/>
                      </a:lnTo>
                      <a:lnTo>
                        <a:pt x="597" y="583"/>
                      </a:lnTo>
                      <a:lnTo>
                        <a:pt x="591" y="578"/>
                      </a:lnTo>
                      <a:lnTo>
                        <a:pt x="585" y="590"/>
                      </a:lnTo>
                      <a:lnTo>
                        <a:pt x="573" y="597"/>
                      </a:lnTo>
                      <a:lnTo>
                        <a:pt x="573" y="598"/>
                      </a:lnTo>
                      <a:lnTo>
                        <a:pt x="573" y="595"/>
                      </a:lnTo>
                      <a:lnTo>
                        <a:pt x="572" y="591"/>
                      </a:lnTo>
                      <a:lnTo>
                        <a:pt x="575" y="584"/>
                      </a:lnTo>
                      <a:lnTo>
                        <a:pt x="575" y="580"/>
                      </a:lnTo>
                      <a:lnTo>
                        <a:pt x="575" y="579"/>
                      </a:lnTo>
                      <a:lnTo>
                        <a:pt x="577" y="576"/>
                      </a:lnTo>
                      <a:lnTo>
                        <a:pt x="579" y="576"/>
                      </a:lnTo>
                      <a:lnTo>
                        <a:pt x="585" y="574"/>
                      </a:lnTo>
                      <a:lnTo>
                        <a:pt x="588" y="572"/>
                      </a:lnTo>
                      <a:lnTo>
                        <a:pt x="590" y="568"/>
                      </a:lnTo>
                      <a:lnTo>
                        <a:pt x="590" y="564"/>
                      </a:lnTo>
                      <a:lnTo>
                        <a:pt x="590" y="558"/>
                      </a:lnTo>
                      <a:lnTo>
                        <a:pt x="591" y="553"/>
                      </a:lnTo>
                      <a:lnTo>
                        <a:pt x="593" y="542"/>
                      </a:lnTo>
                      <a:lnTo>
                        <a:pt x="593" y="541"/>
                      </a:lnTo>
                      <a:lnTo>
                        <a:pt x="594" y="541"/>
                      </a:lnTo>
                      <a:lnTo>
                        <a:pt x="594" y="538"/>
                      </a:lnTo>
                      <a:lnTo>
                        <a:pt x="594" y="535"/>
                      </a:lnTo>
                      <a:lnTo>
                        <a:pt x="594" y="529"/>
                      </a:lnTo>
                      <a:lnTo>
                        <a:pt x="594" y="527"/>
                      </a:lnTo>
                      <a:lnTo>
                        <a:pt x="594" y="52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54" name="Group 46"/>
                <p:cNvGrpSpPr>
                  <a:grpSpLocks/>
                </p:cNvGrpSpPr>
                <p:nvPr/>
              </p:nvGrpSpPr>
              <p:grpSpPr bwMode="auto">
                <a:xfrm>
                  <a:off x="3166" y="3302"/>
                  <a:ext cx="589" cy="515"/>
                  <a:chOff x="3166" y="3302"/>
                  <a:chExt cx="589" cy="515"/>
                </a:xfrm>
              </p:grpSpPr>
              <p:sp>
                <p:nvSpPr>
                  <p:cNvPr id="297" name="Freeform 44"/>
                  <p:cNvSpPr>
                    <a:spLocks/>
                  </p:cNvSpPr>
                  <p:nvPr/>
                </p:nvSpPr>
                <p:spPr bwMode="auto">
                  <a:xfrm>
                    <a:off x="3166" y="3302"/>
                    <a:ext cx="589" cy="515"/>
                  </a:xfrm>
                  <a:custGeom>
                    <a:avLst/>
                    <a:gdLst>
                      <a:gd name="T0" fmla="*/ 367 w 589"/>
                      <a:gd name="T1" fmla="*/ 259 h 515"/>
                      <a:gd name="T2" fmla="*/ 399 w 589"/>
                      <a:gd name="T3" fmla="*/ 257 h 515"/>
                      <a:gd name="T4" fmla="*/ 430 w 589"/>
                      <a:gd name="T5" fmla="*/ 254 h 515"/>
                      <a:gd name="T6" fmla="*/ 488 w 589"/>
                      <a:gd name="T7" fmla="*/ 250 h 515"/>
                      <a:gd name="T8" fmla="*/ 481 w 589"/>
                      <a:gd name="T9" fmla="*/ 295 h 515"/>
                      <a:gd name="T10" fmla="*/ 510 w 589"/>
                      <a:gd name="T11" fmla="*/ 346 h 515"/>
                      <a:gd name="T12" fmla="*/ 487 w 589"/>
                      <a:gd name="T13" fmla="*/ 382 h 515"/>
                      <a:gd name="T14" fmla="*/ 519 w 589"/>
                      <a:gd name="T15" fmla="*/ 378 h 515"/>
                      <a:gd name="T16" fmla="*/ 560 w 589"/>
                      <a:gd name="T17" fmla="*/ 384 h 515"/>
                      <a:gd name="T18" fmla="*/ 537 w 589"/>
                      <a:gd name="T19" fmla="*/ 422 h 515"/>
                      <a:gd name="T20" fmla="*/ 530 w 589"/>
                      <a:gd name="T21" fmla="*/ 426 h 515"/>
                      <a:gd name="T22" fmla="*/ 533 w 589"/>
                      <a:gd name="T23" fmla="*/ 458 h 515"/>
                      <a:gd name="T24" fmla="*/ 582 w 589"/>
                      <a:gd name="T25" fmla="*/ 473 h 515"/>
                      <a:gd name="T26" fmla="*/ 576 w 589"/>
                      <a:gd name="T27" fmla="*/ 508 h 515"/>
                      <a:gd name="T28" fmla="*/ 549 w 589"/>
                      <a:gd name="T29" fmla="*/ 511 h 515"/>
                      <a:gd name="T30" fmla="*/ 536 w 589"/>
                      <a:gd name="T31" fmla="*/ 480 h 515"/>
                      <a:gd name="T32" fmla="*/ 451 w 589"/>
                      <a:gd name="T33" fmla="*/ 504 h 515"/>
                      <a:gd name="T34" fmla="*/ 443 w 589"/>
                      <a:gd name="T35" fmla="*/ 483 h 515"/>
                      <a:gd name="T36" fmla="*/ 403 w 589"/>
                      <a:gd name="T37" fmla="*/ 503 h 515"/>
                      <a:gd name="T38" fmla="*/ 354 w 589"/>
                      <a:gd name="T39" fmla="*/ 503 h 515"/>
                      <a:gd name="T40" fmla="*/ 332 w 589"/>
                      <a:gd name="T41" fmla="*/ 462 h 515"/>
                      <a:gd name="T42" fmla="*/ 290 w 589"/>
                      <a:gd name="T43" fmla="*/ 443 h 515"/>
                      <a:gd name="T44" fmla="*/ 264 w 589"/>
                      <a:gd name="T45" fmla="*/ 431 h 515"/>
                      <a:gd name="T46" fmla="*/ 247 w 589"/>
                      <a:gd name="T47" fmla="*/ 426 h 515"/>
                      <a:gd name="T48" fmla="*/ 277 w 589"/>
                      <a:gd name="T49" fmla="*/ 452 h 515"/>
                      <a:gd name="T50" fmla="*/ 232 w 589"/>
                      <a:gd name="T51" fmla="*/ 454 h 515"/>
                      <a:gd name="T52" fmla="*/ 105 w 589"/>
                      <a:gd name="T53" fmla="*/ 434 h 515"/>
                      <a:gd name="T54" fmla="*/ 33 w 589"/>
                      <a:gd name="T55" fmla="*/ 429 h 515"/>
                      <a:gd name="T56" fmla="*/ 52 w 589"/>
                      <a:gd name="T57" fmla="*/ 400 h 515"/>
                      <a:gd name="T58" fmla="*/ 46 w 589"/>
                      <a:gd name="T59" fmla="*/ 355 h 515"/>
                      <a:gd name="T60" fmla="*/ 66 w 589"/>
                      <a:gd name="T61" fmla="*/ 294 h 515"/>
                      <a:gd name="T62" fmla="*/ 40 w 589"/>
                      <a:gd name="T63" fmla="*/ 213 h 515"/>
                      <a:gd name="T64" fmla="*/ 23 w 589"/>
                      <a:gd name="T65" fmla="*/ 168 h 515"/>
                      <a:gd name="T66" fmla="*/ 9 w 589"/>
                      <a:gd name="T67" fmla="*/ 148 h 515"/>
                      <a:gd name="T68" fmla="*/ 4 w 589"/>
                      <a:gd name="T69" fmla="*/ 97 h 515"/>
                      <a:gd name="T70" fmla="*/ 1 w 589"/>
                      <a:gd name="T71" fmla="*/ 57 h 515"/>
                      <a:gd name="T72" fmla="*/ 0 w 589"/>
                      <a:gd name="T73" fmla="*/ 16 h 515"/>
                      <a:gd name="T74" fmla="*/ 26 w 589"/>
                      <a:gd name="T75" fmla="*/ 12 h 515"/>
                      <a:gd name="T76" fmla="*/ 59 w 589"/>
                      <a:gd name="T77" fmla="*/ 11 h 515"/>
                      <a:gd name="T78" fmla="*/ 86 w 589"/>
                      <a:gd name="T79" fmla="*/ 9 h 515"/>
                      <a:gd name="T80" fmla="*/ 135 w 589"/>
                      <a:gd name="T81" fmla="*/ 8 h 515"/>
                      <a:gd name="T82" fmla="*/ 213 w 589"/>
                      <a:gd name="T83" fmla="*/ 5 h 515"/>
                      <a:gd name="T84" fmla="*/ 283 w 589"/>
                      <a:gd name="T85" fmla="*/ 1 h 515"/>
                      <a:gd name="T86" fmla="*/ 306 w 589"/>
                      <a:gd name="T87" fmla="*/ 0 h 515"/>
                      <a:gd name="T88" fmla="*/ 334 w 589"/>
                      <a:gd name="T89" fmla="*/ 47 h 515"/>
                      <a:gd name="T90" fmla="*/ 322 w 589"/>
                      <a:gd name="T91" fmla="*/ 65 h 515"/>
                      <a:gd name="T92" fmla="*/ 325 w 589"/>
                      <a:gd name="T93" fmla="*/ 115 h 515"/>
                      <a:gd name="T94" fmla="*/ 336 w 589"/>
                      <a:gd name="T95" fmla="*/ 112 h 515"/>
                      <a:gd name="T96" fmla="*/ 314 w 589"/>
                      <a:gd name="T97" fmla="*/ 147 h 515"/>
                      <a:gd name="T98" fmla="*/ 302 w 589"/>
                      <a:gd name="T99" fmla="*/ 165 h 515"/>
                      <a:gd name="T100" fmla="*/ 290 w 589"/>
                      <a:gd name="T101" fmla="*/ 216 h 515"/>
                      <a:gd name="T102" fmla="*/ 277 w 589"/>
                      <a:gd name="T103" fmla="*/ 26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89" h="515">
                        <a:moveTo>
                          <a:pt x="330" y="262"/>
                        </a:moveTo>
                        <a:lnTo>
                          <a:pt x="342" y="261"/>
                        </a:lnTo>
                        <a:lnTo>
                          <a:pt x="350" y="261"/>
                        </a:lnTo>
                        <a:lnTo>
                          <a:pt x="367" y="259"/>
                        </a:lnTo>
                        <a:lnTo>
                          <a:pt x="376" y="258"/>
                        </a:lnTo>
                        <a:lnTo>
                          <a:pt x="381" y="258"/>
                        </a:lnTo>
                        <a:lnTo>
                          <a:pt x="398" y="257"/>
                        </a:lnTo>
                        <a:lnTo>
                          <a:pt x="399" y="257"/>
                        </a:lnTo>
                        <a:lnTo>
                          <a:pt x="405" y="257"/>
                        </a:lnTo>
                        <a:lnTo>
                          <a:pt x="418" y="256"/>
                        </a:lnTo>
                        <a:lnTo>
                          <a:pt x="421" y="256"/>
                        </a:lnTo>
                        <a:lnTo>
                          <a:pt x="430" y="254"/>
                        </a:lnTo>
                        <a:lnTo>
                          <a:pt x="432" y="254"/>
                        </a:lnTo>
                        <a:lnTo>
                          <a:pt x="446" y="253"/>
                        </a:lnTo>
                        <a:lnTo>
                          <a:pt x="478" y="252"/>
                        </a:lnTo>
                        <a:lnTo>
                          <a:pt x="488" y="250"/>
                        </a:lnTo>
                        <a:lnTo>
                          <a:pt x="491" y="250"/>
                        </a:lnTo>
                        <a:lnTo>
                          <a:pt x="488" y="259"/>
                        </a:lnTo>
                        <a:lnTo>
                          <a:pt x="482" y="284"/>
                        </a:lnTo>
                        <a:lnTo>
                          <a:pt x="481" y="295"/>
                        </a:lnTo>
                        <a:lnTo>
                          <a:pt x="492" y="315"/>
                        </a:lnTo>
                        <a:lnTo>
                          <a:pt x="493" y="315"/>
                        </a:lnTo>
                        <a:lnTo>
                          <a:pt x="500" y="319"/>
                        </a:lnTo>
                        <a:lnTo>
                          <a:pt x="510" y="346"/>
                        </a:lnTo>
                        <a:lnTo>
                          <a:pt x="522" y="354"/>
                        </a:lnTo>
                        <a:lnTo>
                          <a:pt x="510" y="359"/>
                        </a:lnTo>
                        <a:lnTo>
                          <a:pt x="497" y="376"/>
                        </a:lnTo>
                        <a:lnTo>
                          <a:pt x="487" y="382"/>
                        </a:lnTo>
                        <a:lnTo>
                          <a:pt x="499" y="388"/>
                        </a:lnTo>
                        <a:lnTo>
                          <a:pt x="504" y="396"/>
                        </a:lnTo>
                        <a:lnTo>
                          <a:pt x="513" y="396"/>
                        </a:lnTo>
                        <a:lnTo>
                          <a:pt x="519" y="378"/>
                        </a:lnTo>
                        <a:lnTo>
                          <a:pt x="526" y="374"/>
                        </a:lnTo>
                        <a:lnTo>
                          <a:pt x="540" y="370"/>
                        </a:lnTo>
                        <a:lnTo>
                          <a:pt x="559" y="354"/>
                        </a:lnTo>
                        <a:lnTo>
                          <a:pt x="560" y="384"/>
                        </a:lnTo>
                        <a:lnTo>
                          <a:pt x="553" y="387"/>
                        </a:lnTo>
                        <a:lnTo>
                          <a:pt x="555" y="392"/>
                        </a:lnTo>
                        <a:lnTo>
                          <a:pt x="539" y="410"/>
                        </a:lnTo>
                        <a:lnTo>
                          <a:pt x="537" y="422"/>
                        </a:lnTo>
                        <a:lnTo>
                          <a:pt x="530" y="415"/>
                        </a:lnTo>
                        <a:lnTo>
                          <a:pt x="530" y="426"/>
                        </a:lnTo>
                        <a:lnTo>
                          <a:pt x="515" y="422"/>
                        </a:lnTo>
                        <a:lnTo>
                          <a:pt x="530" y="426"/>
                        </a:lnTo>
                        <a:lnTo>
                          <a:pt x="515" y="429"/>
                        </a:lnTo>
                        <a:lnTo>
                          <a:pt x="529" y="443"/>
                        </a:lnTo>
                        <a:lnTo>
                          <a:pt x="519" y="442"/>
                        </a:lnTo>
                        <a:lnTo>
                          <a:pt x="533" y="458"/>
                        </a:lnTo>
                        <a:lnTo>
                          <a:pt x="547" y="457"/>
                        </a:lnTo>
                        <a:lnTo>
                          <a:pt x="563" y="465"/>
                        </a:lnTo>
                        <a:lnTo>
                          <a:pt x="571" y="464"/>
                        </a:lnTo>
                        <a:lnTo>
                          <a:pt x="582" y="473"/>
                        </a:lnTo>
                        <a:lnTo>
                          <a:pt x="589" y="476"/>
                        </a:lnTo>
                        <a:lnTo>
                          <a:pt x="588" y="496"/>
                        </a:lnTo>
                        <a:lnTo>
                          <a:pt x="578" y="498"/>
                        </a:lnTo>
                        <a:lnTo>
                          <a:pt x="576" y="508"/>
                        </a:lnTo>
                        <a:lnTo>
                          <a:pt x="576" y="506"/>
                        </a:lnTo>
                        <a:lnTo>
                          <a:pt x="566" y="494"/>
                        </a:lnTo>
                        <a:lnTo>
                          <a:pt x="552" y="512"/>
                        </a:lnTo>
                        <a:lnTo>
                          <a:pt x="549" y="511"/>
                        </a:lnTo>
                        <a:lnTo>
                          <a:pt x="552" y="507"/>
                        </a:lnTo>
                        <a:lnTo>
                          <a:pt x="551" y="496"/>
                        </a:lnTo>
                        <a:lnTo>
                          <a:pt x="547" y="496"/>
                        </a:lnTo>
                        <a:lnTo>
                          <a:pt x="536" y="480"/>
                        </a:lnTo>
                        <a:lnTo>
                          <a:pt x="505" y="471"/>
                        </a:lnTo>
                        <a:lnTo>
                          <a:pt x="488" y="473"/>
                        </a:lnTo>
                        <a:lnTo>
                          <a:pt x="469" y="492"/>
                        </a:lnTo>
                        <a:lnTo>
                          <a:pt x="451" y="504"/>
                        </a:lnTo>
                        <a:lnTo>
                          <a:pt x="438" y="508"/>
                        </a:lnTo>
                        <a:lnTo>
                          <a:pt x="448" y="504"/>
                        </a:lnTo>
                        <a:lnTo>
                          <a:pt x="452" y="499"/>
                        </a:lnTo>
                        <a:lnTo>
                          <a:pt x="443" y="483"/>
                        </a:lnTo>
                        <a:lnTo>
                          <a:pt x="436" y="481"/>
                        </a:lnTo>
                        <a:lnTo>
                          <a:pt x="432" y="491"/>
                        </a:lnTo>
                        <a:lnTo>
                          <a:pt x="421" y="488"/>
                        </a:lnTo>
                        <a:lnTo>
                          <a:pt x="403" y="503"/>
                        </a:lnTo>
                        <a:lnTo>
                          <a:pt x="388" y="515"/>
                        </a:lnTo>
                        <a:lnTo>
                          <a:pt x="384" y="515"/>
                        </a:lnTo>
                        <a:lnTo>
                          <a:pt x="373" y="502"/>
                        </a:lnTo>
                        <a:lnTo>
                          <a:pt x="354" y="503"/>
                        </a:lnTo>
                        <a:lnTo>
                          <a:pt x="321" y="481"/>
                        </a:lnTo>
                        <a:lnTo>
                          <a:pt x="330" y="483"/>
                        </a:lnTo>
                        <a:lnTo>
                          <a:pt x="336" y="475"/>
                        </a:lnTo>
                        <a:lnTo>
                          <a:pt x="332" y="462"/>
                        </a:lnTo>
                        <a:lnTo>
                          <a:pt x="306" y="456"/>
                        </a:lnTo>
                        <a:lnTo>
                          <a:pt x="299" y="458"/>
                        </a:lnTo>
                        <a:lnTo>
                          <a:pt x="298" y="443"/>
                        </a:lnTo>
                        <a:lnTo>
                          <a:pt x="290" y="443"/>
                        </a:lnTo>
                        <a:lnTo>
                          <a:pt x="290" y="430"/>
                        </a:lnTo>
                        <a:lnTo>
                          <a:pt x="276" y="429"/>
                        </a:lnTo>
                        <a:lnTo>
                          <a:pt x="263" y="434"/>
                        </a:lnTo>
                        <a:lnTo>
                          <a:pt x="264" y="431"/>
                        </a:lnTo>
                        <a:lnTo>
                          <a:pt x="260" y="430"/>
                        </a:lnTo>
                        <a:lnTo>
                          <a:pt x="260" y="419"/>
                        </a:lnTo>
                        <a:lnTo>
                          <a:pt x="250" y="420"/>
                        </a:lnTo>
                        <a:lnTo>
                          <a:pt x="247" y="426"/>
                        </a:lnTo>
                        <a:lnTo>
                          <a:pt x="230" y="433"/>
                        </a:lnTo>
                        <a:lnTo>
                          <a:pt x="247" y="448"/>
                        </a:lnTo>
                        <a:lnTo>
                          <a:pt x="267" y="445"/>
                        </a:lnTo>
                        <a:lnTo>
                          <a:pt x="277" y="452"/>
                        </a:lnTo>
                        <a:lnTo>
                          <a:pt x="276" y="464"/>
                        </a:lnTo>
                        <a:lnTo>
                          <a:pt x="264" y="462"/>
                        </a:lnTo>
                        <a:lnTo>
                          <a:pt x="243" y="452"/>
                        </a:lnTo>
                        <a:lnTo>
                          <a:pt x="232" y="454"/>
                        </a:lnTo>
                        <a:lnTo>
                          <a:pt x="221" y="460"/>
                        </a:lnTo>
                        <a:lnTo>
                          <a:pt x="179" y="457"/>
                        </a:lnTo>
                        <a:lnTo>
                          <a:pt x="139" y="441"/>
                        </a:lnTo>
                        <a:lnTo>
                          <a:pt x="105" y="434"/>
                        </a:lnTo>
                        <a:lnTo>
                          <a:pt x="50" y="442"/>
                        </a:lnTo>
                        <a:lnTo>
                          <a:pt x="41" y="456"/>
                        </a:lnTo>
                        <a:lnTo>
                          <a:pt x="36" y="442"/>
                        </a:lnTo>
                        <a:lnTo>
                          <a:pt x="33" y="429"/>
                        </a:lnTo>
                        <a:lnTo>
                          <a:pt x="37" y="426"/>
                        </a:lnTo>
                        <a:lnTo>
                          <a:pt x="46" y="407"/>
                        </a:lnTo>
                        <a:lnTo>
                          <a:pt x="50" y="403"/>
                        </a:lnTo>
                        <a:lnTo>
                          <a:pt x="52" y="400"/>
                        </a:lnTo>
                        <a:lnTo>
                          <a:pt x="54" y="391"/>
                        </a:lnTo>
                        <a:lnTo>
                          <a:pt x="52" y="376"/>
                        </a:lnTo>
                        <a:lnTo>
                          <a:pt x="48" y="365"/>
                        </a:lnTo>
                        <a:lnTo>
                          <a:pt x="46" y="355"/>
                        </a:lnTo>
                        <a:lnTo>
                          <a:pt x="48" y="354"/>
                        </a:lnTo>
                        <a:lnTo>
                          <a:pt x="50" y="342"/>
                        </a:lnTo>
                        <a:lnTo>
                          <a:pt x="60" y="308"/>
                        </a:lnTo>
                        <a:lnTo>
                          <a:pt x="66" y="294"/>
                        </a:lnTo>
                        <a:lnTo>
                          <a:pt x="63" y="276"/>
                        </a:lnTo>
                        <a:lnTo>
                          <a:pt x="64" y="253"/>
                        </a:lnTo>
                        <a:lnTo>
                          <a:pt x="59" y="254"/>
                        </a:lnTo>
                        <a:lnTo>
                          <a:pt x="40" y="213"/>
                        </a:lnTo>
                        <a:lnTo>
                          <a:pt x="42" y="212"/>
                        </a:lnTo>
                        <a:lnTo>
                          <a:pt x="30" y="202"/>
                        </a:lnTo>
                        <a:lnTo>
                          <a:pt x="29" y="179"/>
                        </a:lnTo>
                        <a:lnTo>
                          <a:pt x="23" y="168"/>
                        </a:lnTo>
                        <a:lnTo>
                          <a:pt x="25" y="168"/>
                        </a:lnTo>
                        <a:lnTo>
                          <a:pt x="11" y="152"/>
                        </a:lnTo>
                        <a:lnTo>
                          <a:pt x="10" y="150"/>
                        </a:lnTo>
                        <a:lnTo>
                          <a:pt x="9" y="148"/>
                        </a:lnTo>
                        <a:lnTo>
                          <a:pt x="6" y="147"/>
                        </a:lnTo>
                        <a:lnTo>
                          <a:pt x="6" y="122"/>
                        </a:lnTo>
                        <a:lnTo>
                          <a:pt x="4" y="115"/>
                        </a:lnTo>
                        <a:lnTo>
                          <a:pt x="4" y="97"/>
                        </a:lnTo>
                        <a:lnTo>
                          <a:pt x="4" y="96"/>
                        </a:lnTo>
                        <a:lnTo>
                          <a:pt x="1" y="83"/>
                        </a:lnTo>
                        <a:lnTo>
                          <a:pt x="1" y="65"/>
                        </a:lnTo>
                        <a:lnTo>
                          <a:pt x="1" y="57"/>
                        </a:lnTo>
                        <a:lnTo>
                          <a:pt x="1" y="51"/>
                        </a:lnTo>
                        <a:lnTo>
                          <a:pt x="1" y="49"/>
                        </a:lnTo>
                        <a:lnTo>
                          <a:pt x="0" y="32"/>
                        </a:lnTo>
                        <a:lnTo>
                          <a:pt x="0" y="16"/>
                        </a:lnTo>
                        <a:lnTo>
                          <a:pt x="0" y="14"/>
                        </a:lnTo>
                        <a:lnTo>
                          <a:pt x="6" y="14"/>
                        </a:lnTo>
                        <a:lnTo>
                          <a:pt x="13" y="14"/>
                        </a:lnTo>
                        <a:lnTo>
                          <a:pt x="26" y="12"/>
                        </a:lnTo>
                        <a:lnTo>
                          <a:pt x="38" y="12"/>
                        </a:lnTo>
                        <a:lnTo>
                          <a:pt x="40" y="12"/>
                        </a:lnTo>
                        <a:lnTo>
                          <a:pt x="58" y="11"/>
                        </a:lnTo>
                        <a:lnTo>
                          <a:pt x="59" y="11"/>
                        </a:lnTo>
                        <a:lnTo>
                          <a:pt x="60" y="11"/>
                        </a:lnTo>
                        <a:lnTo>
                          <a:pt x="77" y="11"/>
                        </a:lnTo>
                        <a:lnTo>
                          <a:pt x="85" y="11"/>
                        </a:lnTo>
                        <a:lnTo>
                          <a:pt x="86" y="9"/>
                        </a:lnTo>
                        <a:lnTo>
                          <a:pt x="90" y="9"/>
                        </a:lnTo>
                        <a:lnTo>
                          <a:pt x="93" y="9"/>
                        </a:lnTo>
                        <a:lnTo>
                          <a:pt x="115" y="9"/>
                        </a:lnTo>
                        <a:lnTo>
                          <a:pt x="135" y="8"/>
                        </a:lnTo>
                        <a:lnTo>
                          <a:pt x="144" y="8"/>
                        </a:lnTo>
                        <a:lnTo>
                          <a:pt x="167" y="7"/>
                        </a:lnTo>
                        <a:lnTo>
                          <a:pt x="204" y="5"/>
                        </a:lnTo>
                        <a:lnTo>
                          <a:pt x="213" y="5"/>
                        </a:lnTo>
                        <a:lnTo>
                          <a:pt x="267" y="3"/>
                        </a:lnTo>
                        <a:lnTo>
                          <a:pt x="268" y="1"/>
                        </a:lnTo>
                        <a:lnTo>
                          <a:pt x="280" y="1"/>
                        </a:lnTo>
                        <a:lnTo>
                          <a:pt x="283" y="1"/>
                        </a:lnTo>
                        <a:lnTo>
                          <a:pt x="286" y="1"/>
                        </a:lnTo>
                        <a:lnTo>
                          <a:pt x="287" y="1"/>
                        </a:lnTo>
                        <a:lnTo>
                          <a:pt x="300" y="0"/>
                        </a:lnTo>
                        <a:lnTo>
                          <a:pt x="306" y="0"/>
                        </a:lnTo>
                        <a:lnTo>
                          <a:pt x="309" y="0"/>
                        </a:lnTo>
                        <a:lnTo>
                          <a:pt x="313" y="0"/>
                        </a:lnTo>
                        <a:lnTo>
                          <a:pt x="321" y="54"/>
                        </a:lnTo>
                        <a:lnTo>
                          <a:pt x="334" y="47"/>
                        </a:lnTo>
                        <a:lnTo>
                          <a:pt x="330" y="54"/>
                        </a:lnTo>
                        <a:lnTo>
                          <a:pt x="327" y="57"/>
                        </a:lnTo>
                        <a:lnTo>
                          <a:pt x="335" y="66"/>
                        </a:lnTo>
                        <a:lnTo>
                          <a:pt x="322" y="65"/>
                        </a:lnTo>
                        <a:lnTo>
                          <a:pt x="335" y="72"/>
                        </a:lnTo>
                        <a:lnTo>
                          <a:pt x="338" y="104"/>
                        </a:lnTo>
                        <a:lnTo>
                          <a:pt x="324" y="103"/>
                        </a:lnTo>
                        <a:lnTo>
                          <a:pt x="325" y="115"/>
                        </a:lnTo>
                        <a:lnTo>
                          <a:pt x="332" y="112"/>
                        </a:lnTo>
                        <a:lnTo>
                          <a:pt x="332" y="115"/>
                        </a:lnTo>
                        <a:lnTo>
                          <a:pt x="332" y="112"/>
                        </a:lnTo>
                        <a:lnTo>
                          <a:pt x="336" y="112"/>
                        </a:lnTo>
                        <a:lnTo>
                          <a:pt x="335" y="115"/>
                        </a:lnTo>
                        <a:lnTo>
                          <a:pt x="325" y="122"/>
                        </a:lnTo>
                        <a:lnTo>
                          <a:pt x="330" y="130"/>
                        </a:lnTo>
                        <a:lnTo>
                          <a:pt x="314" y="147"/>
                        </a:lnTo>
                        <a:lnTo>
                          <a:pt x="313" y="147"/>
                        </a:lnTo>
                        <a:lnTo>
                          <a:pt x="313" y="165"/>
                        </a:lnTo>
                        <a:lnTo>
                          <a:pt x="308" y="165"/>
                        </a:lnTo>
                        <a:lnTo>
                          <a:pt x="302" y="165"/>
                        </a:lnTo>
                        <a:lnTo>
                          <a:pt x="300" y="166"/>
                        </a:lnTo>
                        <a:lnTo>
                          <a:pt x="299" y="168"/>
                        </a:lnTo>
                        <a:lnTo>
                          <a:pt x="287" y="180"/>
                        </a:lnTo>
                        <a:lnTo>
                          <a:pt x="290" y="216"/>
                        </a:lnTo>
                        <a:lnTo>
                          <a:pt x="282" y="239"/>
                        </a:lnTo>
                        <a:lnTo>
                          <a:pt x="279" y="248"/>
                        </a:lnTo>
                        <a:lnTo>
                          <a:pt x="280" y="263"/>
                        </a:lnTo>
                        <a:lnTo>
                          <a:pt x="277" y="265"/>
                        </a:lnTo>
                        <a:lnTo>
                          <a:pt x="308" y="263"/>
                        </a:lnTo>
                        <a:lnTo>
                          <a:pt x="321" y="262"/>
                        </a:lnTo>
                        <a:lnTo>
                          <a:pt x="330" y="2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98" name="Freeform 45"/>
                  <p:cNvSpPr>
                    <a:spLocks/>
                  </p:cNvSpPr>
                  <p:nvPr/>
                </p:nvSpPr>
                <p:spPr bwMode="auto">
                  <a:xfrm>
                    <a:off x="3166" y="3302"/>
                    <a:ext cx="589" cy="515"/>
                  </a:xfrm>
                  <a:custGeom>
                    <a:avLst/>
                    <a:gdLst>
                      <a:gd name="T0" fmla="*/ 367 w 589"/>
                      <a:gd name="T1" fmla="*/ 259 h 515"/>
                      <a:gd name="T2" fmla="*/ 399 w 589"/>
                      <a:gd name="T3" fmla="*/ 257 h 515"/>
                      <a:gd name="T4" fmla="*/ 430 w 589"/>
                      <a:gd name="T5" fmla="*/ 254 h 515"/>
                      <a:gd name="T6" fmla="*/ 488 w 589"/>
                      <a:gd name="T7" fmla="*/ 250 h 515"/>
                      <a:gd name="T8" fmla="*/ 481 w 589"/>
                      <a:gd name="T9" fmla="*/ 295 h 515"/>
                      <a:gd name="T10" fmla="*/ 510 w 589"/>
                      <a:gd name="T11" fmla="*/ 346 h 515"/>
                      <a:gd name="T12" fmla="*/ 487 w 589"/>
                      <a:gd name="T13" fmla="*/ 382 h 515"/>
                      <a:gd name="T14" fmla="*/ 519 w 589"/>
                      <a:gd name="T15" fmla="*/ 378 h 515"/>
                      <a:gd name="T16" fmla="*/ 560 w 589"/>
                      <a:gd name="T17" fmla="*/ 384 h 515"/>
                      <a:gd name="T18" fmla="*/ 537 w 589"/>
                      <a:gd name="T19" fmla="*/ 422 h 515"/>
                      <a:gd name="T20" fmla="*/ 530 w 589"/>
                      <a:gd name="T21" fmla="*/ 426 h 515"/>
                      <a:gd name="T22" fmla="*/ 533 w 589"/>
                      <a:gd name="T23" fmla="*/ 458 h 515"/>
                      <a:gd name="T24" fmla="*/ 582 w 589"/>
                      <a:gd name="T25" fmla="*/ 473 h 515"/>
                      <a:gd name="T26" fmla="*/ 576 w 589"/>
                      <a:gd name="T27" fmla="*/ 508 h 515"/>
                      <a:gd name="T28" fmla="*/ 549 w 589"/>
                      <a:gd name="T29" fmla="*/ 511 h 515"/>
                      <a:gd name="T30" fmla="*/ 536 w 589"/>
                      <a:gd name="T31" fmla="*/ 480 h 515"/>
                      <a:gd name="T32" fmla="*/ 451 w 589"/>
                      <a:gd name="T33" fmla="*/ 504 h 515"/>
                      <a:gd name="T34" fmla="*/ 443 w 589"/>
                      <a:gd name="T35" fmla="*/ 483 h 515"/>
                      <a:gd name="T36" fmla="*/ 403 w 589"/>
                      <a:gd name="T37" fmla="*/ 503 h 515"/>
                      <a:gd name="T38" fmla="*/ 354 w 589"/>
                      <a:gd name="T39" fmla="*/ 503 h 515"/>
                      <a:gd name="T40" fmla="*/ 332 w 589"/>
                      <a:gd name="T41" fmla="*/ 462 h 515"/>
                      <a:gd name="T42" fmla="*/ 290 w 589"/>
                      <a:gd name="T43" fmla="*/ 443 h 515"/>
                      <a:gd name="T44" fmla="*/ 264 w 589"/>
                      <a:gd name="T45" fmla="*/ 431 h 515"/>
                      <a:gd name="T46" fmla="*/ 247 w 589"/>
                      <a:gd name="T47" fmla="*/ 426 h 515"/>
                      <a:gd name="T48" fmla="*/ 277 w 589"/>
                      <a:gd name="T49" fmla="*/ 452 h 515"/>
                      <a:gd name="T50" fmla="*/ 232 w 589"/>
                      <a:gd name="T51" fmla="*/ 454 h 515"/>
                      <a:gd name="T52" fmla="*/ 105 w 589"/>
                      <a:gd name="T53" fmla="*/ 434 h 515"/>
                      <a:gd name="T54" fmla="*/ 33 w 589"/>
                      <a:gd name="T55" fmla="*/ 429 h 515"/>
                      <a:gd name="T56" fmla="*/ 52 w 589"/>
                      <a:gd name="T57" fmla="*/ 400 h 515"/>
                      <a:gd name="T58" fmla="*/ 46 w 589"/>
                      <a:gd name="T59" fmla="*/ 355 h 515"/>
                      <a:gd name="T60" fmla="*/ 66 w 589"/>
                      <a:gd name="T61" fmla="*/ 294 h 515"/>
                      <a:gd name="T62" fmla="*/ 40 w 589"/>
                      <a:gd name="T63" fmla="*/ 213 h 515"/>
                      <a:gd name="T64" fmla="*/ 23 w 589"/>
                      <a:gd name="T65" fmla="*/ 168 h 515"/>
                      <a:gd name="T66" fmla="*/ 9 w 589"/>
                      <a:gd name="T67" fmla="*/ 148 h 515"/>
                      <a:gd name="T68" fmla="*/ 4 w 589"/>
                      <a:gd name="T69" fmla="*/ 97 h 515"/>
                      <a:gd name="T70" fmla="*/ 1 w 589"/>
                      <a:gd name="T71" fmla="*/ 57 h 515"/>
                      <a:gd name="T72" fmla="*/ 0 w 589"/>
                      <a:gd name="T73" fmla="*/ 16 h 515"/>
                      <a:gd name="T74" fmla="*/ 26 w 589"/>
                      <a:gd name="T75" fmla="*/ 12 h 515"/>
                      <a:gd name="T76" fmla="*/ 59 w 589"/>
                      <a:gd name="T77" fmla="*/ 11 h 515"/>
                      <a:gd name="T78" fmla="*/ 86 w 589"/>
                      <a:gd name="T79" fmla="*/ 9 h 515"/>
                      <a:gd name="T80" fmla="*/ 135 w 589"/>
                      <a:gd name="T81" fmla="*/ 8 h 515"/>
                      <a:gd name="T82" fmla="*/ 213 w 589"/>
                      <a:gd name="T83" fmla="*/ 5 h 515"/>
                      <a:gd name="T84" fmla="*/ 283 w 589"/>
                      <a:gd name="T85" fmla="*/ 1 h 515"/>
                      <a:gd name="T86" fmla="*/ 306 w 589"/>
                      <a:gd name="T87" fmla="*/ 0 h 515"/>
                      <a:gd name="T88" fmla="*/ 334 w 589"/>
                      <a:gd name="T89" fmla="*/ 47 h 515"/>
                      <a:gd name="T90" fmla="*/ 322 w 589"/>
                      <a:gd name="T91" fmla="*/ 65 h 515"/>
                      <a:gd name="T92" fmla="*/ 325 w 589"/>
                      <a:gd name="T93" fmla="*/ 115 h 515"/>
                      <a:gd name="T94" fmla="*/ 336 w 589"/>
                      <a:gd name="T95" fmla="*/ 112 h 515"/>
                      <a:gd name="T96" fmla="*/ 314 w 589"/>
                      <a:gd name="T97" fmla="*/ 147 h 515"/>
                      <a:gd name="T98" fmla="*/ 302 w 589"/>
                      <a:gd name="T99" fmla="*/ 165 h 515"/>
                      <a:gd name="T100" fmla="*/ 290 w 589"/>
                      <a:gd name="T101" fmla="*/ 216 h 515"/>
                      <a:gd name="T102" fmla="*/ 277 w 589"/>
                      <a:gd name="T103" fmla="*/ 26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89" h="515">
                        <a:moveTo>
                          <a:pt x="330" y="262"/>
                        </a:moveTo>
                        <a:lnTo>
                          <a:pt x="342" y="261"/>
                        </a:lnTo>
                        <a:lnTo>
                          <a:pt x="350" y="261"/>
                        </a:lnTo>
                        <a:lnTo>
                          <a:pt x="367" y="259"/>
                        </a:lnTo>
                        <a:lnTo>
                          <a:pt x="376" y="258"/>
                        </a:lnTo>
                        <a:lnTo>
                          <a:pt x="381" y="258"/>
                        </a:lnTo>
                        <a:lnTo>
                          <a:pt x="398" y="257"/>
                        </a:lnTo>
                        <a:lnTo>
                          <a:pt x="399" y="257"/>
                        </a:lnTo>
                        <a:lnTo>
                          <a:pt x="405" y="257"/>
                        </a:lnTo>
                        <a:lnTo>
                          <a:pt x="418" y="256"/>
                        </a:lnTo>
                        <a:lnTo>
                          <a:pt x="421" y="256"/>
                        </a:lnTo>
                        <a:lnTo>
                          <a:pt x="430" y="254"/>
                        </a:lnTo>
                        <a:lnTo>
                          <a:pt x="432" y="254"/>
                        </a:lnTo>
                        <a:lnTo>
                          <a:pt x="446" y="253"/>
                        </a:lnTo>
                        <a:lnTo>
                          <a:pt x="478" y="252"/>
                        </a:lnTo>
                        <a:lnTo>
                          <a:pt x="488" y="250"/>
                        </a:lnTo>
                        <a:lnTo>
                          <a:pt x="491" y="250"/>
                        </a:lnTo>
                        <a:lnTo>
                          <a:pt x="488" y="259"/>
                        </a:lnTo>
                        <a:lnTo>
                          <a:pt x="482" y="284"/>
                        </a:lnTo>
                        <a:lnTo>
                          <a:pt x="481" y="295"/>
                        </a:lnTo>
                        <a:lnTo>
                          <a:pt x="492" y="315"/>
                        </a:lnTo>
                        <a:lnTo>
                          <a:pt x="493" y="315"/>
                        </a:lnTo>
                        <a:lnTo>
                          <a:pt x="500" y="319"/>
                        </a:lnTo>
                        <a:lnTo>
                          <a:pt x="510" y="346"/>
                        </a:lnTo>
                        <a:lnTo>
                          <a:pt x="522" y="354"/>
                        </a:lnTo>
                        <a:lnTo>
                          <a:pt x="510" y="359"/>
                        </a:lnTo>
                        <a:lnTo>
                          <a:pt x="497" y="376"/>
                        </a:lnTo>
                        <a:lnTo>
                          <a:pt x="487" y="382"/>
                        </a:lnTo>
                        <a:lnTo>
                          <a:pt x="499" y="388"/>
                        </a:lnTo>
                        <a:lnTo>
                          <a:pt x="504" y="396"/>
                        </a:lnTo>
                        <a:lnTo>
                          <a:pt x="513" y="396"/>
                        </a:lnTo>
                        <a:lnTo>
                          <a:pt x="519" y="378"/>
                        </a:lnTo>
                        <a:lnTo>
                          <a:pt x="526" y="374"/>
                        </a:lnTo>
                        <a:lnTo>
                          <a:pt x="540" y="370"/>
                        </a:lnTo>
                        <a:lnTo>
                          <a:pt x="559" y="354"/>
                        </a:lnTo>
                        <a:lnTo>
                          <a:pt x="560" y="384"/>
                        </a:lnTo>
                        <a:lnTo>
                          <a:pt x="553" y="387"/>
                        </a:lnTo>
                        <a:lnTo>
                          <a:pt x="555" y="392"/>
                        </a:lnTo>
                        <a:lnTo>
                          <a:pt x="539" y="410"/>
                        </a:lnTo>
                        <a:lnTo>
                          <a:pt x="537" y="422"/>
                        </a:lnTo>
                        <a:lnTo>
                          <a:pt x="530" y="415"/>
                        </a:lnTo>
                        <a:lnTo>
                          <a:pt x="530" y="426"/>
                        </a:lnTo>
                        <a:lnTo>
                          <a:pt x="515" y="422"/>
                        </a:lnTo>
                        <a:lnTo>
                          <a:pt x="530" y="426"/>
                        </a:lnTo>
                        <a:lnTo>
                          <a:pt x="515" y="429"/>
                        </a:lnTo>
                        <a:lnTo>
                          <a:pt x="529" y="443"/>
                        </a:lnTo>
                        <a:lnTo>
                          <a:pt x="519" y="442"/>
                        </a:lnTo>
                        <a:lnTo>
                          <a:pt x="533" y="458"/>
                        </a:lnTo>
                        <a:lnTo>
                          <a:pt x="547" y="457"/>
                        </a:lnTo>
                        <a:lnTo>
                          <a:pt x="563" y="465"/>
                        </a:lnTo>
                        <a:lnTo>
                          <a:pt x="571" y="464"/>
                        </a:lnTo>
                        <a:lnTo>
                          <a:pt x="582" y="473"/>
                        </a:lnTo>
                        <a:lnTo>
                          <a:pt x="589" y="476"/>
                        </a:lnTo>
                        <a:lnTo>
                          <a:pt x="588" y="496"/>
                        </a:lnTo>
                        <a:lnTo>
                          <a:pt x="578" y="498"/>
                        </a:lnTo>
                        <a:lnTo>
                          <a:pt x="576" y="508"/>
                        </a:lnTo>
                        <a:lnTo>
                          <a:pt x="576" y="506"/>
                        </a:lnTo>
                        <a:lnTo>
                          <a:pt x="566" y="494"/>
                        </a:lnTo>
                        <a:lnTo>
                          <a:pt x="552" y="512"/>
                        </a:lnTo>
                        <a:lnTo>
                          <a:pt x="549" y="511"/>
                        </a:lnTo>
                        <a:lnTo>
                          <a:pt x="552" y="507"/>
                        </a:lnTo>
                        <a:lnTo>
                          <a:pt x="551" y="496"/>
                        </a:lnTo>
                        <a:lnTo>
                          <a:pt x="547" y="496"/>
                        </a:lnTo>
                        <a:lnTo>
                          <a:pt x="536" y="480"/>
                        </a:lnTo>
                        <a:lnTo>
                          <a:pt x="505" y="471"/>
                        </a:lnTo>
                        <a:lnTo>
                          <a:pt x="488" y="473"/>
                        </a:lnTo>
                        <a:lnTo>
                          <a:pt x="469" y="492"/>
                        </a:lnTo>
                        <a:lnTo>
                          <a:pt x="451" y="504"/>
                        </a:lnTo>
                        <a:lnTo>
                          <a:pt x="438" y="508"/>
                        </a:lnTo>
                        <a:lnTo>
                          <a:pt x="448" y="504"/>
                        </a:lnTo>
                        <a:lnTo>
                          <a:pt x="452" y="499"/>
                        </a:lnTo>
                        <a:lnTo>
                          <a:pt x="443" y="483"/>
                        </a:lnTo>
                        <a:lnTo>
                          <a:pt x="436" y="481"/>
                        </a:lnTo>
                        <a:lnTo>
                          <a:pt x="432" y="491"/>
                        </a:lnTo>
                        <a:lnTo>
                          <a:pt x="421" y="488"/>
                        </a:lnTo>
                        <a:lnTo>
                          <a:pt x="403" y="503"/>
                        </a:lnTo>
                        <a:lnTo>
                          <a:pt x="388" y="515"/>
                        </a:lnTo>
                        <a:lnTo>
                          <a:pt x="384" y="515"/>
                        </a:lnTo>
                        <a:lnTo>
                          <a:pt x="373" y="502"/>
                        </a:lnTo>
                        <a:lnTo>
                          <a:pt x="354" y="503"/>
                        </a:lnTo>
                        <a:lnTo>
                          <a:pt x="321" y="481"/>
                        </a:lnTo>
                        <a:lnTo>
                          <a:pt x="330" y="483"/>
                        </a:lnTo>
                        <a:lnTo>
                          <a:pt x="336" y="475"/>
                        </a:lnTo>
                        <a:lnTo>
                          <a:pt x="332" y="462"/>
                        </a:lnTo>
                        <a:lnTo>
                          <a:pt x="306" y="456"/>
                        </a:lnTo>
                        <a:lnTo>
                          <a:pt x="299" y="458"/>
                        </a:lnTo>
                        <a:lnTo>
                          <a:pt x="298" y="443"/>
                        </a:lnTo>
                        <a:lnTo>
                          <a:pt x="290" y="443"/>
                        </a:lnTo>
                        <a:lnTo>
                          <a:pt x="290" y="430"/>
                        </a:lnTo>
                        <a:lnTo>
                          <a:pt x="276" y="429"/>
                        </a:lnTo>
                        <a:lnTo>
                          <a:pt x="263" y="434"/>
                        </a:lnTo>
                        <a:lnTo>
                          <a:pt x="264" y="431"/>
                        </a:lnTo>
                        <a:lnTo>
                          <a:pt x="260" y="430"/>
                        </a:lnTo>
                        <a:lnTo>
                          <a:pt x="260" y="419"/>
                        </a:lnTo>
                        <a:lnTo>
                          <a:pt x="250" y="420"/>
                        </a:lnTo>
                        <a:lnTo>
                          <a:pt x="247" y="426"/>
                        </a:lnTo>
                        <a:lnTo>
                          <a:pt x="230" y="433"/>
                        </a:lnTo>
                        <a:lnTo>
                          <a:pt x="247" y="448"/>
                        </a:lnTo>
                        <a:lnTo>
                          <a:pt x="267" y="445"/>
                        </a:lnTo>
                        <a:lnTo>
                          <a:pt x="277" y="452"/>
                        </a:lnTo>
                        <a:lnTo>
                          <a:pt x="276" y="464"/>
                        </a:lnTo>
                        <a:lnTo>
                          <a:pt x="264" y="462"/>
                        </a:lnTo>
                        <a:lnTo>
                          <a:pt x="243" y="452"/>
                        </a:lnTo>
                        <a:lnTo>
                          <a:pt x="232" y="454"/>
                        </a:lnTo>
                        <a:lnTo>
                          <a:pt x="221" y="460"/>
                        </a:lnTo>
                        <a:lnTo>
                          <a:pt x="179" y="457"/>
                        </a:lnTo>
                        <a:lnTo>
                          <a:pt x="139" y="441"/>
                        </a:lnTo>
                        <a:lnTo>
                          <a:pt x="105" y="434"/>
                        </a:lnTo>
                        <a:lnTo>
                          <a:pt x="50" y="442"/>
                        </a:lnTo>
                        <a:lnTo>
                          <a:pt x="41" y="456"/>
                        </a:lnTo>
                        <a:lnTo>
                          <a:pt x="36" y="442"/>
                        </a:lnTo>
                        <a:lnTo>
                          <a:pt x="33" y="429"/>
                        </a:lnTo>
                        <a:lnTo>
                          <a:pt x="37" y="426"/>
                        </a:lnTo>
                        <a:lnTo>
                          <a:pt x="46" y="407"/>
                        </a:lnTo>
                        <a:lnTo>
                          <a:pt x="50" y="403"/>
                        </a:lnTo>
                        <a:lnTo>
                          <a:pt x="52" y="400"/>
                        </a:lnTo>
                        <a:lnTo>
                          <a:pt x="54" y="391"/>
                        </a:lnTo>
                        <a:lnTo>
                          <a:pt x="52" y="376"/>
                        </a:lnTo>
                        <a:lnTo>
                          <a:pt x="48" y="365"/>
                        </a:lnTo>
                        <a:lnTo>
                          <a:pt x="46" y="355"/>
                        </a:lnTo>
                        <a:lnTo>
                          <a:pt x="48" y="354"/>
                        </a:lnTo>
                        <a:lnTo>
                          <a:pt x="50" y="342"/>
                        </a:lnTo>
                        <a:lnTo>
                          <a:pt x="60" y="308"/>
                        </a:lnTo>
                        <a:lnTo>
                          <a:pt x="66" y="294"/>
                        </a:lnTo>
                        <a:lnTo>
                          <a:pt x="63" y="276"/>
                        </a:lnTo>
                        <a:lnTo>
                          <a:pt x="64" y="253"/>
                        </a:lnTo>
                        <a:lnTo>
                          <a:pt x="59" y="254"/>
                        </a:lnTo>
                        <a:lnTo>
                          <a:pt x="40" y="213"/>
                        </a:lnTo>
                        <a:lnTo>
                          <a:pt x="42" y="212"/>
                        </a:lnTo>
                        <a:lnTo>
                          <a:pt x="30" y="202"/>
                        </a:lnTo>
                        <a:lnTo>
                          <a:pt x="29" y="179"/>
                        </a:lnTo>
                        <a:lnTo>
                          <a:pt x="23" y="168"/>
                        </a:lnTo>
                        <a:lnTo>
                          <a:pt x="25" y="168"/>
                        </a:lnTo>
                        <a:lnTo>
                          <a:pt x="11" y="152"/>
                        </a:lnTo>
                        <a:lnTo>
                          <a:pt x="10" y="150"/>
                        </a:lnTo>
                        <a:lnTo>
                          <a:pt x="9" y="148"/>
                        </a:lnTo>
                        <a:lnTo>
                          <a:pt x="6" y="147"/>
                        </a:lnTo>
                        <a:lnTo>
                          <a:pt x="6" y="122"/>
                        </a:lnTo>
                        <a:lnTo>
                          <a:pt x="4" y="115"/>
                        </a:lnTo>
                        <a:lnTo>
                          <a:pt x="4" y="97"/>
                        </a:lnTo>
                        <a:lnTo>
                          <a:pt x="4" y="96"/>
                        </a:lnTo>
                        <a:lnTo>
                          <a:pt x="1" y="83"/>
                        </a:lnTo>
                        <a:lnTo>
                          <a:pt x="1" y="65"/>
                        </a:lnTo>
                        <a:lnTo>
                          <a:pt x="1" y="57"/>
                        </a:lnTo>
                        <a:lnTo>
                          <a:pt x="1" y="51"/>
                        </a:lnTo>
                        <a:lnTo>
                          <a:pt x="1" y="49"/>
                        </a:lnTo>
                        <a:lnTo>
                          <a:pt x="0" y="32"/>
                        </a:lnTo>
                        <a:lnTo>
                          <a:pt x="0" y="16"/>
                        </a:lnTo>
                        <a:lnTo>
                          <a:pt x="0" y="14"/>
                        </a:lnTo>
                        <a:lnTo>
                          <a:pt x="6" y="14"/>
                        </a:lnTo>
                        <a:lnTo>
                          <a:pt x="13" y="14"/>
                        </a:lnTo>
                        <a:lnTo>
                          <a:pt x="26" y="12"/>
                        </a:lnTo>
                        <a:lnTo>
                          <a:pt x="38" y="12"/>
                        </a:lnTo>
                        <a:lnTo>
                          <a:pt x="40" y="12"/>
                        </a:lnTo>
                        <a:lnTo>
                          <a:pt x="58" y="11"/>
                        </a:lnTo>
                        <a:lnTo>
                          <a:pt x="59" y="11"/>
                        </a:lnTo>
                        <a:lnTo>
                          <a:pt x="60" y="11"/>
                        </a:lnTo>
                        <a:lnTo>
                          <a:pt x="77" y="11"/>
                        </a:lnTo>
                        <a:lnTo>
                          <a:pt x="85" y="11"/>
                        </a:lnTo>
                        <a:lnTo>
                          <a:pt x="86" y="9"/>
                        </a:lnTo>
                        <a:lnTo>
                          <a:pt x="90" y="9"/>
                        </a:lnTo>
                        <a:lnTo>
                          <a:pt x="93" y="9"/>
                        </a:lnTo>
                        <a:lnTo>
                          <a:pt x="115" y="9"/>
                        </a:lnTo>
                        <a:lnTo>
                          <a:pt x="135" y="8"/>
                        </a:lnTo>
                        <a:lnTo>
                          <a:pt x="144" y="8"/>
                        </a:lnTo>
                        <a:lnTo>
                          <a:pt x="167" y="7"/>
                        </a:lnTo>
                        <a:lnTo>
                          <a:pt x="204" y="5"/>
                        </a:lnTo>
                        <a:lnTo>
                          <a:pt x="213" y="5"/>
                        </a:lnTo>
                        <a:lnTo>
                          <a:pt x="267" y="3"/>
                        </a:lnTo>
                        <a:lnTo>
                          <a:pt x="268" y="1"/>
                        </a:lnTo>
                        <a:lnTo>
                          <a:pt x="280" y="1"/>
                        </a:lnTo>
                        <a:lnTo>
                          <a:pt x="283" y="1"/>
                        </a:lnTo>
                        <a:lnTo>
                          <a:pt x="286" y="1"/>
                        </a:lnTo>
                        <a:lnTo>
                          <a:pt x="287" y="1"/>
                        </a:lnTo>
                        <a:lnTo>
                          <a:pt x="300" y="0"/>
                        </a:lnTo>
                        <a:lnTo>
                          <a:pt x="306" y="0"/>
                        </a:lnTo>
                        <a:lnTo>
                          <a:pt x="309" y="0"/>
                        </a:lnTo>
                        <a:lnTo>
                          <a:pt x="313" y="0"/>
                        </a:lnTo>
                        <a:lnTo>
                          <a:pt x="321" y="54"/>
                        </a:lnTo>
                        <a:lnTo>
                          <a:pt x="334" y="47"/>
                        </a:lnTo>
                        <a:lnTo>
                          <a:pt x="330" y="54"/>
                        </a:lnTo>
                        <a:lnTo>
                          <a:pt x="327" y="57"/>
                        </a:lnTo>
                        <a:lnTo>
                          <a:pt x="335" y="66"/>
                        </a:lnTo>
                        <a:lnTo>
                          <a:pt x="322" y="65"/>
                        </a:lnTo>
                        <a:lnTo>
                          <a:pt x="335" y="72"/>
                        </a:lnTo>
                        <a:lnTo>
                          <a:pt x="338" y="104"/>
                        </a:lnTo>
                        <a:lnTo>
                          <a:pt x="324" y="103"/>
                        </a:lnTo>
                        <a:lnTo>
                          <a:pt x="325" y="115"/>
                        </a:lnTo>
                        <a:lnTo>
                          <a:pt x="332" y="112"/>
                        </a:lnTo>
                        <a:lnTo>
                          <a:pt x="332" y="115"/>
                        </a:lnTo>
                        <a:lnTo>
                          <a:pt x="332" y="112"/>
                        </a:lnTo>
                        <a:lnTo>
                          <a:pt x="336" y="112"/>
                        </a:lnTo>
                        <a:lnTo>
                          <a:pt x="335" y="115"/>
                        </a:lnTo>
                        <a:lnTo>
                          <a:pt x="325" y="122"/>
                        </a:lnTo>
                        <a:lnTo>
                          <a:pt x="330" y="130"/>
                        </a:lnTo>
                        <a:lnTo>
                          <a:pt x="314" y="147"/>
                        </a:lnTo>
                        <a:lnTo>
                          <a:pt x="313" y="147"/>
                        </a:lnTo>
                        <a:lnTo>
                          <a:pt x="313" y="165"/>
                        </a:lnTo>
                        <a:lnTo>
                          <a:pt x="308" y="165"/>
                        </a:lnTo>
                        <a:lnTo>
                          <a:pt x="302" y="165"/>
                        </a:lnTo>
                        <a:lnTo>
                          <a:pt x="300" y="166"/>
                        </a:lnTo>
                        <a:lnTo>
                          <a:pt x="299" y="168"/>
                        </a:lnTo>
                        <a:lnTo>
                          <a:pt x="287" y="180"/>
                        </a:lnTo>
                        <a:lnTo>
                          <a:pt x="290" y="216"/>
                        </a:lnTo>
                        <a:lnTo>
                          <a:pt x="282" y="239"/>
                        </a:lnTo>
                        <a:lnTo>
                          <a:pt x="279" y="248"/>
                        </a:lnTo>
                        <a:lnTo>
                          <a:pt x="280" y="263"/>
                        </a:lnTo>
                        <a:lnTo>
                          <a:pt x="277" y="265"/>
                        </a:lnTo>
                        <a:lnTo>
                          <a:pt x="308" y="263"/>
                        </a:lnTo>
                        <a:lnTo>
                          <a:pt x="321" y="262"/>
                        </a:lnTo>
                        <a:lnTo>
                          <a:pt x="330" y="262"/>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55" name="Freeform 47"/>
                <p:cNvSpPr>
                  <a:spLocks/>
                </p:cNvSpPr>
                <p:nvPr/>
              </p:nvSpPr>
              <p:spPr bwMode="auto">
                <a:xfrm>
                  <a:off x="3084" y="2827"/>
                  <a:ext cx="524" cy="483"/>
                </a:xfrm>
                <a:custGeom>
                  <a:avLst/>
                  <a:gdLst>
                    <a:gd name="T0" fmla="*/ 18 w 524"/>
                    <a:gd name="T1" fmla="*/ 134 h 483"/>
                    <a:gd name="T2" fmla="*/ 22 w 524"/>
                    <a:gd name="T3" fmla="*/ 158 h 483"/>
                    <a:gd name="T4" fmla="*/ 25 w 524"/>
                    <a:gd name="T5" fmla="*/ 175 h 483"/>
                    <a:gd name="T6" fmla="*/ 25 w 524"/>
                    <a:gd name="T7" fmla="*/ 239 h 483"/>
                    <a:gd name="T8" fmla="*/ 25 w 524"/>
                    <a:gd name="T9" fmla="*/ 264 h 483"/>
                    <a:gd name="T10" fmla="*/ 26 w 524"/>
                    <a:gd name="T11" fmla="*/ 296 h 483"/>
                    <a:gd name="T12" fmla="*/ 26 w 524"/>
                    <a:gd name="T13" fmla="*/ 339 h 483"/>
                    <a:gd name="T14" fmla="*/ 26 w 524"/>
                    <a:gd name="T15" fmla="*/ 366 h 483"/>
                    <a:gd name="T16" fmla="*/ 40 w 524"/>
                    <a:gd name="T17" fmla="*/ 416 h 483"/>
                    <a:gd name="T18" fmla="*/ 76 w 524"/>
                    <a:gd name="T19" fmla="*/ 418 h 483"/>
                    <a:gd name="T20" fmla="*/ 77 w 524"/>
                    <a:gd name="T21" fmla="*/ 452 h 483"/>
                    <a:gd name="T22" fmla="*/ 84 w 524"/>
                    <a:gd name="T23" fmla="*/ 483 h 483"/>
                    <a:gd name="T24" fmla="*/ 117 w 524"/>
                    <a:gd name="T25" fmla="*/ 482 h 483"/>
                    <a:gd name="T26" fmla="*/ 137 w 524"/>
                    <a:gd name="T27" fmla="*/ 480 h 483"/>
                    <a:gd name="T28" fmla="*/ 163 w 524"/>
                    <a:gd name="T29" fmla="*/ 480 h 483"/>
                    <a:gd name="T30" fmla="*/ 171 w 524"/>
                    <a:gd name="T31" fmla="*/ 479 h 483"/>
                    <a:gd name="T32" fmla="*/ 222 w 524"/>
                    <a:gd name="T33" fmla="*/ 478 h 483"/>
                    <a:gd name="T34" fmla="*/ 291 w 524"/>
                    <a:gd name="T35" fmla="*/ 475 h 483"/>
                    <a:gd name="T36" fmla="*/ 358 w 524"/>
                    <a:gd name="T37" fmla="*/ 471 h 483"/>
                    <a:gd name="T38" fmla="*/ 365 w 524"/>
                    <a:gd name="T39" fmla="*/ 471 h 483"/>
                    <a:gd name="T40" fmla="*/ 387 w 524"/>
                    <a:gd name="T41" fmla="*/ 470 h 483"/>
                    <a:gd name="T42" fmla="*/ 393 w 524"/>
                    <a:gd name="T43" fmla="*/ 419 h 483"/>
                    <a:gd name="T44" fmla="*/ 379 w 524"/>
                    <a:gd name="T45" fmla="*/ 411 h 483"/>
                    <a:gd name="T46" fmla="*/ 379 w 524"/>
                    <a:gd name="T47" fmla="*/ 399 h 483"/>
                    <a:gd name="T48" fmla="*/ 389 w 524"/>
                    <a:gd name="T49" fmla="*/ 365 h 483"/>
                    <a:gd name="T50" fmla="*/ 399 w 524"/>
                    <a:gd name="T51" fmla="*/ 335 h 483"/>
                    <a:gd name="T52" fmla="*/ 423 w 524"/>
                    <a:gd name="T53" fmla="*/ 297 h 483"/>
                    <a:gd name="T54" fmla="*/ 429 w 524"/>
                    <a:gd name="T55" fmla="*/ 292 h 483"/>
                    <a:gd name="T56" fmla="*/ 438 w 524"/>
                    <a:gd name="T57" fmla="*/ 249 h 483"/>
                    <a:gd name="T58" fmla="*/ 450 w 524"/>
                    <a:gd name="T59" fmla="*/ 243 h 483"/>
                    <a:gd name="T60" fmla="*/ 446 w 524"/>
                    <a:gd name="T61" fmla="*/ 237 h 483"/>
                    <a:gd name="T62" fmla="*/ 454 w 524"/>
                    <a:gd name="T63" fmla="*/ 222 h 483"/>
                    <a:gd name="T64" fmla="*/ 465 w 524"/>
                    <a:gd name="T65" fmla="*/ 218 h 483"/>
                    <a:gd name="T66" fmla="*/ 462 w 524"/>
                    <a:gd name="T67" fmla="*/ 200 h 483"/>
                    <a:gd name="T68" fmla="*/ 483 w 524"/>
                    <a:gd name="T69" fmla="*/ 150 h 483"/>
                    <a:gd name="T70" fmla="*/ 473 w 524"/>
                    <a:gd name="T71" fmla="*/ 148 h 483"/>
                    <a:gd name="T72" fmla="*/ 490 w 524"/>
                    <a:gd name="T73" fmla="*/ 123 h 483"/>
                    <a:gd name="T74" fmla="*/ 511 w 524"/>
                    <a:gd name="T75" fmla="*/ 77 h 483"/>
                    <a:gd name="T76" fmla="*/ 511 w 524"/>
                    <a:gd name="T77" fmla="*/ 62 h 483"/>
                    <a:gd name="T78" fmla="*/ 468 w 524"/>
                    <a:gd name="T79" fmla="*/ 66 h 483"/>
                    <a:gd name="T80" fmla="*/ 446 w 524"/>
                    <a:gd name="T81" fmla="*/ 68 h 483"/>
                    <a:gd name="T82" fmla="*/ 462 w 524"/>
                    <a:gd name="T83" fmla="*/ 40 h 483"/>
                    <a:gd name="T84" fmla="*/ 457 w 524"/>
                    <a:gd name="T85" fmla="*/ 2 h 483"/>
                    <a:gd name="T86" fmla="*/ 420 w 524"/>
                    <a:gd name="T87" fmla="*/ 4 h 483"/>
                    <a:gd name="T88" fmla="*/ 399 w 524"/>
                    <a:gd name="T89" fmla="*/ 6 h 483"/>
                    <a:gd name="T90" fmla="*/ 364 w 524"/>
                    <a:gd name="T91" fmla="*/ 8 h 483"/>
                    <a:gd name="T92" fmla="*/ 334 w 524"/>
                    <a:gd name="T93" fmla="*/ 10 h 483"/>
                    <a:gd name="T94" fmla="*/ 324 w 524"/>
                    <a:gd name="T95" fmla="*/ 10 h 483"/>
                    <a:gd name="T96" fmla="*/ 300 w 524"/>
                    <a:gd name="T97" fmla="*/ 12 h 483"/>
                    <a:gd name="T98" fmla="*/ 257 w 524"/>
                    <a:gd name="T99" fmla="*/ 14 h 483"/>
                    <a:gd name="T100" fmla="*/ 218 w 524"/>
                    <a:gd name="T101" fmla="*/ 17 h 483"/>
                    <a:gd name="T102" fmla="*/ 192 w 524"/>
                    <a:gd name="T103" fmla="*/ 18 h 483"/>
                    <a:gd name="T104" fmla="*/ 153 w 524"/>
                    <a:gd name="T105" fmla="*/ 20 h 483"/>
                    <a:gd name="T106" fmla="*/ 130 w 524"/>
                    <a:gd name="T107" fmla="*/ 21 h 483"/>
                    <a:gd name="T108" fmla="*/ 96 w 524"/>
                    <a:gd name="T109" fmla="*/ 22 h 483"/>
                    <a:gd name="T110" fmla="*/ 71 w 524"/>
                    <a:gd name="T111" fmla="*/ 22 h 483"/>
                    <a:gd name="T112" fmla="*/ 25 w 524"/>
                    <a:gd name="T113" fmla="*/ 25 h 483"/>
                    <a:gd name="T114" fmla="*/ 3 w 524"/>
                    <a:gd name="T115" fmla="*/ 43 h 483"/>
                    <a:gd name="T116" fmla="*/ 9 w 524"/>
                    <a:gd name="T117" fmla="*/ 75 h 483"/>
                    <a:gd name="T118" fmla="*/ 15 w 524"/>
                    <a:gd name="T119" fmla="*/ 11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4" h="483">
                      <a:moveTo>
                        <a:pt x="17" y="124"/>
                      </a:moveTo>
                      <a:lnTo>
                        <a:pt x="18" y="131"/>
                      </a:lnTo>
                      <a:lnTo>
                        <a:pt x="18" y="134"/>
                      </a:lnTo>
                      <a:lnTo>
                        <a:pt x="20" y="139"/>
                      </a:lnTo>
                      <a:lnTo>
                        <a:pt x="22" y="156"/>
                      </a:lnTo>
                      <a:lnTo>
                        <a:pt x="22" y="158"/>
                      </a:lnTo>
                      <a:lnTo>
                        <a:pt x="25" y="171"/>
                      </a:lnTo>
                      <a:lnTo>
                        <a:pt x="25" y="172"/>
                      </a:lnTo>
                      <a:lnTo>
                        <a:pt x="25" y="175"/>
                      </a:lnTo>
                      <a:lnTo>
                        <a:pt x="25" y="189"/>
                      </a:lnTo>
                      <a:lnTo>
                        <a:pt x="25" y="232"/>
                      </a:lnTo>
                      <a:lnTo>
                        <a:pt x="25" y="239"/>
                      </a:lnTo>
                      <a:lnTo>
                        <a:pt x="25" y="240"/>
                      </a:lnTo>
                      <a:lnTo>
                        <a:pt x="25" y="259"/>
                      </a:lnTo>
                      <a:lnTo>
                        <a:pt x="25" y="264"/>
                      </a:lnTo>
                      <a:lnTo>
                        <a:pt x="25" y="271"/>
                      </a:lnTo>
                      <a:lnTo>
                        <a:pt x="26" y="289"/>
                      </a:lnTo>
                      <a:lnTo>
                        <a:pt x="26" y="296"/>
                      </a:lnTo>
                      <a:lnTo>
                        <a:pt x="26" y="323"/>
                      </a:lnTo>
                      <a:lnTo>
                        <a:pt x="26" y="331"/>
                      </a:lnTo>
                      <a:lnTo>
                        <a:pt x="26" y="339"/>
                      </a:lnTo>
                      <a:lnTo>
                        <a:pt x="26" y="361"/>
                      </a:lnTo>
                      <a:lnTo>
                        <a:pt x="26" y="363"/>
                      </a:lnTo>
                      <a:lnTo>
                        <a:pt x="26" y="366"/>
                      </a:lnTo>
                      <a:lnTo>
                        <a:pt x="26" y="369"/>
                      </a:lnTo>
                      <a:lnTo>
                        <a:pt x="26" y="403"/>
                      </a:lnTo>
                      <a:lnTo>
                        <a:pt x="40" y="416"/>
                      </a:lnTo>
                      <a:lnTo>
                        <a:pt x="54" y="408"/>
                      </a:lnTo>
                      <a:lnTo>
                        <a:pt x="76" y="414"/>
                      </a:lnTo>
                      <a:lnTo>
                        <a:pt x="76" y="418"/>
                      </a:lnTo>
                      <a:lnTo>
                        <a:pt x="76" y="437"/>
                      </a:lnTo>
                      <a:lnTo>
                        <a:pt x="77" y="449"/>
                      </a:lnTo>
                      <a:lnTo>
                        <a:pt x="77" y="452"/>
                      </a:lnTo>
                      <a:lnTo>
                        <a:pt x="77" y="470"/>
                      </a:lnTo>
                      <a:lnTo>
                        <a:pt x="78" y="483"/>
                      </a:lnTo>
                      <a:lnTo>
                        <a:pt x="84" y="483"/>
                      </a:lnTo>
                      <a:lnTo>
                        <a:pt x="91" y="483"/>
                      </a:lnTo>
                      <a:lnTo>
                        <a:pt x="104" y="482"/>
                      </a:lnTo>
                      <a:lnTo>
                        <a:pt x="117" y="482"/>
                      </a:lnTo>
                      <a:lnTo>
                        <a:pt x="118" y="482"/>
                      </a:lnTo>
                      <a:lnTo>
                        <a:pt x="136" y="480"/>
                      </a:lnTo>
                      <a:lnTo>
                        <a:pt x="137" y="480"/>
                      </a:lnTo>
                      <a:lnTo>
                        <a:pt x="139" y="480"/>
                      </a:lnTo>
                      <a:lnTo>
                        <a:pt x="155" y="480"/>
                      </a:lnTo>
                      <a:lnTo>
                        <a:pt x="163" y="480"/>
                      </a:lnTo>
                      <a:lnTo>
                        <a:pt x="164" y="479"/>
                      </a:lnTo>
                      <a:lnTo>
                        <a:pt x="168" y="479"/>
                      </a:lnTo>
                      <a:lnTo>
                        <a:pt x="171" y="479"/>
                      </a:lnTo>
                      <a:lnTo>
                        <a:pt x="193" y="479"/>
                      </a:lnTo>
                      <a:lnTo>
                        <a:pt x="214" y="478"/>
                      </a:lnTo>
                      <a:lnTo>
                        <a:pt x="222" y="478"/>
                      </a:lnTo>
                      <a:lnTo>
                        <a:pt x="245" y="476"/>
                      </a:lnTo>
                      <a:lnTo>
                        <a:pt x="282" y="475"/>
                      </a:lnTo>
                      <a:lnTo>
                        <a:pt x="291" y="475"/>
                      </a:lnTo>
                      <a:lnTo>
                        <a:pt x="345" y="472"/>
                      </a:lnTo>
                      <a:lnTo>
                        <a:pt x="346" y="471"/>
                      </a:lnTo>
                      <a:lnTo>
                        <a:pt x="358" y="471"/>
                      </a:lnTo>
                      <a:lnTo>
                        <a:pt x="361" y="471"/>
                      </a:lnTo>
                      <a:lnTo>
                        <a:pt x="364" y="471"/>
                      </a:lnTo>
                      <a:lnTo>
                        <a:pt x="365" y="471"/>
                      </a:lnTo>
                      <a:lnTo>
                        <a:pt x="379" y="470"/>
                      </a:lnTo>
                      <a:lnTo>
                        <a:pt x="384" y="470"/>
                      </a:lnTo>
                      <a:lnTo>
                        <a:pt x="387" y="470"/>
                      </a:lnTo>
                      <a:lnTo>
                        <a:pt x="391" y="470"/>
                      </a:lnTo>
                      <a:lnTo>
                        <a:pt x="391" y="468"/>
                      </a:lnTo>
                      <a:lnTo>
                        <a:pt x="393" y="419"/>
                      </a:lnTo>
                      <a:lnTo>
                        <a:pt x="387" y="419"/>
                      </a:lnTo>
                      <a:lnTo>
                        <a:pt x="391" y="406"/>
                      </a:lnTo>
                      <a:lnTo>
                        <a:pt x="379" y="411"/>
                      </a:lnTo>
                      <a:lnTo>
                        <a:pt x="384" y="402"/>
                      </a:lnTo>
                      <a:lnTo>
                        <a:pt x="380" y="400"/>
                      </a:lnTo>
                      <a:lnTo>
                        <a:pt x="379" y="399"/>
                      </a:lnTo>
                      <a:lnTo>
                        <a:pt x="377" y="396"/>
                      </a:lnTo>
                      <a:lnTo>
                        <a:pt x="389" y="376"/>
                      </a:lnTo>
                      <a:lnTo>
                        <a:pt x="389" y="365"/>
                      </a:lnTo>
                      <a:lnTo>
                        <a:pt x="402" y="366"/>
                      </a:lnTo>
                      <a:lnTo>
                        <a:pt x="391" y="340"/>
                      </a:lnTo>
                      <a:lnTo>
                        <a:pt x="399" y="335"/>
                      </a:lnTo>
                      <a:lnTo>
                        <a:pt x="403" y="320"/>
                      </a:lnTo>
                      <a:lnTo>
                        <a:pt x="415" y="302"/>
                      </a:lnTo>
                      <a:lnTo>
                        <a:pt x="423" y="297"/>
                      </a:lnTo>
                      <a:lnTo>
                        <a:pt x="420" y="289"/>
                      </a:lnTo>
                      <a:lnTo>
                        <a:pt x="431" y="286"/>
                      </a:lnTo>
                      <a:lnTo>
                        <a:pt x="429" y="292"/>
                      </a:lnTo>
                      <a:lnTo>
                        <a:pt x="431" y="293"/>
                      </a:lnTo>
                      <a:lnTo>
                        <a:pt x="440" y="264"/>
                      </a:lnTo>
                      <a:lnTo>
                        <a:pt x="438" y="249"/>
                      </a:lnTo>
                      <a:lnTo>
                        <a:pt x="442" y="245"/>
                      </a:lnTo>
                      <a:lnTo>
                        <a:pt x="443" y="251"/>
                      </a:lnTo>
                      <a:lnTo>
                        <a:pt x="450" y="243"/>
                      </a:lnTo>
                      <a:lnTo>
                        <a:pt x="439" y="237"/>
                      </a:lnTo>
                      <a:lnTo>
                        <a:pt x="442" y="233"/>
                      </a:lnTo>
                      <a:lnTo>
                        <a:pt x="446" y="237"/>
                      </a:lnTo>
                      <a:lnTo>
                        <a:pt x="450" y="233"/>
                      </a:lnTo>
                      <a:lnTo>
                        <a:pt x="448" y="230"/>
                      </a:lnTo>
                      <a:lnTo>
                        <a:pt x="454" y="222"/>
                      </a:lnTo>
                      <a:lnTo>
                        <a:pt x="456" y="222"/>
                      </a:lnTo>
                      <a:lnTo>
                        <a:pt x="457" y="220"/>
                      </a:lnTo>
                      <a:lnTo>
                        <a:pt x="465" y="218"/>
                      </a:lnTo>
                      <a:lnTo>
                        <a:pt x="472" y="212"/>
                      </a:lnTo>
                      <a:lnTo>
                        <a:pt x="470" y="206"/>
                      </a:lnTo>
                      <a:lnTo>
                        <a:pt x="462" y="200"/>
                      </a:lnTo>
                      <a:lnTo>
                        <a:pt x="480" y="180"/>
                      </a:lnTo>
                      <a:lnTo>
                        <a:pt x="487" y="181"/>
                      </a:lnTo>
                      <a:lnTo>
                        <a:pt x="483" y="150"/>
                      </a:lnTo>
                      <a:lnTo>
                        <a:pt x="479" y="143"/>
                      </a:lnTo>
                      <a:lnTo>
                        <a:pt x="478" y="149"/>
                      </a:lnTo>
                      <a:lnTo>
                        <a:pt x="473" y="148"/>
                      </a:lnTo>
                      <a:lnTo>
                        <a:pt x="478" y="140"/>
                      </a:lnTo>
                      <a:lnTo>
                        <a:pt x="486" y="131"/>
                      </a:lnTo>
                      <a:lnTo>
                        <a:pt x="490" y="123"/>
                      </a:lnTo>
                      <a:lnTo>
                        <a:pt x="499" y="126"/>
                      </a:lnTo>
                      <a:lnTo>
                        <a:pt x="501" y="96"/>
                      </a:lnTo>
                      <a:lnTo>
                        <a:pt x="511" y="77"/>
                      </a:lnTo>
                      <a:lnTo>
                        <a:pt x="524" y="75"/>
                      </a:lnTo>
                      <a:lnTo>
                        <a:pt x="514" y="62"/>
                      </a:lnTo>
                      <a:lnTo>
                        <a:pt x="511" y="62"/>
                      </a:lnTo>
                      <a:lnTo>
                        <a:pt x="495" y="64"/>
                      </a:lnTo>
                      <a:lnTo>
                        <a:pt x="490" y="64"/>
                      </a:lnTo>
                      <a:lnTo>
                        <a:pt x="468" y="66"/>
                      </a:lnTo>
                      <a:lnTo>
                        <a:pt x="460" y="67"/>
                      </a:lnTo>
                      <a:lnTo>
                        <a:pt x="456" y="67"/>
                      </a:lnTo>
                      <a:lnTo>
                        <a:pt x="446" y="68"/>
                      </a:lnTo>
                      <a:lnTo>
                        <a:pt x="454" y="52"/>
                      </a:lnTo>
                      <a:lnTo>
                        <a:pt x="457" y="51"/>
                      </a:lnTo>
                      <a:lnTo>
                        <a:pt x="462" y="40"/>
                      </a:lnTo>
                      <a:lnTo>
                        <a:pt x="470" y="35"/>
                      </a:lnTo>
                      <a:lnTo>
                        <a:pt x="464" y="0"/>
                      </a:lnTo>
                      <a:lnTo>
                        <a:pt x="457" y="2"/>
                      </a:lnTo>
                      <a:lnTo>
                        <a:pt x="454" y="2"/>
                      </a:lnTo>
                      <a:lnTo>
                        <a:pt x="450" y="2"/>
                      </a:lnTo>
                      <a:lnTo>
                        <a:pt x="420" y="4"/>
                      </a:lnTo>
                      <a:lnTo>
                        <a:pt x="406" y="4"/>
                      </a:lnTo>
                      <a:lnTo>
                        <a:pt x="405" y="4"/>
                      </a:lnTo>
                      <a:lnTo>
                        <a:pt x="399" y="6"/>
                      </a:lnTo>
                      <a:lnTo>
                        <a:pt x="390" y="6"/>
                      </a:lnTo>
                      <a:lnTo>
                        <a:pt x="376" y="8"/>
                      </a:lnTo>
                      <a:lnTo>
                        <a:pt x="364" y="8"/>
                      </a:lnTo>
                      <a:lnTo>
                        <a:pt x="356" y="9"/>
                      </a:lnTo>
                      <a:lnTo>
                        <a:pt x="353" y="9"/>
                      </a:lnTo>
                      <a:lnTo>
                        <a:pt x="334" y="10"/>
                      </a:lnTo>
                      <a:lnTo>
                        <a:pt x="332" y="10"/>
                      </a:lnTo>
                      <a:lnTo>
                        <a:pt x="330" y="10"/>
                      </a:lnTo>
                      <a:lnTo>
                        <a:pt x="324" y="10"/>
                      </a:lnTo>
                      <a:lnTo>
                        <a:pt x="319" y="10"/>
                      </a:lnTo>
                      <a:lnTo>
                        <a:pt x="306" y="12"/>
                      </a:lnTo>
                      <a:lnTo>
                        <a:pt x="300" y="12"/>
                      </a:lnTo>
                      <a:lnTo>
                        <a:pt x="273" y="13"/>
                      </a:lnTo>
                      <a:lnTo>
                        <a:pt x="260" y="14"/>
                      </a:lnTo>
                      <a:lnTo>
                        <a:pt x="257" y="14"/>
                      </a:lnTo>
                      <a:lnTo>
                        <a:pt x="234" y="16"/>
                      </a:lnTo>
                      <a:lnTo>
                        <a:pt x="227" y="16"/>
                      </a:lnTo>
                      <a:lnTo>
                        <a:pt x="218" y="17"/>
                      </a:lnTo>
                      <a:lnTo>
                        <a:pt x="197" y="17"/>
                      </a:lnTo>
                      <a:lnTo>
                        <a:pt x="194" y="18"/>
                      </a:lnTo>
                      <a:lnTo>
                        <a:pt x="192" y="18"/>
                      </a:lnTo>
                      <a:lnTo>
                        <a:pt x="184" y="18"/>
                      </a:lnTo>
                      <a:lnTo>
                        <a:pt x="163" y="20"/>
                      </a:lnTo>
                      <a:lnTo>
                        <a:pt x="153" y="20"/>
                      </a:lnTo>
                      <a:lnTo>
                        <a:pt x="139" y="20"/>
                      </a:lnTo>
                      <a:lnTo>
                        <a:pt x="136" y="21"/>
                      </a:lnTo>
                      <a:lnTo>
                        <a:pt x="130" y="21"/>
                      </a:lnTo>
                      <a:lnTo>
                        <a:pt x="122" y="21"/>
                      </a:lnTo>
                      <a:lnTo>
                        <a:pt x="108" y="21"/>
                      </a:lnTo>
                      <a:lnTo>
                        <a:pt x="96" y="22"/>
                      </a:lnTo>
                      <a:lnTo>
                        <a:pt x="86" y="22"/>
                      </a:lnTo>
                      <a:lnTo>
                        <a:pt x="78" y="22"/>
                      </a:lnTo>
                      <a:lnTo>
                        <a:pt x="71" y="22"/>
                      </a:lnTo>
                      <a:lnTo>
                        <a:pt x="65" y="24"/>
                      </a:lnTo>
                      <a:lnTo>
                        <a:pt x="56" y="24"/>
                      </a:lnTo>
                      <a:lnTo>
                        <a:pt x="25" y="25"/>
                      </a:lnTo>
                      <a:lnTo>
                        <a:pt x="13" y="25"/>
                      </a:lnTo>
                      <a:lnTo>
                        <a:pt x="0" y="25"/>
                      </a:lnTo>
                      <a:lnTo>
                        <a:pt x="3" y="43"/>
                      </a:lnTo>
                      <a:lnTo>
                        <a:pt x="4" y="51"/>
                      </a:lnTo>
                      <a:lnTo>
                        <a:pt x="9" y="70"/>
                      </a:lnTo>
                      <a:lnTo>
                        <a:pt x="9" y="75"/>
                      </a:lnTo>
                      <a:lnTo>
                        <a:pt x="10" y="80"/>
                      </a:lnTo>
                      <a:lnTo>
                        <a:pt x="14" y="108"/>
                      </a:lnTo>
                      <a:lnTo>
                        <a:pt x="15" y="119"/>
                      </a:lnTo>
                      <a:lnTo>
                        <a:pt x="17" y="12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56" name="Freeform 48"/>
                <p:cNvSpPr>
                  <a:spLocks/>
                </p:cNvSpPr>
                <p:nvPr/>
              </p:nvSpPr>
              <p:spPr bwMode="auto">
                <a:xfrm>
                  <a:off x="2217" y="2778"/>
                  <a:ext cx="900" cy="458"/>
                </a:xfrm>
                <a:custGeom>
                  <a:avLst/>
                  <a:gdLst>
                    <a:gd name="T0" fmla="*/ 874 w 900"/>
                    <a:gd name="T1" fmla="*/ 73 h 458"/>
                    <a:gd name="T2" fmla="*/ 874 w 900"/>
                    <a:gd name="T3" fmla="*/ 43 h 458"/>
                    <a:gd name="T4" fmla="*/ 873 w 900"/>
                    <a:gd name="T5" fmla="*/ 7 h 458"/>
                    <a:gd name="T6" fmla="*/ 824 w 900"/>
                    <a:gd name="T7" fmla="*/ 9 h 458"/>
                    <a:gd name="T8" fmla="*/ 780 w 900"/>
                    <a:gd name="T9" fmla="*/ 10 h 458"/>
                    <a:gd name="T10" fmla="*/ 751 w 900"/>
                    <a:gd name="T11" fmla="*/ 12 h 458"/>
                    <a:gd name="T12" fmla="*/ 715 w 900"/>
                    <a:gd name="T13" fmla="*/ 12 h 458"/>
                    <a:gd name="T14" fmla="*/ 652 w 900"/>
                    <a:gd name="T15" fmla="*/ 13 h 458"/>
                    <a:gd name="T16" fmla="*/ 593 w 900"/>
                    <a:gd name="T17" fmla="*/ 13 h 458"/>
                    <a:gd name="T18" fmla="*/ 554 w 900"/>
                    <a:gd name="T19" fmla="*/ 13 h 458"/>
                    <a:gd name="T20" fmla="*/ 510 w 900"/>
                    <a:gd name="T21" fmla="*/ 13 h 458"/>
                    <a:gd name="T22" fmla="*/ 484 w 900"/>
                    <a:gd name="T23" fmla="*/ 13 h 458"/>
                    <a:gd name="T24" fmla="*/ 438 w 900"/>
                    <a:gd name="T25" fmla="*/ 13 h 458"/>
                    <a:gd name="T26" fmla="*/ 371 w 900"/>
                    <a:gd name="T27" fmla="*/ 13 h 458"/>
                    <a:gd name="T28" fmla="*/ 315 w 900"/>
                    <a:gd name="T29" fmla="*/ 12 h 458"/>
                    <a:gd name="T30" fmla="*/ 256 w 900"/>
                    <a:gd name="T31" fmla="*/ 10 h 458"/>
                    <a:gd name="T32" fmla="*/ 204 w 900"/>
                    <a:gd name="T33" fmla="*/ 9 h 458"/>
                    <a:gd name="T34" fmla="*/ 135 w 900"/>
                    <a:gd name="T35" fmla="*/ 7 h 458"/>
                    <a:gd name="T36" fmla="*/ 43 w 900"/>
                    <a:gd name="T37" fmla="*/ 3 h 458"/>
                    <a:gd name="T38" fmla="*/ 2 w 900"/>
                    <a:gd name="T39" fmla="*/ 39 h 458"/>
                    <a:gd name="T40" fmla="*/ 88 w 900"/>
                    <a:gd name="T41" fmla="*/ 71 h 458"/>
                    <a:gd name="T42" fmla="*/ 117 w 900"/>
                    <a:gd name="T43" fmla="*/ 72 h 458"/>
                    <a:gd name="T44" fmla="*/ 184 w 900"/>
                    <a:gd name="T45" fmla="*/ 75 h 458"/>
                    <a:gd name="T46" fmla="*/ 223 w 900"/>
                    <a:gd name="T47" fmla="*/ 75 h 458"/>
                    <a:gd name="T48" fmla="*/ 277 w 900"/>
                    <a:gd name="T49" fmla="*/ 77 h 458"/>
                    <a:gd name="T50" fmla="*/ 314 w 900"/>
                    <a:gd name="T51" fmla="*/ 138 h 458"/>
                    <a:gd name="T52" fmla="*/ 312 w 900"/>
                    <a:gd name="T53" fmla="*/ 168 h 458"/>
                    <a:gd name="T54" fmla="*/ 312 w 900"/>
                    <a:gd name="T55" fmla="*/ 217 h 458"/>
                    <a:gd name="T56" fmla="*/ 311 w 900"/>
                    <a:gd name="T57" fmla="*/ 255 h 458"/>
                    <a:gd name="T58" fmla="*/ 309 w 900"/>
                    <a:gd name="T59" fmla="*/ 304 h 458"/>
                    <a:gd name="T60" fmla="*/ 326 w 900"/>
                    <a:gd name="T61" fmla="*/ 346 h 458"/>
                    <a:gd name="T62" fmla="*/ 387 w 900"/>
                    <a:gd name="T63" fmla="*/ 365 h 458"/>
                    <a:gd name="T64" fmla="*/ 402 w 900"/>
                    <a:gd name="T65" fmla="*/ 388 h 458"/>
                    <a:gd name="T66" fmla="*/ 456 w 900"/>
                    <a:gd name="T67" fmla="*/ 394 h 458"/>
                    <a:gd name="T68" fmla="*/ 476 w 900"/>
                    <a:gd name="T69" fmla="*/ 405 h 458"/>
                    <a:gd name="T70" fmla="*/ 512 w 900"/>
                    <a:gd name="T71" fmla="*/ 396 h 458"/>
                    <a:gd name="T72" fmla="*/ 536 w 900"/>
                    <a:gd name="T73" fmla="*/ 435 h 458"/>
                    <a:gd name="T74" fmla="*/ 576 w 900"/>
                    <a:gd name="T75" fmla="*/ 426 h 458"/>
                    <a:gd name="T76" fmla="*/ 610 w 900"/>
                    <a:gd name="T77" fmla="*/ 446 h 458"/>
                    <a:gd name="T78" fmla="*/ 657 w 900"/>
                    <a:gd name="T79" fmla="*/ 438 h 458"/>
                    <a:gd name="T80" fmla="*/ 683 w 900"/>
                    <a:gd name="T81" fmla="*/ 443 h 458"/>
                    <a:gd name="T82" fmla="*/ 736 w 900"/>
                    <a:gd name="T83" fmla="*/ 430 h 458"/>
                    <a:gd name="T84" fmla="*/ 778 w 900"/>
                    <a:gd name="T85" fmla="*/ 421 h 458"/>
                    <a:gd name="T86" fmla="*/ 786 w 900"/>
                    <a:gd name="T87" fmla="*/ 427 h 458"/>
                    <a:gd name="T88" fmla="*/ 829 w 900"/>
                    <a:gd name="T89" fmla="*/ 418 h 458"/>
                    <a:gd name="T90" fmla="*/ 858 w 900"/>
                    <a:gd name="T91" fmla="*/ 443 h 458"/>
                    <a:gd name="T92" fmla="*/ 871 w 900"/>
                    <a:gd name="T93" fmla="*/ 448 h 458"/>
                    <a:gd name="T94" fmla="*/ 897 w 900"/>
                    <a:gd name="T95" fmla="*/ 458 h 458"/>
                    <a:gd name="T96" fmla="*/ 900 w 900"/>
                    <a:gd name="T97" fmla="*/ 416 h 458"/>
                    <a:gd name="T98" fmla="*/ 900 w 900"/>
                    <a:gd name="T99" fmla="*/ 374 h 458"/>
                    <a:gd name="T100" fmla="*/ 899 w 900"/>
                    <a:gd name="T101" fmla="*/ 316 h 458"/>
                    <a:gd name="T102" fmla="*/ 899 w 900"/>
                    <a:gd name="T103" fmla="*/ 282 h 458"/>
                    <a:gd name="T104" fmla="*/ 899 w 900"/>
                    <a:gd name="T105" fmla="*/ 221 h 458"/>
                    <a:gd name="T106" fmla="*/ 892 w 900"/>
                    <a:gd name="T107" fmla="*/ 183 h 458"/>
                    <a:gd name="T108" fmla="*/ 888 w 900"/>
                    <a:gd name="T109" fmla="*/ 157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0" h="458">
                      <a:moveTo>
                        <a:pt x="882" y="119"/>
                      </a:moveTo>
                      <a:lnTo>
                        <a:pt x="878" y="99"/>
                      </a:lnTo>
                      <a:lnTo>
                        <a:pt x="877" y="91"/>
                      </a:lnTo>
                      <a:lnTo>
                        <a:pt x="874" y="73"/>
                      </a:lnTo>
                      <a:lnTo>
                        <a:pt x="874" y="61"/>
                      </a:lnTo>
                      <a:lnTo>
                        <a:pt x="874" y="55"/>
                      </a:lnTo>
                      <a:lnTo>
                        <a:pt x="874" y="51"/>
                      </a:lnTo>
                      <a:lnTo>
                        <a:pt x="874" y="43"/>
                      </a:lnTo>
                      <a:lnTo>
                        <a:pt x="874" y="39"/>
                      </a:lnTo>
                      <a:lnTo>
                        <a:pt x="873" y="25"/>
                      </a:lnTo>
                      <a:lnTo>
                        <a:pt x="873" y="13"/>
                      </a:lnTo>
                      <a:lnTo>
                        <a:pt x="873" y="7"/>
                      </a:lnTo>
                      <a:lnTo>
                        <a:pt x="871" y="7"/>
                      </a:lnTo>
                      <a:lnTo>
                        <a:pt x="858" y="9"/>
                      </a:lnTo>
                      <a:lnTo>
                        <a:pt x="832" y="9"/>
                      </a:lnTo>
                      <a:lnTo>
                        <a:pt x="824" y="9"/>
                      </a:lnTo>
                      <a:lnTo>
                        <a:pt x="807" y="10"/>
                      </a:lnTo>
                      <a:lnTo>
                        <a:pt x="800" y="10"/>
                      </a:lnTo>
                      <a:lnTo>
                        <a:pt x="790" y="10"/>
                      </a:lnTo>
                      <a:lnTo>
                        <a:pt x="780" y="10"/>
                      </a:lnTo>
                      <a:lnTo>
                        <a:pt x="778" y="10"/>
                      </a:lnTo>
                      <a:lnTo>
                        <a:pt x="767" y="10"/>
                      </a:lnTo>
                      <a:lnTo>
                        <a:pt x="763" y="10"/>
                      </a:lnTo>
                      <a:lnTo>
                        <a:pt x="751" y="12"/>
                      </a:lnTo>
                      <a:lnTo>
                        <a:pt x="743" y="12"/>
                      </a:lnTo>
                      <a:lnTo>
                        <a:pt x="732" y="12"/>
                      </a:lnTo>
                      <a:lnTo>
                        <a:pt x="729" y="12"/>
                      </a:lnTo>
                      <a:lnTo>
                        <a:pt x="715" y="12"/>
                      </a:lnTo>
                      <a:lnTo>
                        <a:pt x="683" y="13"/>
                      </a:lnTo>
                      <a:lnTo>
                        <a:pt x="674" y="13"/>
                      </a:lnTo>
                      <a:lnTo>
                        <a:pt x="665" y="13"/>
                      </a:lnTo>
                      <a:lnTo>
                        <a:pt x="652" y="13"/>
                      </a:lnTo>
                      <a:lnTo>
                        <a:pt x="638" y="13"/>
                      </a:lnTo>
                      <a:lnTo>
                        <a:pt x="625" y="13"/>
                      </a:lnTo>
                      <a:lnTo>
                        <a:pt x="612" y="13"/>
                      </a:lnTo>
                      <a:lnTo>
                        <a:pt x="593" y="13"/>
                      </a:lnTo>
                      <a:lnTo>
                        <a:pt x="587" y="13"/>
                      </a:lnTo>
                      <a:lnTo>
                        <a:pt x="577" y="13"/>
                      </a:lnTo>
                      <a:lnTo>
                        <a:pt x="575" y="13"/>
                      </a:lnTo>
                      <a:lnTo>
                        <a:pt x="554" y="13"/>
                      </a:lnTo>
                      <a:lnTo>
                        <a:pt x="543" y="13"/>
                      </a:lnTo>
                      <a:lnTo>
                        <a:pt x="522" y="13"/>
                      </a:lnTo>
                      <a:lnTo>
                        <a:pt x="517" y="13"/>
                      </a:lnTo>
                      <a:lnTo>
                        <a:pt x="510" y="13"/>
                      </a:lnTo>
                      <a:lnTo>
                        <a:pt x="509" y="13"/>
                      </a:lnTo>
                      <a:lnTo>
                        <a:pt x="492" y="13"/>
                      </a:lnTo>
                      <a:lnTo>
                        <a:pt x="487" y="13"/>
                      </a:lnTo>
                      <a:lnTo>
                        <a:pt x="484" y="13"/>
                      </a:lnTo>
                      <a:lnTo>
                        <a:pt x="469" y="13"/>
                      </a:lnTo>
                      <a:lnTo>
                        <a:pt x="465" y="13"/>
                      </a:lnTo>
                      <a:lnTo>
                        <a:pt x="445" y="13"/>
                      </a:lnTo>
                      <a:lnTo>
                        <a:pt x="438" y="13"/>
                      </a:lnTo>
                      <a:lnTo>
                        <a:pt x="419" y="13"/>
                      </a:lnTo>
                      <a:lnTo>
                        <a:pt x="383" y="13"/>
                      </a:lnTo>
                      <a:lnTo>
                        <a:pt x="379" y="13"/>
                      </a:lnTo>
                      <a:lnTo>
                        <a:pt x="371" y="13"/>
                      </a:lnTo>
                      <a:lnTo>
                        <a:pt x="367" y="13"/>
                      </a:lnTo>
                      <a:lnTo>
                        <a:pt x="363" y="12"/>
                      </a:lnTo>
                      <a:lnTo>
                        <a:pt x="323" y="12"/>
                      </a:lnTo>
                      <a:lnTo>
                        <a:pt x="315" y="12"/>
                      </a:lnTo>
                      <a:lnTo>
                        <a:pt x="311" y="12"/>
                      </a:lnTo>
                      <a:lnTo>
                        <a:pt x="305" y="12"/>
                      </a:lnTo>
                      <a:lnTo>
                        <a:pt x="301" y="10"/>
                      </a:lnTo>
                      <a:lnTo>
                        <a:pt x="256" y="10"/>
                      </a:lnTo>
                      <a:lnTo>
                        <a:pt x="249" y="10"/>
                      </a:lnTo>
                      <a:lnTo>
                        <a:pt x="216" y="9"/>
                      </a:lnTo>
                      <a:lnTo>
                        <a:pt x="211" y="9"/>
                      </a:lnTo>
                      <a:lnTo>
                        <a:pt x="204" y="9"/>
                      </a:lnTo>
                      <a:lnTo>
                        <a:pt x="199" y="9"/>
                      </a:lnTo>
                      <a:lnTo>
                        <a:pt x="172" y="9"/>
                      </a:lnTo>
                      <a:lnTo>
                        <a:pt x="155" y="7"/>
                      </a:lnTo>
                      <a:lnTo>
                        <a:pt x="135" y="7"/>
                      </a:lnTo>
                      <a:lnTo>
                        <a:pt x="127" y="7"/>
                      </a:lnTo>
                      <a:lnTo>
                        <a:pt x="105" y="6"/>
                      </a:lnTo>
                      <a:lnTo>
                        <a:pt x="104" y="6"/>
                      </a:lnTo>
                      <a:lnTo>
                        <a:pt x="43" y="3"/>
                      </a:lnTo>
                      <a:lnTo>
                        <a:pt x="29" y="2"/>
                      </a:lnTo>
                      <a:lnTo>
                        <a:pt x="6" y="0"/>
                      </a:lnTo>
                      <a:lnTo>
                        <a:pt x="4" y="17"/>
                      </a:lnTo>
                      <a:lnTo>
                        <a:pt x="2" y="39"/>
                      </a:lnTo>
                      <a:lnTo>
                        <a:pt x="0" y="67"/>
                      </a:lnTo>
                      <a:lnTo>
                        <a:pt x="42" y="69"/>
                      </a:lnTo>
                      <a:lnTo>
                        <a:pt x="66" y="69"/>
                      </a:lnTo>
                      <a:lnTo>
                        <a:pt x="88" y="71"/>
                      </a:lnTo>
                      <a:lnTo>
                        <a:pt x="93" y="71"/>
                      </a:lnTo>
                      <a:lnTo>
                        <a:pt x="95" y="71"/>
                      </a:lnTo>
                      <a:lnTo>
                        <a:pt x="103" y="71"/>
                      </a:lnTo>
                      <a:lnTo>
                        <a:pt x="117" y="72"/>
                      </a:lnTo>
                      <a:lnTo>
                        <a:pt x="121" y="72"/>
                      </a:lnTo>
                      <a:lnTo>
                        <a:pt x="145" y="73"/>
                      </a:lnTo>
                      <a:lnTo>
                        <a:pt x="170" y="73"/>
                      </a:lnTo>
                      <a:lnTo>
                        <a:pt x="184" y="75"/>
                      </a:lnTo>
                      <a:lnTo>
                        <a:pt x="202" y="75"/>
                      </a:lnTo>
                      <a:lnTo>
                        <a:pt x="210" y="75"/>
                      </a:lnTo>
                      <a:lnTo>
                        <a:pt x="214" y="75"/>
                      </a:lnTo>
                      <a:lnTo>
                        <a:pt x="223" y="75"/>
                      </a:lnTo>
                      <a:lnTo>
                        <a:pt x="248" y="77"/>
                      </a:lnTo>
                      <a:lnTo>
                        <a:pt x="256" y="77"/>
                      </a:lnTo>
                      <a:lnTo>
                        <a:pt x="275" y="77"/>
                      </a:lnTo>
                      <a:lnTo>
                        <a:pt x="277" y="77"/>
                      </a:lnTo>
                      <a:lnTo>
                        <a:pt x="314" y="79"/>
                      </a:lnTo>
                      <a:lnTo>
                        <a:pt x="315" y="79"/>
                      </a:lnTo>
                      <a:lnTo>
                        <a:pt x="314" y="95"/>
                      </a:lnTo>
                      <a:lnTo>
                        <a:pt x="314" y="138"/>
                      </a:lnTo>
                      <a:lnTo>
                        <a:pt x="314" y="145"/>
                      </a:lnTo>
                      <a:lnTo>
                        <a:pt x="312" y="156"/>
                      </a:lnTo>
                      <a:lnTo>
                        <a:pt x="312" y="160"/>
                      </a:lnTo>
                      <a:lnTo>
                        <a:pt x="312" y="168"/>
                      </a:lnTo>
                      <a:lnTo>
                        <a:pt x="312" y="179"/>
                      </a:lnTo>
                      <a:lnTo>
                        <a:pt x="312" y="196"/>
                      </a:lnTo>
                      <a:lnTo>
                        <a:pt x="312" y="212"/>
                      </a:lnTo>
                      <a:lnTo>
                        <a:pt x="312" y="217"/>
                      </a:lnTo>
                      <a:lnTo>
                        <a:pt x="312" y="222"/>
                      </a:lnTo>
                      <a:lnTo>
                        <a:pt x="311" y="240"/>
                      </a:lnTo>
                      <a:lnTo>
                        <a:pt x="311" y="245"/>
                      </a:lnTo>
                      <a:lnTo>
                        <a:pt x="311" y="255"/>
                      </a:lnTo>
                      <a:lnTo>
                        <a:pt x="311" y="262"/>
                      </a:lnTo>
                      <a:lnTo>
                        <a:pt x="311" y="274"/>
                      </a:lnTo>
                      <a:lnTo>
                        <a:pt x="311" y="296"/>
                      </a:lnTo>
                      <a:lnTo>
                        <a:pt x="309" y="304"/>
                      </a:lnTo>
                      <a:lnTo>
                        <a:pt x="309" y="313"/>
                      </a:lnTo>
                      <a:lnTo>
                        <a:pt x="309" y="339"/>
                      </a:lnTo>
                      <a:lnTo>
                        <a:pt x="314" y="338"/>
                      </a:lnTo>
                      <a:lnTo>
                        <a:pt x="326" y="346"/>
                      </a:lnTo>
                      <a:lnTo>
                        <a:pt x="336" y="357"/>
                      </a:lnTo>
                      <a:lnTo>
                        <a:pt x="362" y="360"/>
                      </a:lnTo>
                      <a:lnTo>
                        <a:pt x="364" y="361"/>
                      </a:lnTo>
                      <a:lnTo>
                        <a:pt x="387" y="365"/>
                      </a:lnTo>
                      <a:lnTo>
                        <a:pt x="389" y="365"/>
                      </a:lnTo>
                      <a:lnTo>
                        <a:pt x="391" y="369"/>
                      </a:lnTo>
                      <a:lnTo>
                        <a:pt x="394" y="384"/>
                      </a:lnTo>
                      <a:lnTo>
                        <a:pt x="402" y="388"/>
                      </a:lnTo>
                      <a:lnTo>
                        <a:pt x="409" y="387"/>
                      </a:lnTo>
                      <a:lnTo>
                        <a:pt x="420" y="388"/>
                      </a:lnTo>
                      <a:lnTo>
                        <a:pt x="442" y="398"/>
                      </a:lnTo>
                      <a:lnTo>
                        <a:pt x="456" y="394"/>
                      </a:lnTo>
                      <a:lnTo>
                        <a:pt x="457" y="394"/>
                      </a:lnTo>
                      <a:lnTo>
                        <a:pt x="463" y="398"/>
                      </a:lnTo>
                      <a:lnTo>
                        <a:pt x="468" y="404"/>
                      </a:lnTo>
                      <a:lnTo>
                        <a:pt x="476" y="405"/>
                      </a:lnTo>
                      <a:lnTo>
                        <a:pt x="497" y="398"/>
                      </a:lnTo>
                      <a:lnTo>
                        <a:pt x="504" y="400"/>
                      </a:lnTo>
                      <a:lnTo>
                        <a:pt x="508" y="396"/>
                      </a:lnTo>
                      <a:lnTo>
                        <a:pt x="512" y="396"/>
                      </a:lnTo>
                      <a:lnTo>
                        <a:pt x="514" y="414"/>
                      </a:lnTo>
                      <a:lnTo>
                        <a:pt x="526" y="414"/>
                      </a:lnTo>
                      <a:lnTo>
                        <a:pt x="526" y="430"/>
                      </a:lnTo>
                      <a:lnTo>
                        <a:pt x="536" y="435"/>
                      </a:lnTo>
                      <a:lnTo>
                        <a:pt x="562" y="417"/>
                      </a:lnTo>
                      <a:lnTo>
                        <a:pt x="571" y="428"/>
                      </a:lnTo>
                      <a:lnTo>
                        <a:pt x="573" y="427"/>
                      </a:lnTo>
                      <a:lnTo>
                        <a:pt x="576" y="426"/>
                      </a:lnTo>
                      <a:lnTo>
                        <a:pt x="577" y="427"/>
                      </a:lnTo>
                      <a:lnTo>
                        <a:pt x="590" y="439"/>
                      </a:lnTo>
                      <a:lnTo>
                        <a:pt x="612" y="431"/>
                      </a:lnTo>
                      <a:lnTo>
                        <a:pt x="610" y="446"/>
                      </a:lnTo>
                      <a:lnTo>
                        <a:pt x="617" y="452"/>
                      </a:lnTo>
                      <a:lnTo>
                        <a:pt x="635" y="420"/>
                      </a:lnTo>
                      <a:lnTo>
                        <a:pt x="636" y="420"/>
                      </a:lnTo>
                      <a:lnTo>
                        <a:pt x="657" y="438"/>
                      </a:lnTo>
                      <a:lnTo>
                        <a:pt x="673" y="428"/>
                      </a:lnTo>
                      <a:lnTo>
                        <a:pt x="674" y="428"/>
                      </a:lnTo>
                      <a:lnTo>
                        <a:pt x="672" y="431"/>
                      </a:lnTo>
                      <a:lnTo>
                        <a:pt x="683" y="443"/>
                      </a:lnTo>
                      <a:lnTo>
                        <a:pt x="692" y="443"/>
                      </a:lnTo>
                      <a:lnTo>
                        <a:pt x="698" y="450"/>
                      </a:lnTo>
                      <a:lnTo>
                        <a:pt x="710" y="445"/>
                      </a:lnTo>
                      <a:lnTo>
                        <a:pt x="736" y="430"/>
                      </a:lnTo>
                      <a:lnTo>
                        <a:pt x="754" y="434"/>
                      </a:lnTo>
                      <a:lnTo>
                        <a:pt x="763" y="430"/>
                      </a:lnTo>
                      <a:lnTo>
                        <a:pt x="763" y="427"/>
                      </a:lnTo>
                      <a:lnTo>
                        <a:pt x="778" y="421"/>
                      </a:lnTo>
                      <a:lnTo>
                        <a:pt x="778" y="418"/>
                      </a:lnTo>
                      <a:lnTo>
                        <a:pt x="784" y="420"/>
                      </a:lnTo>
                      <a:lnTo>
                        <a:pt x="788" y="426"/>
                      </a:lnTo>
                      <a:lnTo>
                        <a:pt x="786" y="427"/>
                      </a:lnTo>
                      <a:lnTo>
                        <a:pt x="811" y="427"/>
                      </a:lnTo>
                      <a:lnTo>
                        <a:pt x="814" y="428"/>
                      </a:lnTo>
                      <a:lnTo>
                        <a:pt x="817" y="418"/>
                      </a:lnTo>
                      <a:lnTo>
                        <a:pt x="829" y="418"/>
                      </a:lnTo>
                      <a:lnTo>
                        <a:pt x="832" y="418"/>
                      </a:lnTo>
                      <a:lnTo>
                        <a:pt x="832" y="421"/>
                      </a:lnTo>
                      <a:lnTo>
                        <a:pt x="845" y="428"/>
                      </a:lnTo>
                      <a:lnTo>
                        <a:pt x="858" y="443"/>
                      </a:lnTo>
                      <a:lnTo>
                        <a:pt x="865" y="445"/>
                      </a:lnTo>
                      <a:lnTo>
                        <a:pt x="863" y="440"/>
                      </a:lnTo>
                      <a:lnTo>
                        <a:pt x="871" y="442"/>
                      </a:lnTo>
                      <a:lnTo>
                        <a:pt x="871" y="448"/>
                      </a:lnTo>
                      <a:lnTo>
                        <a:pt x="874" y="446"/>
                      </a:lnTo>
                      <a:lnTo>
                        <a:pt x="873" y="449"/>
                      </a:lnTo>
                      <a:lnTo>
                        <a:pt x="887" y="450"/>
                      </a:lnTo>
                      <a:lnTo>
                        <a:pt x="897" y="458"/>
                      </a:lnTo>
                      <a:lnTo>
                        <a:pt x="900" y="456"/>
                      </a:lnTo>
                      <a:lnTo>
                        <a:pt x="900" y="421"/>
                      </a:lnTo>
                      <a:lnTo>
                        <a:pt x="900" y="418"/>
                      </a:lnTo>
                      <a:lnTo>
                        <a:pt x="900" y="416"/>
                      </a:lnTo>
                      <a:lnTo>
                        <a:pt x="900" y="413"/>
                      </a:lnTo>
                      <a:lnTo>
                        <a:pt x="900" y="391"/>
                      </a:lnTo>
                      <a:lnTo>
                        <a:pt x="900" y="383"/>
                      </a:lnTo>
                      <a:lnTo>
                        <a:pt x="900" y="374"/>
                      </a:lnTo>
                      <a:lnTo>
                        <a:pt x="900" y="347"/>
                      </a:lnTo>
                      <a:lnTo>
                        <a:pt x="900" y="340"/>
                      </a:lnTo>
                      <a:lnTo>
                        <a:pt x="899" y="322"/>
                      </a:lnTo>
                      <a:lnTo>
                        <a:pt x="899" y="316"/>
                      </a:lnTo>
                      <a:lnTo>
                        <a:pt x="899" y="310"/>
                      </a:lnTo>
                      <a:lnTo>
                        <a:pt x="899" y="291"/>
                      </a:lnTo>
                      <a:lnTo>
                        <a:pt x="899" y="290"/>
                      </a:lnTo>
                      <a:lnTo>
                        <a:pt x="899" y="282"/>
                      </a:lnTo>
                      <a:lnTo>
                        <a:pt x="899" y="240"/>
                      </a:lnTo>
                      <a:lnTo>
                        <a:pt x="899" y="225"/>
                      </a:lnTo>
                      <a:lnTo>
                        <a:pt x="899" y="222"/>
                      </a:lnTo>
                      <a:lnTo>
                        <a:pt x="899" y="221"/>
                      </a:lnTo>
                      <a:lnTo>
                        <a:pt x="896" y="208"/>
                      </a:lnTo>
                      <a:lnTo>
                        <a:pt x="896" y="205"/>
                      </a:lnTo>
                      <a:lnTo>
                        <a:pt x="893" y="189"/>
                      </a:lnTo>
                      <a:lnTo>
                        <a:pt x="892" y="183"/>
                      </a:lnTo>
                      <a:lnTo>
                        <a:pt x="892" y="181"/>
                      </a:lnTo>
                      <a:lnTo>
                        <a:pt x="891" y="174"/>
                      </a:lnTo>
                      <a:lnTo>
                        <a:pt x="889" y="168"/>
                      </a:lnTo>
                      <a:lnTo>
                        <a:pt x="888" y="157"/>
                      </a:lnTo>
                      <a:lnTo>
                        <a:pt x="883" y="129"/>
                      </a:lnTo>
                      <a:lnTo>
                        <a:pt x="882" y="124"/>
                      </a:lnTo>
                      <a:lnTo>
                        <a:pt x="882" y="11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57" name="Group 51"/>
                <p:cNvGrpSpPr>
                  <a:grpSpLocks/>
                </p:cNvGrpSpPr>
                <p:nvPr/>
              </p:nvGrpSpPr>
              <p:grpSpPr bwMode="auto">
                <a:xfrm>
                  <a:off x="1784" y="2844"/>
                  <a:ext cx="1447" cy="1415"/>
                  <a:chOff x="1784" y="2844"/>
                  <a:chExt cx="1447" cy="1415"/>
                </a:xfrm>
              </p:grpSpPr>
              <p:sp>
                <p:nvSpPr>
                  <p:cNvPr id="295" name="Freeform 49"/>
                  <p:cNvSpPr>
                    <a:spLocks/>
                  </p:cNvSpPr>
                  <p:nvPr/>
                </p:nvSpPr>
                <p:spPr bwMode="auto">
                  <a:xfrm>
                    <a:off x="1784" y="2844"/>
                    <a:ext cx="1447" cy="1415"/>
                  </a:xfrm>
                  <a:custGeom>
                    <a:avLst/>
                    <a:gdLst>
                      <a:gd name="T0" fmla="*/ 682 w 1447"/>
                      <a:gd name="T1" fmla="*/ 1070 h 1415"/>
                      <a:gd name="T2" fmla="*/ 611 w 1447"/>
                      <a:gd name="T3" fmla="*/ 950 h 1415"/>
                      <a:gd name="T4" fmla="*/ 578 w 1447"/>
                      <a:gd name="T5" fmla="*/ 917 h 1415"/>
                      <a:gd name="T6" fmla="*/ 502 w 1447"/>
                      <a:gd name="T7" fmla="*/ 891 h 1415"/>
                      <a:gd name="T8" fmla="*/ 413 w 1447"/>
                      <a:gd name="T9" fmla="*/ 915 h 1415"/>
                      <a:gd name="T10" fmla="*/ 298 w 1447"/>
                      <a:gd name="T11" fmla="*/ 958 h 1415"/>
                      <a:gd name="T12" fmla="*/ 200 w 1447"/>
                      <a:gd name="T13" fmla="*/ 849 h 1415"/>
                      <a:gd name="T14" fmla="*/ 105 w 1447"/>
                      <a:gd name="T15" fmla="*/ 698 h 1415"/>
                      <a:gd name="T16" fmla="*/ 17 w 1447"/>
                      <a:gd name="T17" fmla="*/ 602 h 1415"/>
                      <a:gd name="T18" fmla="*/ 31 w 1447"/>
                      <a:gd name="T19" fmla="*/ 572 h 1415"/>
                      <a:gd name="T20" fmla="*/ 191 w 1447"/>
                      <a:gd name="T21" fmla="*/ 583 h 1415"/>
                      <a:gd name="T22" fmla="*/ 320 w 1447"/>
                      <a:gd name="T23" fmla="*/ 592 h 1415"/>
                      <a:gd name="T24" fmla="*/ 388 w 1447"/>
                      <a:gd name="T25" fmla="*/ 596 h 1415"/>
                      <a:gd name="T26" fmla="*/ 400 w 1447"/>
                      <a:gd name="T27" fmla="*/ 512 h 1415"/>
                      <a:gd name="T28" fmla="*/ 406 w 1447"/>
                      <a:gd name="T29" fmla="*/ 398 h 1415"/>
                      <a:gd name="T30" fmla="*/ 411 w 1447"/>
                      <a:gd name="T31" fmla="*/ 331 h 1415"/>
                      <a:gd name="T32" fmla="*/ 415 w 1447"/>
                      <a:gd name="T33" fmla="*/ 233 h 1415"/>
                      <a:gd name="T34" fmla="*/ 418 w 1447"/>
                      <a:gd name="T35" fmla="*/ 175 h 1415"/>
                      <a:gd name="T36" fmla="*/ 422 w 1447"/>
                      <a:gd name="T37" fmla="*/ 101 h 1415"/>
                      <a:gd name="T38" fmla="*/ 496 w 1447"/>
                      <a:gd name="T39" fmla="*/ 3 h 1415"/>
                      <a:gd name="T40" fmla="*/ 551 w 1447"/>
                      <a:gd name="T41" fmla="*/ 5 h 1415"/>
                      <a:gd name="T42" fmla="*/ 644 w 1447"/>
                      <a:gd name="T43" fmla="*/ 8 h 1415"/>
                      <a:gd name="T44" fmla="*/ 743 w 1447"/>
                      <a:gd name="T45" fmla="*/ 12 h 1415"/>
                      <a:gd name="T46" fmla="*/ 742 w 1447"/>
                      <a:gd name="T47" fmla="*/ 93 h 1415"/>
                      <a:gd name="T48" fmla="*/ 742 w 1447"/>
                      <a:gd name="T49" fmla="*/ 154 h 1415"/>
                      <a:gd name="T50" fmla="*/ 741 w 1447"/>
                      <a:gd name="T51" fmla="*/ 228 h 1415"/>
                      <a:gd name="T52" fmla="*/ 765 w 1447"/>
                      <a:gd name="T53" fmla="*/ 287 h 1415"/>
                      <a:gd name="T54" fmla="*/ 824 w 1447"/>
                      <a:gd name="T55" fmla="*/ 315 h 1415"/>
                      <a:gd name="T56" fmla="*/ 887 w 1447"/>
                      <a:gd name="T57" fmla="*/ 324 h 1415"/>
                      <a:gd name="T58" fmla="*/ 938 w 1447"/>
                      <a:gd name="T59" fmla="*/ 327 h 1415"/>
                      <a:gd name="T60" fmla="*/ 992 w 1447"/>
                      <a:gd name="T61" fmla="*/ 347 h 1415"/>
                      <a:gd name="T62" fmla="*/ 1041 w 1447"/>
                      <a:gd name="T63" fmla="*/ 361 h 1415"/>
                      <a:gd name="T64" fmla="*/ 1103 w 1447"/>
                      <a:gd name="T65" fmla="*/ 359 h 1415"/>
                      <a:gd name="T66" fmla="*/ 1140 w 1447"/>
                      <a:gd name="T67" fmla="*/ 375 h 1415"/>
                      <a:gd name="T68" fmla="*/ 1208 w 1447"/>
                      <a:gd name="T69" fmla="*/ 349 h 1415"/>
                      <a:gd name="T70" fmla="*/ 1246 w 1447"/>
                      <a:gd name="T71" fmla="*/ 349 h 1415"/>
                      <a:gd name="T72" fmla="*/ 1294 w 1447"/>
                      <a:gd name="T73" fmla="*/ 375 h 1415"/>
                      <a:gd name="T74" fmla="*/ 1316 w 1447"/>
                      <a:gd name="T75" fmla="*/ 380 h 1415"/>
                      <a:gd name="T76" fmla="*/ 1379 w 1447"/>
                      <a:gd name="T77" fmla="*/ 400 h 1415"/>
                      <a:gd name="T78" fmla="*/ 1382 w 1447"/>
                      <a:gd name="T79" fmla="*/ 469 h 1415"/>
                      <a:gd name="T80" fmla="*/ 1383 w 1447"/>
                      <a:gd name="T81" fmla="*/ 535 h 1415"/>
                      <a:gd name="T82" fmla="*/ 1390 w 1447"/>
                      <a:gd name="T83" fmla="*/ 602 h 1415"/>
                      <a:gd name="T84" fmla="*/ 1412 w 1447"/>
                      <a:gd name="T85" fmla="*/ 656 h 1415"/>
                      <a:gd name="T86" fmla="*/ 1447 w 1447"/>
                      <a:gd name="T87" fmla="*/ 748 h 1415"/>
                      <a:gd name="T88" fmla="*/ 1434 w 1447"/>
                      <a:gd name="T89" fmla="*/ 831 h 1415"/>
                      <a:gd name="T90" fmla="*/ 1415 w 1447"/>
                      <a:gd name="T91" fmla="*/ 885 h 1415"/>
                      <a:gd name="T92" fmla="*/ 1363 w 1447"/>
                      <a:gd name="T93" fmla="*/ 925 h 1415"/>
                      <a:gd name="T94" fmla="*/ 1334 w 1447"/>
                      <a:gd name="T95" fmla="*/ 927 h 1415"/>
                      <a:gd name="T96" fmla="*/ 1296 w 1447"/>
                      <a:gd name="T97" fmla="*/ 912 h 1415"/>
                      <a:gd name="T98" fmla="*/ 1292 w 1447"/>
                      <a:gd name="T99" fmla="*/ 931 h 1415"/>
                      <a:gd name="T100" fmla="*/ 1237 w 1447"/>
                      <a:gd name="T101" fmla="*/ 1024 h 1415"/>
                      <a:gd name="T102" fmla="*/ 1110 w 1447"/>
                      <a:gd name="T103" fmla="*/ 1105 h 1415"/>
                      <a:gd name="T104" fmla="*/ 1043 w 1447"/>
                      <a:gd name="T105" fmla="*/ 1191 h 1415"/>
                      <a:gd name="T106" fmla="*/ 1053 w 1447"/>
                      <a:gd name="T107" fmla="*/ 1398 h 1415"/>
                      <a:gd name="T108" fmla="*/ 920 w 1447"/>
                      <a:gd name="T109" fmla="*/ 1383 h 1415"/>
                      <a:gd name="T110" fmla="*/ 835 w 1447"/>
                      <a:gd name="T111" fmla="*/ 1347 h 1415"/>
                      <a:gd name="T112" fmla="*/ 764 w 1447"/>
                      <a:gd name="T113" fmla="*/ 1182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7" h="1415">
                        <a:moveTo>
                          <a:pt x="748" y="1171"/>
                        </a:moveTo>
                        <a:lnTo>
                          <a:pt x="735" y="1154"/>
                        </a:lnTo>
                        <a:lnTo>
                          <a:pt x="721" y="1134"/>
                        </a:lnTo>
                        <a:lnTo>
                          <a:pt x="698" y="1108"/>
                        </a:lnTo>
                        <a:lnTo>
                          <a:pt x="692" y="1101"/>
                        </a:lnTo>
                        <a:lnTo>
                          <a:pt x="682" y="1070"/>
                        </a:lnTo>
                        <a:lnTo>
                          <a:pt x="685" y="1067"/>
                        </a:lnTo>
                        <a:lnTo>
                          <a:pt x="656" y="1015"/>
                        </a:lnTo>
                        <a:lnTo>
                          <a:pt x="648" y="989"/>
                        </a:lnTo>
                        <a:lnTo>
                          <a:pt x="637" y="979"/>
                        </a:lnTo>
                        <a:lnTo>
                          <a:pt x="634" y="969"/>
                        </a:lnTo>
                        <a:lnTo>
                          <a:pt x="611" y="950"/>
                        </a:lnTo>
                        <a:lnTo>
                          <a:pt x="604" y="939"/>
                        </a:lnTo>
                        <a:lnTo>
                          <a:pt x="596" y="938"/>
                        </a:lnTo>
                        <a:lnTo>
                          <a:pt x="592" y="932"/>
                        </a:lnTo>
                        <a:lnTo>
                          <a:pt x="583" y="931"/>
                        </a:lnTo>
                        <a:lnTo>
                          <a:pt x="582" y="917"/>
                        </a:lnTo>
                        <a:lnTo>
                          <a:pt x="578" y="917"/>
                        </a:lnTo>
                        <a:lnTo>
                          <a:pt x="565" y="899"/>
                        </a:lnTo>
                        <a:lnTo>
                          <a:pt x="552" y="898"/>
                        </a:lnTo>
                        <a:lnTo>
                          <a:pt x="552" y="895"/>
                        </a:lnTo>
                        <a:lnTo>
                          <a:pt x="529" y="894"/>
                        </a:lnTo>
                        <a:lnTo>
                          <a:pt x="503" y="889"/>
                        </a:lnTo>
                        <a:lnTo>
                          <a:pt x="502" y="891"/>
                        </a:lnTo>
                        <a:lnTo>
                          <a:pt x="496" y="890"/>
                        </a:lnTo>
                        <a:lnTo>
                          <a:pt x="495" y="893"/>
                        </a:lnTo>
                        <a:lnTo>
                          <a:pt x="465" y="879"/>
                        </a:lnTo>
                        <a:lnTo>
                          <a:pt x="440" y="895"/>
                        </a:lnTo>
                        <a:lnTo>
                          <a:pt x="432" y="894"/>
                        </a:lnTo>
                        <a:lnTo>
                          <a:pt x="413" y="915"/>
                        </a:lnTo>
                        <a:lnTo>
                          <a:pt x="396" y="960"/>
                        </a:lnTo>
                        <a:lnTo>
                          <a:pt x="372" y="981"/>
                        </a:lnTo>
                        <a:lnTo>
                          <a:pt x="365" y="993"/>
                        </a:lnTo>
                        <a:lnTo>
                          <a:pt x="340" y="985"/>
                        </a:lnTo>
                        <a:lnTo>
                          <a:pt x="324" y="972"/>
                        </a:lnTo>
                        <a:lnTo>
                          <a:pt x="298" y="958"/>
                        </a:lnTo>
                        <a:lnTo>
                          <a:pt x="294" y="953"/>
                        </a:lnTo>
                        <a:lnTo>
                          <a:pt x="272" y="944"/>
                        </a:lnTo>
                        <a:lnTo>
                          <a:pt x="257" y="935"/>
                        </a:lnTo>
                        <a:lnTo>
                          <a:pt x="245" y="917"/>
                        </a:lnTo>
                        <a:lnTo>
                          <a:pt x="219" y="898"/>
                        </a:lnTo>
                        <a:lnTo>
                          <a:pt x="200" y="849"/>
                        </a:lnTo>
                        <a:lnTo>
                          <a:pt x="198" y="815"/>
                        </a:lnTo>
                        <a:lnTo>
                          <a:pt x="183" y="778"/>
                        </a:lnTo>
                        <a:lnTo>
                          <a:pt x="172" y="763"/>
                        </a:lnTo>
                        <a:lnTo>
                          <a:pt x="169" y="758"/>
                        </a:lnTo>
                        <a:lnTo>
                          <a:pt x="130" y="731"/>
                        </a:lnTo>
                        <a:lnTo>
                          <a:pt x="105" y="698"/>
                        </a:lnTo>
                        <a:lnTo>
                          <a:pt x="92" y="687"/>
                        </a:lnTo>
                        <a:lnTo>
                          <a:pt x="67" y="656"/>
                        </a:lnTo>
                        <a:lnTo>
                          <a:pt x="53" y="649"/>
                        </a:lnTo>
                        <a:lnTo>
                          <a:pt x="42" y="639"/>
                        </a:lnTo>
                        <a:lnTo>
                          <a:pt x="25" y="604"/>
                        </a:lnTo>
                        <a:lnTo>
                          <a:pt x="17" y="602"/>
                        </a:lnTo>
                        <a:lnTo>
                          <a:pt x="14" y="598"/>
                        </a:lnTo>
                        <a:lnTo>
                          <a:pt x="0" y="583"/>
                        </a:lnTo>
                        <a:lnTo>
                          <a:pt x="5" y="580"/>
                        </a:lnTo>
                        <a:lnTo>
                          <a:pt x="4" y="572"/>
                        </a:lnTo>
                        <a:lnTo>
                          <a:pt x="5" y="570"/>
                        </a:lnTo>
                        <a:lnTo>
                          <a:pt x="31" y="572"/>
                        </a:lnTo>
                        <a:lnTo>
                          <a:pt x="46" y="572"/>
                        </a:lnTo>
                        <a:lnTo>
                          <a:pt x="60" y="574"/>
                        </a:lnTo>
                        <a:lnTo>
                          <a:pt x="74" y="575"/>
                        </a:lnTo>
                        <a:lnTo>
                          <a:pt x="142" y="580"/>
                        </a:lnTo>
                        <a:lnTo>
                          <a:pt x="172" y="582"/>
                        </a:lnTo>
                        <a:lnTo>
                          <a:pt x="191" y="583"/>
                        </a:lnTo>
                        <a:lnTo>
                          <a:pt x="200" y="584"/>
                        </a:lnTo>
                        <a:lnTo>
                          <a:pt x="253" y="588"/>
                        </a:lnTo>
                        <a:lnTo>
                          <a:pt x="264" y="589"/>
                        </a:lnTo>
                        <a:lnTo>
                          <a:pt x="290" y="590"/>
                        </a:lnTo>
                        <a:lnTo>
                          <a:pt x="294" y="590"/>
                        </a:lnTo>
                        <a:lnTo>
                          <a:pt x="320" y="592"/>
                        </a:lnTo>
                        <a:lnTo>
                          <a:pt x="321" y="592"/>
                        </a:lnTo>
                        <a:lnTo>
                          <a:pt x="323" y="592"/>
                        </a:lnTo>
                        <a:lnTo>
                          <a:pt x="334" y="593"/>
                        </a:lnTo>
                        <a:lnTo>
                          <a:pt x="362" y="594"/>
                        </a:lnTo>
                        <a:lnTo>
                          <a:pt x="366" y="594"/>
                        </a:lnTo>
                        <a:lnTo>
                          <a:pt x="388" y="596"/>
                        </a:lnTo>
                        <a:lnTo>
                          <a:pt x="396" y="596"/>
                        </a:lnTo>
                        <a:lnTo>
                          <a:pt x="396" y="584"/>
                        </a:lnTo>
                        <a:lnTo>
                          <a:pt x="398" y="561"/>
                        </a:lnTo>
                        <a:lnTo>
                          <a:pt x="399" y="533"/>
                        </a:lnTo>
                        <a:lnTo>
                          <a:pt x="399" y="527"/>
                        </a:lnTo>
                        <a:lnTo>
                          <a:pt x="400" y="512"/>
                        </a:lnTo>
                        <a:lnTo>
                          <a:pt x="400" y="488"/>
                        </a:lnTo>
                        <a:lnTo>
                          <a:pt x="402" y="469"/>
                        </a:lnTo>
                        <a:lnTo>
                          <a:pt x="403" y="447"/>
                        </a:lnTo>
                        <a:lnTo>
                          <a:pt x="406" y="414"/>
                        </a:lnTo>
                        <a:lnTo>
                          <a:pt x="406" y="413"/>
                        </a:lnTo>
                        <a:lnTo>
                          <a:pt x="406" y="398"/>
                        </a:lnTo>
                        <a:lnTo>
                          <a:pt x="407" y="392"/>
                        </a:lnTo>
                        <a:lnTo>
                          <a:pt x="407" y="387"/>
                        </a:lnTo>
                        <a:lnTo>
                          <a:pt x="407" y="375"/>
                        </a:lnTo>
                        <a:lnTo>
                          <a:pt x="409" y="371"/>
                        </a:lnTo>
                        <a:lnTo>
                          <a:pt x="409" y="355"/>
                        </a:lnTo>
                        <a:lnTo>
                          <a:pt x="411" y="331"/>
                        </a:lnTo>
                        <a:lnTo>
                          <a:pt x="413" y="298"/>
                        </a:lnTo>
                        <a:lnTo>
                          <a:pt x="413" y="292"/>
                        </a:lnTo>
                        <a:lnTo>
                          <a:pt x="413" y="290"/>
                        </a:lnTo>
                        <a:lnTo>
                          <a:pt x="414" y="275"/>
                        </a:lnTo>
                        <a:lnTo>
                          <a:pt x="414" y="264"/>
                        </a:lnTo>
                        <a:lnTo>
                          <a:pt x="415" y="233"/>
                        </a:lnTo>
                        <a:lnTo>
                          <a:pt x="417" y="216"/>
                        </a:lnTo>
                        <a:lnTo>
                          <a:pt x="417" y="215"/>
                        </a:lnTo>
                        <a:lnTo>
                          <a:pt x="417" y="206"/>
                        </a:lnTo>
                        <a:lnTo>
                          <a:pt x="417" y="199"/>
                        </a:lnTo>
                        <a:lnTo>
                          <a:pt x="418" y="183"/>
                        </a:lnTo>
                        <a:lnTo>
                          <a:pt x="418" y="175"/>
                        </a:lnTo>
                        <a:lnTo>
                          <a:pt x="419" y="163"/>
                        </a:lnTo>
                        <a:lnTo>
                          <a:pt x="419" y="155"/>
                        </a:lnTo>
                        <a:lnTo>
                          <a:pt x="421" y="117"/>
                        </a:lnTo>
                        <a:lnTo>
                          <a:pt x="421" y="116"/>
                        </a:lnTo>
                        <a:lnTo>
                          <a:pt x="422" y="102"/>
                        </a:lnTo>
                        <a:lnTo>
                          <a:pt x="422" y="101"/>
                        </a:lnTo>
                        <a:lnTo>
                          <a:pt x="422" y="98"/>
                        </a:lnTo>
                        <a:lnTo>
                          <a:pt x="423" y="60"/>
                        </a:lnTo>
                        <a:lnTo>
                          <a:pt x="427" y="0"/>
                        </a:lnTo>
                        <a:lnTo>
                          <a:pt x="431" y="0"/>
                        </a:lnTo>
                        <a:lnTo>
                          <a:pt x="472" y="3"/>
                        </a:lnTo>
                        <a:lnTo>
                          <a:pt x="496" y="3"/>
                        </a:lnTo>
                        <a:lnTo>
                          <a:pt x="518" y="4"/>
                        </a:lnTo>
                        <a:lnTo>
                          <a:pt x="524" y="4"/>
                        </a:lnTo>
                        <a:lnTo>
                          <a:pt x="525" y="4"/>
                        </a:lnTo>
                        <a:lnTo>
                          <a:pt x="533" y="4"/>
                        </a:lnTo>
                        <a:lnTo>
                          <a:pt x="547" y="5"/>
                        </a:lnTo>
                        <a:lnTo>
                          <a:pt x="551" y="5"/>
                        </a:lnTo>
                        <a:lnTo>
                          <a:pt x="575" y="7"/>
                        </a:lnTo>
                        <a:lnTo>
                          <a:pt x="600" y="7"/>
                        </a:lnTo>
                        <a:lnTo>
                          <a:pt x="614" y="8"/>
                        </a:lnTo>
                        <a:lnTo>
                          <a:pt x="632" y="8"/>
                        </a:lnTo>
                        <a:lnTo>
                          <a:pt x="640" y="8"/>
                        </a:lnTo>
                        <a:lnTo>
                          <a:pt x="644" y="8"/>
                        </a:lnTo>
                        <a:lnTo>
                          <a:pt x="653" y="8"/>
                        </a:lnTo>
                        <a:lnTo>
                          <a:pt x="678" y="11"/>
                        </a:lnTo>
                        <a:lnTo>
                          <a:pt x="686" y="11"/>
                        </a:lnTo>
                        <a:lnTo>
                          <a:pt x="705" y="11"/>
                        </a:lnTo>
                        <a:lnTo>
                          <a:pt x="707" y="11"/>
                        </a:lnTo>
                        <a:lnTo>
                          <a:pt x="743" y="12"/>
                        </a:lnTo>
                        <a:lnTo>
                          <a:pt x="745" y="12"/>
                        </a:lnTo>
                        <a:lnTo>
                          <a:pt x="743" y="28"/>
                        </a:lnTo>
                        <a:lnTo>
                          <a:pt x="743" y="71"/>
                        </a:lnTo>
                        <a:lnTo>
                          <a:pt x="743" y="77"/>
                        </a:lnTo>
                        <a:lnTo>
                          <a:pt x="742" y="89"/>
                        </a:lnTo>
                        <a:lnTo>
                          <a:pt x="742" y="93"/>
                        </a:lnTo>
                        <a:lnTo>
                          <a:pt x="742" y="101"/>
                        </a:lnTo>
                        <a:lnTo>
                          <a:pt x="742" y="112"/>
                        </a:lnTo>
                        <a:lnTo>
                          <a:pt x="742" y="128"/>
                        </a:lnTo>
                        <a:lnTo>
                          <a:pt x="742" y="144"/>
                        </a:lnTo>
                        <a:lnTo>
                          <a:pt x="742" y="148"/>
                        </a:lnTo>
                        <a:lnTo>
                          <a:pt x="742" y="154"/>
                        </a:lnTo>
                        <a:lnTo>
                          <a:pt x="741" y="171"/>
                        </a:lnTo>
                        <a:lnTo>
                          <a:pt x="741" y="177"/>
                        </a:lnTo>
                        <a:lnTo>
                          <a:pt x="741" y="187"/>
                        </a:lnTo>
                        <a:lnTo>
                          <a:pt x="741" y="193"/>
                        </a:lnTo>
                        <a:lnTo>
                          <a:pt x="741" y="206"/>
                        </a:lnTo>
                        <a:lnTo>
                          <a:pt x="741" y="228"/>
                        </a:lnTo>
                        <a:lnTo>
                          <a:pt x="739" y="236"/>
                        </a:lnTo>
                        <a:lnTo>
                          <a:pt x="739" y="244"/>
                        </a:lnTo>
                        <a:lnTo>
                          <a:pt x="739" y="270"/>
                        </a:lnTo>
                        <a:lnTo>
                          <a:pt x="743" y="269"/>
                        </a:lnTo>
                        <a:lnTo>
                          <a:pt x="756" y="277"/>
                        </a:lnTo>
                        <a:lnTo>
                          <a:pt x="765" y="287"/>
                        </a:lnTo>
                        <a:lnTo>
                          <a:pt x="792" y="290"/>
                        </a:lnTo>
                        <a:lnTo>
                          <a:pt x="794" y="292"/>
                        </a:lnTo>
                        <a:lnTo>
                          <a:pt x="818" y="296"/>
                        </a:lnTo>
                        <a:lnTo>
                          <a:pt x="819" y="296"/>
                        </a:lnTo>
                        <a:lnTo>
                          <a:pt x="822" y="300"/>
                        </a:lnTo>
                        <a:lnTo>
                          <a:pt x="824" y="315"/>
                        </a:lnTo>
                        <a:lnTo>
                          <a:pt x="832" y="319"/>
                        </a:lnTo>
                        <a:lnTo>
                          <a:pt x="839" y="318"/>
                        </a:lnTo>
                        <a:lnTo>
                          <a:pt x="850" y="319"/>
                        </a:lnTo>
                        <a:lnTo>
                          <a:pt x="872" y="328"/>
                        </a:lnTo>
                        <a:lnTo>
                          <a:pt x="886" y="324"/>
                        </a:lnTo>
                        <a:lnTo>
                          <a:pt x="887" y="324"/>
                        </a:lnTo>
                        <a:lnTo>
                          <a:pt x="893" y="328"/>
                        </a:lnTo>
                        <a:lnTo>
                          <a:pt x="898" y="334"/>
                        </a:lnTo>
                        <a:lnTo>
                          <a:pt x="906" y="335"/>
                        </a:lnTo>
                        <a:lnTo>
                          <a:pt x="927" y="328"/>
                        </a:lnTo>
                        <a:lnTo>
                          <a:pt x="934" y="330"/>
                        </a:lnTo>
                        <a:lnTo>
                          <a:pt x="938" y="327"/>
                        </a:lnTo>
                        <a:lnTo>
                          <a:pt x="942" y="327"/>
                        </a:lnTo>
                        <a:lnTo>
                          <a:pt x="944" y="345"/>
                        </a:lnTo>
                        <a:lnTo>
                          <a:pt x="956" y="345"/>
                        </a:lnTo>
                        <a:lnTo>
                          <a:pt x="956" y="360"/>
                        </a:lnTo>
                        <a:lnTo>
                          <a:pt x="966" y="365"/>
                        </a:lnTo>
                        <a:lnTo>
                          <a:pt x="992" y="347"/>
                        </a:lnTo>
                        <a:lnTo>
                          <a:pt x="1001" y="359"/>
                        </a:lnTo>
                        <a:lnTo>
                          <a:pt x="1003" y="357"/>
                        </a:lnTo>
                        <a:lnTo>
                          <a:pt x="1006" y="355"/>
                        </a:lnTo>
                        <a:lnTo>
                          <a:pt x="1007" y="357"/>
                        </a:lnTo>
                        <a:lnTo>
                          <a:pt x="1019" y="369"/>
                        </a:lnTo>
                        <a:lnTo>
                          <a:pt x="1041" y="361"/>
                        </a:lnTo>
                        <a:lnTo>
                          <a:pt x="1040" y="376"/>
                        </a:lnTo>
                        <a:lnTo>
                          <a:pt x="1047" y="382"/>
                        </a:lnTo>
                        <a:lnTo>
                          <a:pt x="1065" y="350"/>
                        </a:lnTo>
                        <a:lnTo>
                          <a:pt x="1066" y="350"/>
                        </a:lnTo>
                        <a:lnTo>
                          <a:pt x="1086" y="368"/>
                        </a:lnTo>
                        <a:lnTo>
                          <a:pt x="1103" y="359"/>
                        </a:lnTo>
                        <a:lnTo>
                          <a:pt x="1104" y="359"/>
                        </a:lnTo>
                        <a:lnTo>
                          <a:pt x="1102" y="361"/>
                        </a:lnTo>
                        <a:lnTo>
                          <a:pt x="1113" y="373"/>
                        </a:lnTo>
                        <a:lnTo>
                          <a:pt x="1122" y="373"/>
                        </a:lnTo>
                        <a:lnTo>
                          <a:pt x="1128" y="380"/>
                        </a:lnTo>
                        <a:lnTo>
                          <a:pt x="1140" y="375"/>
                        </a:lnTo>
                        <a:lnTo>
                          <a:pt x="1166" y="360"/>
                        </a:lnTo>
                        <a:lnTo>
                          <a:pt x="1184" y="364"/>
                        </a:lnTo>
                        <a:lnTo>
                          <a:pt x="1193" y="360"/>
                        </a:lnTo>
                        <a:lnTo>
                          <a:pt x="1193" y="357"/>
                        </a:lnTo>
                        <a:lnTo>
                          <a:pt x="1208" y="351"/>
                        </a:lnTo>
                        <a:lnTo>
                          <a:pt x="1208" y="349"/>
                        </a:lnTo>
                        <a:lnTo>
                          <a:pt x="1214" y="350"/>
                        </a:lnTo>
                        <a:lnTo>
                          <a:pt x="1218" y="355"/>
                        </a:lnTo>
                        <a:lnTo>
                          <a:pt x="1217" y="357"/>
                        </a:lnTo>
                        <a:lnTo>
                          <a:pt x="1241" y="357"/>
                        </a:lnTo>
                        <a:lnTo>
                          <a:pt x="1244" y="359"/>
                        </a:lnTo>
                        <a:lnTo>
                          <a:pt x="1246" y="349"/>
                        </a:lnTo>
                        <a:lnTo>
                          <a:pt x="1259" y="349"/>
                        </a:lnTo>
                        <a:lnTo>
                          <a:pt x="1262" y="349"/>
                        </a:lnTo>
                        <a:lnTo>
                          <a:pt x="1262" y="351"/>
                        </a:lnTo>
                        <a:lnTo>
                          <a:pt x="1276" y="359"/>
                        </a:lnTo>
                        <a:lnTo>
                          <a:pt x="1288" y="373"/>
                        </a:lnTo>
                        <a:lnTo>
                          <a:pt x="1294" y="375"/>
                        </a:lnTo>
                        <a:lnTo>
                          <a:pt x="1293" y="371"/>
                        </a:lnTo>
                        <a:lnTo>
                          <a:pt x="1301" y="372"/>
                        </a:lnTo>
                        <a:lnTo>
                          <a:pt x="1301" y="377"/>
                        </a:lnTo>
                        <a:lnTo>
                          <a:pt x="1304" y="376"/>
                        </a:lnTo>
                        <a:lnTo>
                          <a:pt x="1303" y="379"/>
                        </a:lnTo>
                        <a:lnTo>
                          <a:pt x="1316" y="380"/>
                        </a:lnTo>
                        <a:lnTo>
                          <a:pt x="1327" y="388"/>
                        </a:lnTo>
                        <a:lnTo>
                          <a:pt x="1330" y="386"/>
                        </a:lnTo>
                        <a:lnTo>
                          <a:pt x="1344" y="399"/>
                        </a:lnTo>
                        <a:lnTo>
                          <a:pt x="1357" y="391"/>
                        </a:lnTo>
                        <a:lnTo>
                          <a:pt x="1379" y="396"/>
                        </a:lnTo>
                        <a:lnTo>
                          <a:pt x="1379" y="400"/>
                        </a:lnTo>
                        <a:lnTo>
                          <a:pt x="1379" y="420"/>
                        </a:lnTo>
                        <a:lnTo>
                          <a:pt x="1380" y="432"/>
                        </a:lnTo>
                        <a:lnTo>
                          <a:pt x="1380" y="435"/>
                        </a:lnTo>
                        <a:lnTo>
                          <a:pt x="1380" y="453"/>
                        </a:lnTo>
                        <a:lnTo>
                          <a:pt x="1382" y="466"/>
                        </a:lnTo>
                        <a:lnTo>
                          <a:pt x="1382" y="469"/>
                        </a:lnTo>
                        <a:lnTo>
                          <a:pt x="1382" y="485"/>
                        </a:lnTo>
                        <a:lnTo>
                          <a:pt x="1383" y="502"/>
                        </a:lnTo>
                        <a:lnTo>
                          <a:pt x="1383" y="504"/>
                        </a:lnTo>
                        <a:lnTo>
                          <a:pt x="1383" y="510"/>
                        </a:lnTo>
                        <a:lnTo>
                          <a:pt x="1383" y="518"/>
                        </a:lnTo>
                        <a:lnTo>
                          <a:pt x="1383" y="535"/>
                        </a:lnTo>
                        <a:lnTo>
                          <a:pt x="1386" y="549"/>
                        </a:lnTo>
                        <a:lnTo>
                          <a:pt x="1386" y="551"/>
                        </a:lnTo>
                        <a:lnTo>
                          <a:pt x="1386" y="568"/>
                        </a:lnTo>
                        <a:lnTo>
                          <a:pt x="1388" y="575"/>
                        </a:lnTo>
                        <a:lnTo>
                          <a:pt x="1388" y="601"/>
                        </a:lnTo>
                        <a:lnTo>
                          <a:pt x="1390" y="602"/>
                        </a:lnTo>
                        <a:lnTo>
                          <a:pt x="1392" y="604"/>
                        </a:lnTo>
                        <a:lnTo>
                          <a:pt x="1393" y="605"/>
                        </a:lnTo>
                        <a:lnTo>
                          <a:pt x="1406" y="621"/>
                        </a:lnTo>
                        <a:lnTo>
                          <a:pt x="1405" y="621"/>
                        </a:lnTo>
                        <a:lnTo>
                          <a:pt x="1411" y="633"/>
                        </a:lnTo>
                        <a:lnTo>
                          <a:pt x="1412" y="656"/>
                        </a:lnTo>
                        <a:lnTo>
                          <a:pt x="1424" y="666"/>
                        </a:lnTo>
                        <a:lnTo>
                          <a:pt x="1422" y="668"/>
                        </a:lnTo>
                        <a:lnTo>
                          <a:pt x="1441" y="709"/>
                        </a:lnTo>
                        <a:lnTo>
                          <a:pt x="1446" y="707"/>
                        </a:lnTo>
                        <a:lnTo>
                          <a:pt x="1445" y="731"/>
                        </a:lnTo>
                        <a:lnTo>
                          <a:pt x="1447" y="748"/>
                        </a:lnTo>
                        <a:lnTo>
                          <a:pt x="1442" y="763"/>
                        </a:lnTo>
                        <a:lnTo>
                          <a:pt x="1432" y="797"/>
                        </a:lnTo>
                        <a:lnTo>
                          <a:pt x="1430" y="809"/>
                        </a:lnTo>
                        <a:lnTo>
                          <a:pt x="1428" y="811"/>
                        </a:lnTo>
                        <a:lnTo>
                          <a:pt x="1430" y="821"/>
                        </a:lnTo>
                        <a:lnTo>
                          <a:pt x="1434" y="831"/>
                        </a:lnTo>
                        <a:lnTo>
                          <a:pt x="1435" y="846"/>
                        </a:lnTo>
                        <a:lnTo>
                          <a:pt x="1434" y="856"/>
                        </a:lnTo>
                        <a:lnTo>
                          <a:pt x="1432" y="858"/>
                        </a:lnTo>
                        <a:lnTo>
                          <a:pt x="1428" y="863"/>
                        </a:lnTo>
                        <a:lnTo>
                          <a:pt x="1419" y="882"/>
                        </a:lnTo>
                        <a:lnTo>
                          <a:pt x="1415" y="885"/>
                        </a:lnTo>
                        <a:lnTo>
                          <a:pt x="1418" y="898"/>
                        </a:lnTo>
                        <a:lnTo>
                          <a:pt x="1423" y="912"/>
                        </a:lnTo>
                        <a:lnTo>
                          <a:pt x="1418" y="907"/>
                        </a:lnTo>
                        <a:lnTo>
                          <a:pt x="1400" y="908"/>
                        </a:lnTo>
                        <a:lnTo>
                          <a:pt x="1364" y="924"/>
                        </a:lnTo>
                        <a:lnTo>
                          <a:pt x="1363" y="925"/>
                        </a:lnTo>
                        <a:lnTo>
                          <a:pt x="1323" y="953"/>
                        </a:lnTo>
                        <a:lnTo>
                          <a:pt x="1316" y="950"/>
                        </a:lnTo>
                        <a:lnTo>
                          <a:pt x="1337" y="932"/>
                        </a:lnTo>
                        <a:lnTo>
                          <a:pt x="1349" y="930"/>
                        </a:lnTo>
                        <a:lnTo>
                          <a:pt x="1349" y="927"/>
                        </a:lnTo>
                        <a:lnTo>
                          <a:pt x="1334" y="927"/>
                        </a:lnTo>
                        <a:lnTo>
                          <a:pt x="1321" y="931"/>
                        </a:lnTo>
                        <a:lnTo>
                          <a:pt x="1319" y="897"/>
                        </a:lnTo>
                        <a:lnTo>
                          <a:pt x="1311" y="899"/>
                        </a:lnTo>
                        <a:lnTo>
                          <a:pt x="1305" y="912"/>
                        </a:lnTo>
                        <a:lnTo>
                          <a:pt x="1300" y="912"/>
                        </a:lnTo>
                        <a:lnTo>
                          <a:pt x="1296" y="912"/>
                        </a:lnTo>
                        <a:lnTo>
                          <a:pt x="1294" y="911"/>
                        </a:lnTo>
                        <a:lnTo>
                          <a:pt x="1293" y="912"/>
                        </a:lnTo>
                        <a:lnTo>
                          <a:pt x="1289" y="919"/>
                        </a:lnTo>
                        <a:lnTo>
                          <a:pt x="1290" y="924"/>
                        </a:lnTo>
                        <a:lnTo>
                          <a:pt x="1289" y="927"/>
                        </a:lnTo>
                        <a:lnTo>
                          <a:pt x="1292" y="931"/>
                        </a:lnTo>
                        <a:lnTo>
                          <a:pt x="1303" y="935"/>
                        </a:lnTo>
                        <a:lnTo>
                          <a:pt x="1307" y="948"/>
                        </a:lnTo>
                        <a:lnTo>
                          <a:pt x="1323" y="956"/>
                        </a:lnTo>
                        <a:lnTo>
                          <a:pt x="1280" y="989"/>
                        </a:lnTo>
                        <a:lnTo>
                          <a:pt x="1251" y="1018"/>
                        </a:lnTo>
                        <a:lnTo>
                          <a:pt x="1237" y="1024"/>
                        </a:lnTo>
                        <a:lnTo>
                          <a:pt x="1237" y="1025"/>
                        </a:lnTo>
                        <a:lnTo>
                          <a:pt x="1192" y="1052"/>
                        </a:lnTo>
                        <a:lnTo>
                          <a:pt x="1152" y="1073"/>
                        </a:lnTo>
                        <a:lnTo>
                          <a:pt x="1139" y="1085"/>
                        </a:lnTo>
                        <a:lnTo>
                          <a:pt x="1124" y="1097"/>
                        </a:lnTo>
                        <a:lnTo>
                          <a:pt x="1110" y="1105"/>
                        </a:lnTo>
                        <a:lnTo>
                          <a:pt x="1085" y="1128"/>
                        </a:lnTo>
                        <a:lnTo>
                          <a:pt x="1063" y="1154"/>
                        </a:lnTo>
                        <a:lnTo>
                          <a:pt x="1063" y="1157"/>
                        </a:lnTo>
                        <a:lnTo>
                          <a:pt x="1063" y="1159"/>
                        </a:lnTo>
                        <a:lnTo>
                          <a:pt x="1053" y="1172"/>
                        </a:lnTo>
                        <a:lnTo>
                          <a:pt x="1043" y="1191"/>
                        </a:lnTo>
                        <a:lnTo>
                          <a:pt x="1028" y="1231"/>
                        </a:lnTo>
                        <a:lnTo>
                          <a:pt x="1027" y="1235"/>
                        </a:lnTo>
                        <a:lnTo>
                          <a:pt x="1024" y="1267"/>
                        </a:lnTo>
                        <a:lnTo>
                          <a:pt x="1035" y="1320"/>
                        </a:lnTo>
                        <a:lnTo>
                          <a:pt x="1045" y="1345"/>
                        </a:lnTo>
                        <a:lnTo>
                          <a:pt x="1053" y="1398"/>
                        </a:lnTo>
                        <a:lnTo>
                          <a:pt x="1028" y="1415"/>
                        </a:lnTo>
                        <a:lnTo>
                          <a:pt x="1011" y="1412"/>
                        </a:lnTo>
                        <a:lnTo>
                          <a:pt x="998" y="1398"/>
                        </a:lnTo>
                        <a:lnTo>
                          <a:pt x="969" y="1390"/>
                        </a:lnTo>
                        <a:lnTo>
                          <a:pt x="923" y="1390"/>
                        </a:lnTo>
                        <a:lnTo>
                          <a:pt x="920" y="1383"/>
                        </a:lnTo>
                        <a:lnTo>
                          <a:pt x="915" y="1383"/>
                        </a:lnTo>
                        <a:lnTo>
                          <a:pt x="883" y="1365"/>
                        </a:lnTo>
                        <a:lnTo>
                          <a:pt x="873" y="1366"/>
                        </a:lnTo>
                        <a:lnTo>
                          <a:pt x="863" y="1359"/>
                        </a:lnTo>
                        <a:lnTo>
                          <a:pt x="864" y="1355"/>
                        </a:lnTo>
                        <a:lnTo>
                          <a:pt x="835" y="1347"/>
                        </a:lnTo>
                        <a:lnTo>
                          <a:pt x="815" y="1324"/>
                        </a:lnTo>
                        <a:lnTo>
                          <a:pt x="804" y="1288"/>
                        </a:lnTo>
                        <a:lnTo>
                          <a:pt x="788" y="1267"/>
                        </a:lnTo>
                        <a:lnTo>
                          <a:pt x="783" y="1232"/>
                        </a:lnTo>
                        <a:lnTo>
                          <a:pt x="778" y="1201"/>
                        </a:lnTo>
                        <a:lnTo>
                          <a:pt x="764" y="1182"/>
                        </a:lnTo>
                        <a:lnTo>
                          <a:pt x="751" y="1173"/>
                        </a:lnTo>
                        <a:lnTo>
                          <a:pt x="748" y="1171"/>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96" name="Freeform 50"/>
                  <p:cNvSpPr>
                    <a:spLocks/>
                  </p:cNvSpPr>
                  <p:nvPr/>
                </p:nvSpPr>
                <p:spPr bwMode="auto">
                  <a:xfrm>
                    <a:off x="1784" y="2844"/>
                    <a:ext cx="1447" cy="1415"/>
                  </a:xfrm>
                  <a:custGeom>
                    <a:avLst/>
                    <a:gdLst>
                      <a:gd name="T0" fmla="*/ 682 w 1447"/>
                      <a:gd name="T1" fmla="*/ 1070 h 1415"/>
                      <a:gd name="T2" fmla="*/ 611 w 1447"/>
                      <a:gd name="T3" fmla="*/ 950 h 1415"/>
                      <a:gd name="T4" fmla="*/ 578 w 1447"/>
                      <a:gd name="T5" fmla="*/ 917 h 1415"/>
                      <a:gd name="T6" fmla="*/ 502 w 1447"/>
                      <a:gd name="T7" fmla="*/ 891 h 1415"/>
                      <a:gd name="T8" fmla="*/ 413 w 1447"/>
                      <a:gd name="T9" fmla="*/ 915 h 1415"/>
                      <a:gd name="T10" fmla="*/ 298 w 1447"/>
                      <a:gd name="T11" fmla="*/ 958 h 1415"/>
                      <a:gd name="T12" fmla="*/ 200 w 1447"/>
                      <a:gd name="T13" fmla="*/ 849 h 1415"/>
                      <a:gd name="T14" fmla="*/ 105 w 1447"/>
                      <a:gd name="T15" fmla="*/ 698 h 1415"/>
                      <a:gd name="T16" fmla="*/ 17 w 1447"/>
                      <a:gd name="T17" fmla="*/ 602 h 1415"/>
                      <a:gd name="T18" fmla="*/ 31 w 1447"/>
                      <a:gd name="T19" fmla="*/ 572 h 1415"/>
                      <a:gd name="T20" fmla="*/ 191 w 1447"/>
                      <a:gd name="T21" fmla="*/ 583 h 1415"/>
                      <a:gd name="T22" fmla="*/ 320 w 1447"/>
                      <a:gd name="T23" fmla="*/ 592 h 1415"/>
                      <a:gd name="T24" fmla="*/ 388 w 1447"/>
                      <a:gd name="T25" fmla="*/ 596 h 1415"/>
                      <a:gd name="T26" fmla="*/ 400 w 1447"/>
                      <a:gd name="T27" fmla="*/ 512 h 1415"/>
                      <a:gd name="T28" fmla="*/ 406 w 1447"/>
                      <a:gd name="T29" fmla="*/ 398 h 1415"/>
                      <a:gd name="T30" fmla="*/ 411 w 1447"/>
                      <a:gd name="T31" fmla="*/ 331 h 1415"/>
                      <a:gd name="T32" fmla="*/ 415 w 1447"/>
                      <a:gd name="T33" fmla="*/ 233 h 1415"/>
                      <a:gd name="T34" fmla="*/ 418 w 1447"/>
                      <a:gd name="T35" fmla="*/ 175 h 1415"/>
                      <a:gd name="T36" fmla="*/ 422 w 1447"/>
                      <a:gd name="T37" fmla="*/ 101 h 1415"/>
                      <a:gd name="T38" fmla="*/ 496 w 1447"/>
                      <a:gd name="T39" fmla="*/ 3 h 1415"/>
                      <a:gd name="T40" fmla="*/ 551 w 1447"/>
                      <a:gd name="T41" fmla="*/ 5 h 1415"/>
                      <a:gd name="T42" fmla="*/ 644 w 1447"/>
                      <a:gd name="T43" fmla="*/ 8 h 1415"/>
                      <a:gd name="T44" fmla="*/ 743 w 1447"/>
                      <a:gd name="T45" fmla="*/ 12 h 1415"/>
                      <a:gd name="T46" fmla="*/ 742 w 1447"/>
                      <a:gd name="T47" fmla="*/ 93 h 1415"/>
                      <a:gd name="T48" fmla="*/ 742 w 1447"/>
                      <a:gd name="T49" fmla="*/ 154 h 1415"/>
                      <a:gd name="T50" fmla="*/ 741 w 1447"/>
                      <a:gd name="T51" fmla="*/ 228 h 1415"/>
                      <a:gd name="T52" fmla="*/ 765 w 1447"/>
                      <a:gd name="T53" fmla="*/ 287 h 1415"/>
                      <a:gd name="T54" fmla="*/ 824 w 1447"/>
                      <a:gd name="T55" fmla="*/ 315 h 1415"/>
                      <a:gd name="T56" fmla="*/ 887 w 1447"/>
                      <a:gd name="T57" fmla="*/ 324 h 1415"/>
                      <a:gd name="T58" fmla="*/ 938 w 1447"/>
                      <a:gd name="T59" fmla="*/ 327 h 1415"/>
                      <a:gd name="T60" fmla="*/ 992 w 1447"/>
                      <a:gd name="T61" fmla="*/ 347 h 1415"/>
                      <a:gd name="T62" fmla="*/ 1041 w 1447"/>
                      <a:gd name="T63" fmla="*/ 361 h 1415"/>
                      <a:gd name="T64" fmla="*/ 1103 w 1447"/>
                      <a:gd name="T65" fmla="*/ 359 h 1415"/>
                      <a:gd name="T66" fmla="*/ 1140 w 1447"/>
                      <a:gd name="T67" fmla="*/ 375 h 1415"/>
                      <a:gd name="T68" fmla="*/ 1208 w 1447"/>
                      <a:gd name="T69" fmla="*/ 349 h 1415"/>
                      <a:gd name="T70" fmla="*/ 1246 w 1447"/>
                      <a:gd name="T71" fmla="*/ 349 h 1415"/>
                      <a:gd name="T72" fmla="*/ 1294 w 1447"/>
                      <a:gd name="T73" fmla="*/ 375 h 1415"/>
                      <a:gd name="T74" fmla="*/ 1316 w 1447"/>
                      <a:gd name="T75" fmla="*/ 380 h 1415"/>
                      <a:gd name="T76" fmla="*/ 1379 w 1447"/>
                      <a:gd name="T77" fmla="*/ 400 h 1415"/>
                      <a:gd name="T78" fmla="*/ 1382 w 1447"/>
                      <a:gd name="T79" fmla="*/ 469 h 1415"/>
                      <a:gd name="T80" fmla="*/ 1383 w 1447"/>
                      <a:gd name="T81" fmla="*/ 535 h 1415"/>
                      <a:gd name="T82" fmla="*/ 1390 w 1447"/>
                      <a:gd name="T83" fmla="*/ 602 h 1415"/>
                      <a:gd name="T84" fmla="*/ 1412 w 1447"/>
                      <a:gd name="T85" fmla="*/ 656 h 1415"/>
                      <a:gd name="T86" fmla="*/ 1447 w 1447"/>
                      <a:gd name="T87" fmla="*/ 748 h 1415"/>
                      <a:gd name="T88" fmla="*/ 1434 w 1447"/>
                      <a:gd name="T89" fmla="*/ 831 h 1415"/>
                      <a:gd name="T90" fmla="*/ 1415 w 1447"/>
                      <a:gd name="T91" fmla="*/ 885 h 1415"/>
                      <a:gd name="T92" fmla="*/ 1363 w 1447"/>
                      <a:gd name="T93" fmla="*/ 925 h 1415"/>
                      <a:gd name="T94" fmla="*/ 1334 w 1447"/>
                      <a:gd name="T95" fmla="*/ 927 h 1415"/>
                      <a:gd name="T96" fmla="*/ 1296 w 1447"/>
                      <a:gd name="T97" fmla="*/ 912 h 1415"/>
                      <a:gd name="T98" fmla="*/ 1292 w 1447"/>
                      <a:gd name="T99" fmla="*/ 931 h 1415"/>
                      <a:gd name="T100" fmla="*/ 1237 w 1447"/>
                      <a:gd name="T101" fmla="*/ 1024 h 1415"/>
                      <a:gd name="T102" fmla="*/ 1110 w 1447"/>
                      <a:gd name="T103" fmla="*/ 1105 h 1415"/>
                      <a:gd name="T104" fmla="*/ 1043 w 1447"/>
                      <a:gd name="T105" fmla="*/ 1191 h 1415"/>
                      <a:gd name="T106" fmla="*/ 1053 w 1447"/>
                      <a:gd name="T107" fmla="*/ 1398 h 1415"/>
                      <a:gd name="T108" fmla="*/ 920 w 1447"/>
                      <a:gd name="T109" fmla="*/ 1383 h 1415"/>
                      <a:gd name="T110" fmla="*/ 835 w 1447"/>
                      <a:gd name="T111" fmla="*/ 1347 h 1415"/>
                      <a:gd name="T112" fmla="*/ 764 w 1447"/>
                      <a:gd name="T113" fmla="*/ 1182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7" h="1415">
                        <a:moveTo>
                          <a:pt x="748" y="1171"/>
                        </a:moveTo>
                        <a:lnTo>
                          <a:pt x="735" y="1154"/>
                        </a:lnTo>
                        <a:lnTo>
                          <a:pt x="721" y="1134"/>
                        </a:lnTo>
                        <a:lnTo>
                          <a:pt x="698" y="1108"/>
                        </a:lnTo>
                        <a:lnTo>
                          <a:pt x="692" y="1101"/>
                        </a:lnTo>
                        <a:lnTo>
                          <a:pt x="682" y="1070"/>
                        </a:lnTo>
                        <a:lnTo>
                          <a:pt x="685" y="1067"/>
                        </a:lnTo>
                        <a:lnTo>
                          <a:pt x="656" y="1015"/>
                        </a:lnTo>
                        <a:lnTo>
                          <a:pt x="648" y="989"/>
                        </a:lnTo>
                        <a:lnTo>
                          <a:pt x="637" y="979"/>
                        </a:lnTo>
                        <a:lnTo>
                          <a:pt x="634" y="969"/>
                        </a:lnTo>
                        <a:lnTo>
                          <a:pt x="611" y="950"/>
                        </a:lnTo>
                        <a:lnTo>
                          <a:pt x="604" y="939"/>
                        </a:lnTo>
                        <a:lnTo>
                          <a:pt x="596" y="938"/>
                        </a:lnTo>
                        <a:lnTo>
                          <a:pt x="592" y="932"/>
                        </a:lnTo>
                        <a:lnTo>
                          <a:pt x="583" y="931"/>
                        </a:lnTo>
                        <a:lnTo>
                          <a:pt x="582" y="917"/>
                        </a:lnTo>
                        <a:lnTo>
                          <a:pt x="578" y="917"/>
                        </a:lnTo>
                        <a:lnTo>
                          <a:pt x="565" y="899"/>
                        </a:lnTo>
                        <a:lnTo>
                          <a:pt x="552" y="898"/>
                        </a:lnTo>
                        <a:lnTo>
                          <a:pt x="552" y="895"/>
                        </a:lnTo>
                        <a:lnTo>
                          <a:pt x="529" y="894"/>
                        </a:lnTo>
                        <a:lnTo>
                          <a:pt x="503" y="889"/>
                        </a:lnTo>
                        <a:lnTo>
                          <a:pt x="502" y="891"/>
                        </a:lnTo>
                        <a:lnTo>
                          <a:pt x="496" y="890"/>
                        </a:lnTo>
                        <a:lnTo>
                          <a:pt x="495" y="893"/>
                        </a:lnTo>
                        <a:lnTo>
                          <a:pt x="465" y="879"/>
                        </a:lnTo>
                        <a:lnTo>
                          <a:pt x="440" y="895"/>
                        </a:lnTo>
                        <a:lnTo>
                          <a:pt x="432" y="894"/>
                        </a:lnTo>
                        <a:lnTo>
                          <a:pt x="413" y="915"/>
                        </a:lnTo>
                        <a:lnTo>
                          <a:pt x="396" y="960"/>
                        </a:lnTo>
                        <a:lnTo>
                          <a:pt x="372" y="981"/>
                        </a:lnTo>
                        <a:lnTo>
                          <a:pt x="365" y="993"/>
                        </a:lnTo>
                        <a:lnTo>
                          <a:pt x="340" y="985"/>
                        </a:lnTo>
                        <a:lnTo>
                          <a:pt x="324" y="972"/>
                        </a:lnTo>
                        <a:lnTo>
                          <a:pt x="298" y="958"/>
                        </a:lnTo>
                        <a:lnTo>
                          <a:pt x="294" y="953"/>
                        </a:lnTo>
                        <a:lnTo>
                          <a:pt x="272" y="944"/>
                        </a:lnTo>
                        <a:lnTo>
                          <a:pt x="257" y="935"/>
                        </a:lnTo>
                        <a:lnTo>
                          <a:pt x="245" y="917"/>
                        </a:lnTo>
                        <a:lnTo>
                          <a:pt x="219" y="898"/>
                        </a:lnTo>
                        <a:lnTo>
                          <a:pt x="200" y="849"/>
                        </a:lnTo>
                        <a:lnTo>
                          <a:pt x="198" y="815"/>
                        </a:lnTo>
                        <a:lnTo>
                          <a:pt x="183" y="778"/>
                        </a:lnTo>
                        <a:lnTo>
                          <a:pt x="172" y="763"/>
                        </a:lnTo>
                        <a:lnTo>
                          <a:pt x="169" y="758"/>
                        </a:lnTo>
                        <a:lnTo>
                          <a:pt x="130" y="731"/>
                        </a:lnTo>
                        <a:lnTo>
                          <a:pt x="105" y="698"/>
                        </a:lnTo>
                        <a:lnTo>
                          <a:pt x="92" y="687"/>
                        </a:lnTo>
                        <a:lnTo>
                          <a:pt x="67" y="656"/>
                        </a:lnTo>
                        <a:lnTo>
                          <a:pt x="53" y="649"/>
                        </a:lnTo>
                        <a:lnTo>
                          <a:pt x="42" y="639"/>
                        </a:lnTo>
                        <a:lnTo>
                          <a:pt x="25" y="604"/>
                        </a:lnTo>
                        <a:lnTo>
                          <a:pt x="17" y="602"/>
                        </a:lnTo>
                        <a:lnTo>
                          <a:pt x="14" y="598"/>
                        </a:lnTo>
                        <a:lnTo>
                          <a:pt x="0" y="583"/>
                        </a:lnTo>
                        <a:lnTo>
                          <a:pt x="5" y="580"/>
                        </a:lnTo>
                        <a:lnTo>
                          <a:pt x="4" y="572"/>
                        </a:lnTo>
                        <a:lnTo>
                          <a:pt x="5" y="570"/>
                        </a:lnTo>
                        <a:lnTo>
                          <a:pt x="31" y="572"/>
                        </a:lnTo>
                        <a:lnTo>
                          <a:pt x="46" y="572"/>
                        </a:lnTo>
                        <a:lnTo>
                          <a:pt x="60" y="574"/>
                        </a:lnTo>
                        <a:lnTo>
                          <a:pt x="74" y="575"/>
                        </a:lnTo>
                        <a:lnTo>
                          <a:pt x="142" y="580"/>
                        </a:lnTo>
                        <a:lnTo>
                          <a:pt x="172" y="582"/>
                        </a:lnTo>
                        <a:lnTo>
                          <a:pt x="191" y="583"/>
                        </a:lnTo>
                        <a:lnTo>
                          <a:pt x="200" y="584"/>
                        </a:lnTo>
                        <a:lnTo>
                          <a:pt x="253" y="588"/>
                        </a:lnTo>
                        <a:lnTo>
                          <a:pt x="264" y="589"/>
                        </a:lnTo>
                        <a:lnTo>
                          <a:pt x="290" y="590"/>
                        </a:lnTo>
                        <a:lnTo>
                          <a:pt x="294" y="590"/>
                        </a:lnTo>
                        <a:lnTo>
                          <a:pt x="320" y="592"/>
                        </a:lnTo>
                        <a:lnTo>
                          <a:pt x="321" y="592"/>
                        </a:lnTo>
                        <a:lnTo>
                          <a:pt x="323" y="592"/>
                        </a:lnTo>
                        <a:lnTo>
                          <a:pt x="334" y="593"/>
                        </a:lnTo>
                        <a:lnTo>
                          <a:pt x="362" y="594"/>
                        </a:lnTo>
                        <a:lnTo>
                          <a:pt x="366" y="594"/>
                        </a:lnTo>
                        <a:lnTo>
                          <a:pt x="388" y="596"/>
                        </a:lnTo>
                        <a:lnTo>
                          <a:pt x="396" y="596"/>
                        </a:lnTo>
                        <a:lnTo>
                          <a:pt x="396" y="584"/>
                        </a:lnTo>
                        <a:lnTo>
                          <a:pt x="398" y="561"/>
                        </a:lnTo>
                        <a:lnTo>
                          <a:pt x="399" y="533"/>
                        </a:lnTo>
                        <a:lnTo>
                          <a:pt x="399" y="527"/>
                        </a:lnTo>
                        <a:lnTo>
                          <a:pt x="400" y="512"/>
                        </a:lnTo>
                        <a:lnTo>
                          <a:pt x="400" y="488"/>
                        </a:lnTo>
                        <a:lnTo>
                          <a:pt x="402" y="469"/>
                        </a:lnTo>
                        <a:lnTo>
                          <a:pt x="403" y="447"/>
                        </a:lnTo>
                        <a:lnTo>
                          <a:pt x="406" y="414"/>
                        </a:lnTo>
                        <a:lnTo>
                          <a:pt x="406" y="413"/>
                        </a:lnTo>
                        <a:lnTo>
                          <a:pt x="406" y="398"/>
                        </a:lnTo>
                        <a:lnTo>
                          <a:pt x="407" y="392"/>
                        </a:lnTo>
                        <a:lnTo>
                          <a:pt x="407" y="387"/>
                        </a:lnTo>
                        <a:lnTo>
                          <a:pt x="407" y="375"/>
                        </a:lnTo>
                        <a:lnTo>
                          <a:pt x="409" y="371"/>
                        </a:lnTo>
                        <a:lnTo>
                          <a:pt x="409" y="355"/>
                        </a:lnTo>
                        <a:lnTo>
                          <a:pt x="411" y="331"/>
                        </a:lnTo>
                        <a:lnTo>
                          <a:pt x="413" y="298"/>
                        </a:lnTo>
                        <a:lnTo>
                          <a:pt x="413" y="292"/>
                        </a:lnTo>
                        <a:lnTo>
                          <a:pt x="413" y="290"/>
                        </a:lnTo>
                        <a:lnTo>
                          <a:pt x="414" y="275"/>
                        </a:lnTo>
                        <a:lnTo>
                          <a:pt x="414" y="264"/>
                        </a:lnTo>
                        <a:lnTo>
                          <a:pt x="415" y="233"/>
                        </a:lnTo>
                        <a:lnTo>
                          <a:pt x="417" y="216"/>
                        </a:lnTo>
                        <a:lnTo>
                          <a:pt x="417" y="215"/>
                        </a:lnTo>
                        <a:lnTo>
                          <a:pt x="417" y="206"/>
                        </a:lnTo>
                        <a:lnTo>
                          <a:pt x="417" y="199"/>
                        </a:lnTo>
                        <a:lnTo>
                          <a:pt x="418" y="183"/>
                        </a:lnTo>
                        <a:lnTo>
                          <a:pt x="418" y="175"/>
                        </a:lnTo>
                        <a:lnTo>
                          <a:pt x="419" y="163"/>
                        </a:lnTo>
                        <a:lnTo>
                          <a:pt x="419" y="155"/>
                        </a:lnTo>
                        <a:lnTo>
                          <a:pt x="421" y="117"/>
                        </a:lnTo>
                        <a:lnTo>
                          <a:pt x="421" y="116"/>
                        </a:lnTo>
                        <a:lnTo>
                          <a:pt x="422" y="102"/>
                        </a:lnTo>
                        <a:lnTo>
                          <a:pt x="422" y="101"/>
                        </a:lnTo>
                        <a:lnTo>
                          <a:pt x="422" y="98"/>
                        </a:lnTo>
                        <a:lnTo>
                          <a:pt x="423" y="60"/>
                        </a:lnTo>
                        <a:lnTo>
                          <a:pt x="427" y="0"/>
                        </a:lnTo>
                        <a:lnTo>
                          <a:pt x="431" y="0"/>
                        </a:lnTo>
                        <a:lnTo>
                          <a:pt x="472" y="3"/>
                        </a:lnTo>
                        <a:lnTo>
                          <a:pt x="496" y="3"/>
                        </a:lnTo>
                        <a:lnTo>
                          <a:pt x="518" y="4"/>
                        </a:lnTo>
                        <a:lnTo>
                          <a:pt x="524" y="4"/>
                        </a:lnTo>
                        <a:lnTo>
                          <a:pt x="525" y="4"/>
                        </a:lnTo>
                        <a:lnTo>
                          <a:pt x="533" y="4"/>
                        </a:lnTo>
                        <a:lnTo>
                          <a:pt x="547" y="5"/>
                        </a:lnTo>
                        <a:lnTo>
                          <a:pt x="551" y="5"/>
                        </a:lnTo>
                        <a:lnTo>
                          <a:pt x="575" y="7"/>
                        </a:lnTo>
                        <a:lnTo>
                          <a:pt x="600" y="7"/>
                        </a:lnTo>
                        <a:lnTo>
                          <a:pt x="614" y="8"/>
                        </a:lnTo>
                        <a:lnTo>
                          <a:pt x="632" y="8"/>
                        </a:lnTo>
                        <a:lnTo>
                          <a:pt x="640" y="8"/>
                        </a:lnTo>
                        <a:lnTo>
                          <a:pt x="644" y="8"/>
                        </a:lnTo>
                        <a:lnTo>
                          <a:pt x="653" y="8"/>
                        </a:lnTo>
                        <a:lnTo>
                          <a:pt x="678" y="11"/>
                        </a:lnTo>
                        <a:lnTo>
                          <a:pt x="686" y="11"/>
                        </a:lnTo>
                        <a:lnTo>
                          <a:pt x="705" y="11"/>
                        </a:lnTo>
                        <a:lnTo>
                          <a:pt x="707" y="11"/>
                        </a:lnTo>
                        <a:lnTo>
                          <a:pt x="743" y="12"/>
                        </a:lnTo>
                        <a:lnTo>
                          <a:pt x="745" y="12"/>
                        </a:lnTo>
                        <a:lnTo>
                          <a:pt x="743" y="28"/>
                        </a:lnTo>
                        <a:lnTo>
                          <a:pt x="743" y="71"/>
                        </a:lnTo>
                        <a:lnTo>
                          <a:pt x="743" y="77"/>
                        </a:lnTo>
                        <a:lnTo>
                          <a:pt x="742" y="89"/>
                        </a:lnTo>
                        <a:lnTo>
                          <a:pt x="742" y="93"/>
                        </a:lnTo>
                        <a:lnTo>
                          <a:pt x="742" y="101"/>
                        </a:lnTo>
                        <a:lnTo>
                          <a:pt x="742" y="112"/>
                        </a:lnTo>
                        <a:lnTo>
                          <a:pt x="742" y="128"/>
                        </a:lnTo>
                        <a:lnTo>
                          <a:pt x="742" y="144"/>
                        </a:lnTo>
                        <a:lnTo>
                          <a:pt x="742" y="148"/>
                        </a:lnTo>
                        <a:lnTo>
                          <a:pt x="742" y="154"/>
                        </a:lnTo>
                        <a:lnTo>
                          <a:pt x="741" y="171"/>
                        </a:lnTo>
                        <a:lnTo>
                          <a:pt x="741" y="177"/>
                        </a:lnTo>
                        <a:lnTo>
                          <a:pt x="741" y="187"/>
                        </a:lnTo>
                        <a:lnTo>
                          <a:pt x="741" y="193"/>
                        </a:lnTo>
                        <a:lnTo>
                          <a:pt x="741" y="206"/>
                        </a:lnTo>
                        <a:lnTo>
                          <a:pt x="741" y="228"/>
                        </a:lnTo>
                        <a:lnTo>
                          <a:pt x="739" y="236"/>
                        </a:lnTo>
                        <a:lnTo>
                          <a:pt x="739" y="244"/>
                        </a:lnTo>
                        <a:lnTo>
                          <a:pt x="739" y="270"/>
                        </a:lnTo>
                        <a:lnTo>
                          <a:pt x="743" y="269"/>
                        </a:lnTo>
                        <a:lnTo>
                          <a:pt x="756" y="277"/>
                        </a:lnTo>
                        <a:lnTo>
                          <a:pt x="765" y="287"/>
                        </a:lnTo>
                        <a:lnTo>
                          <a:pt x="792" y="290"/>
                        </a:lnTo>
                        <a:lnTo>
                          <a:pt x="794" y="292"/>
                        </a:lnTo>
                        <a:lnTo>
                          <a:pt x="818" y="296"/>
                        </a:lnTo>
                        <a:lnTo>
                          <a:pt x="819" y="296"/>
                        </a:lnTo>
                        <a:lnTo>
                          <a:pt x="822" y="300"/>
                        </a:lnTo>
                        <a:lnTo>
                          <a:pt x="824" y="315"/>
                        </a:lnTo>
                        <a:lnTo>
                          <a:pt x="832" y="319"/>
                        </a:lnTo>
                        <a:lnTo>
                          <a:pt x="839" y="318"/>
                        </a:lnTo>
                        <a:lnTo>
                          <a:pt x="850" y="319"/>
                        </a:lnTo>
                        <a:lnTo>
                          <a:pt x="872" y="328"/>
                        </a:lnTo>
                        <a:lnTo>
                          <a:pt x="886" y="324"/>
                        </a:lnTo>
                        <a:lnTo>
                          <a:pt x="887" y="324"/>
                        </a:lnTo>
                        <a:lnTo>
                          <a:pt x="893" y="328"/>
                        </a:lnTo>
                        <a:lnTo>
                          <a:pt x="898" y="334"/>
                        </a:lnTo>
                        <a:lnTo>
                          <a:pt x="906" y="335"/>
                        </a:lnTo>
                        <a:lnTo>
                          <a:pt x="927" y="328"/>
                        </a:lnTo>
                        <a:lnTo>
                          <a:pt x="934" y="330"/>
                        </a:lnTo>
                        <a:lnTo>
                          <a:pt x="938" y="327"/>
                        </a:lnTo>
                        <a:lnTo>
                          <a:pt x="942" y="327"/>
                        </a:lnTo>
                        <a:lnTo>
                          <a:pt x="944" y="345"/>
                        </a:lnTo>
                        <a:lnTo>
                          <a:pt x="956" y="345"/>
                        </a:lnTo>
                        <a:lnTo>
                          <a:pt x="956" y="360"/>
                        </a:lnTo>
                        <a:lnTo>
                          <a:pt x="966" y="365"/>
                        </a:lnTo>
                        <a:lnTo>
                          <a:pt x="992" y="347"/>
                        </a:lnTo>
                        <a:lnTo>
                          <a:pt x="1001" y="359"/>
                        </a:lnTo>
                        <a:lnTo>
                          <a:pt x="1003" y="357"/>
                        </a:lnTo>
                        <a:lnTo>
                          <a:pt x="1006" y="355"/>
                        </a:lnTo>
                        <a:lnTo>
                          <a:pt x="1007" y="357"/>
                        </a:lnTo>
                        <a:lnTo>
                          <a:pt x="1019" y="369"/>
                        </a:lnTo>
                        <a:lnTo>
                          <a:pt x="1041" y="361"/>
                        </a:lnTo>
                        <a:lnTo>
                          <a:pt x="1040" y="376"/>
                        </a:lnTo>
                        <a:lnTo>
                          <a:pt x="1047" y="382"/>
                        </a:lnTo>
                        <a:lnTo>
                          <a:pt x="1065" y="350"/>
                        </a:lnTo>
                        <a:lnTo>
                          <a:pt x="1066" y="350"/>
                        </a:lnTo>
                        <a:lnTo>
                          <a:pt x="1086" y="368"/>
                        </a:lnTo>
                        <a:lnTo>
                          <a:pt x="1103" y="359"/>
                        </a:lnTo>
                        <a:lnTo>
                          <a:pt x="1104" y="359"/>
                        </a:lnTo>
                        <a:lnTo>
                          <a:pt x="1102" y="361"/>
                        </a:lnTo>
                        <a:lnTo>
                          <a:pt x="1113" y="373"/>
                        </a:lnTo>
                        <a:lnTo>
                          <a:pt x="1122" y="373"/>
                        </a:lnTo>
                        <a:lnTo>
                          <a:pt x="1128" y="380"/>
                        </a:lnTo>
                        <a:lnTo>
                          <a:pt x="1140" y="375"/>
                        </a:lnTo>
                        <a:lnTo>
                          <a:pt x="1166" y="360"/>
                        </a:lnTo>
                        <a:lnTo>
                          <a:pt x="1184" y="364"/>
                        </a:lnTo>
                        <a:lnTo>
                          <a:pt x="1193" y="360"/>
                        </a:lnTo>
                        <a:lnTo>
                          <a:pt x="1193" y="357"/>
                        </a:lnTo>
                        <a:lnTo>
                          <a:pt x="1208" y="351"/>
                        </a:lnTo>
                        <a:lnTo>
                          <a:pt x="1208" y="349"/>
                        </a:lnTo>
                        <a:lnTo>
                          <a:pt x="1214" y="350"/>
                        </a:lnTo>
                        <a:lnTo>
                          <a:pt x="1218" y="355"/>
                        </a:lnTo>
                        <a:lnTo>
                          <a:pt x="1217" y="357"/>
                        </a:lnTo>
                        <a:lnTo>
                          <a:pt x="1241" y="357"/>
                        </a:lnTo>
                        <a:lnTo>
                          <a:pt x="1244" y="359"/>
                        </a:lnTo>
                        <a:lnTo>
                          <a:pt x="1246" y="349"/>
                        </a:lnTo>
                        <a:lnTo>
                          <a:pt x="1259" y="349"/>
                        </a:lnTo>
                        <a:lnTo>
                          <a:pt x="1262" y="349"/>
                        </a:lnTo>
                        <a:lnTo>
                          <a:pt x="1262" y="351"/>
                        </a:lnTo>
                        <a:lnTo>
                          <a:pt x="1276" y="359"/>
                        </a:lnTo>
                        <a:lnTo>
                          <a:pt x="1288" y="373"/>
                        </a:lnTo>
                        <a:lnTo>
                          <a:pt x="1294" y="375"/>
                        </a:lnTo>
                        <a:lnTo>
                          <a:pt x="1293" y="371"/>
                        </a:lnTo>
                        <a:lnTo>
                          <a:pt x="1301" y="372"/>
                        </a:lnTo>
                        <a:lnTo>
                          <a:pt x="1301" y="377"/>
                        </a:lnTo>
                        <a:lnTo>
                          <a:pt x="1304" y="376"/>
                        </a:lnTo>
                        <a:lnTo>
                          <a:pt x="1303" y="379"/>
                        </a:lnTo>
                        <a:lnTo>
                          <a:pt x="1316" y="380"/>
                        </a:lnTo>
                        <a:lnTo>
                          <a:pt x="1327" y="388"/>
                        </a:lnTo>
                        <a:lnTo>
                          <a:pt x="1330" y="386"/>
                        </a:lnTo>
                        <a:lnTo>
                          <a:pt x="1344" y="399"/>
                        </a:lnTo>
                        <a:lnTo>
                          <a:pt x="1357" y="391"/>
                        </a:lnTo>
                        <a:lnTo>
                          <a:pt x="1379" y="396"/>
                        </a:lnTo>
                        <a:lnTo>
                          <a:pt x="1379" y="400"/>
                        </a:lnTo>
                        <a:lnTo>
                          <a:pt x="1379" y="420"/>
                        </a:lnTo>
                        <a:lnTo>
                          <a:pt x="1380" y="432"/>
                        </a:lnTo>
                        <a:lnTo>
                          <a:pt x="1380" y="435"/>
                        </a:lnTo>
                        <a:lnTo>
                          <a:pt x="1380" y="453"/>
                        </a:lnTo>
                        <a:lnTo>
                          <a:pt x="1382" y="466"/>
                        </a:lnTo>
                        <a:lnTo>
                          <a:pt x="1382" y="469"/>
                        </a:lnTo>
                        <a:lnTo>
                          <a:pt x="1382" y="485"/>
                        </a:lnTo>
                        <a:lnTo>
                          <a:pt x="1383" y="502"/>
                        </a:lnTo>
                        <a:lnTo>
                          <a:pt x="1383" y="504"/>
                        </a:lnTo>
                        <a:lnTo>
                          <a:pt x="1383" y="510"/>
                        </a:lnTo>
                        <a:lnTo>
                          <a:pt x="1383" y="518"/>
                        </a:lnTo>
                        <a:lnTo>
                          <a:pt x="1383" y="535"/>
                        </a:lnTo>
                        <a:lnTo>
                          <a:pt x="1386" y="549"/>
                        </a:lnTo>
                        <a:lnTo>
                          <a:pt x="1386" y="551"/>
                        </a:lnTo>
                        <a:lnTo>
                          <a:pt x="1386" y="568"/>
                        </a:lnTo>
                        <a:lnTo>
                          <a:pt x="1388" y="575"/>
                        </a:lnTo>
                        <a:lnTo>
                          <a:pt x="1388" y="601"/>
                        </a:lnTo>
                        <a:lnTo>
                          <a:pt x="1390" y="602"/>
                        </a:lnTo>
                        <a:lnTo>
                          <a:pt x="1392" y="604"/>
                        </a:lnTo>
                        <a:lnTo>
                          <a:pt x="1393" y="605"/>
                        </a:lnTo>
                        <a:lnTo>
                          <a:pt x="1406" y="621"/>
                        </a:lnTo>
                        <a:lnTo>
                          <a:pt x="1405" y="621"/>
                        </a:lnTo>
                        <a:lnTo>
                          <a:pt x="1411" y="633"/>
                        </a:lnTo>
                        <a:lnTo>
                          <a:pt x="1412" y="656"/>
                        </a:lnTo>
                        <a:lnTo>
                          <a:pt x="1424" y="666"/>
                        </a:lnTo>
                        <a:lnTo>
                          <a:pt x="1422" y="668"/>
                        </a:lnTo>
                        <a:lnTo>
                          <a:pt x="1441" y="709"/>
                        </a:lnTo>
                        <a:lnTo>
                          <a:pt x="1446" y="707"/>
                        </a:lnTo>
                        <a:lnTo>
                          <a:pt x="1445" y="731"/>
                        </a:lnTo>
                        <a:lnTo>
                          <a:pt x="1447" y="748"/>
                        </a:lnTo>
                        <a:lnTo>
                          <a:pt x="1442" y="763"/>
                        </a:lnTo>
                        <a:lnTo>
                          <a:pt x="1432" y="797"/>
                        </a:lnTo>
                        <a:lnTo>
                          <a:pt x="1430" y="809"/>
                        </a:lnTo>
                        <a:lnTo>
                          <a:pt x="1428" y="811"/>
                        </a:lnTo>
                        <a:lnTo>
                          <a:pt x="1430" y="821"/>
                        </a:lnTo>
                        <a:lnTo>
                          <a:pt x="1434" y="831"/>
                        </a:lnTo>
                        <a:lnTo>
                          <a:pt x="1435" y="846"/>
                        </a:lnTo>
                        <a:lnTo>
                          <a:pt x="1434" y="856"/>
                        </a:lnTo>
                        <a:lnTo>
                          <a:pt x="1432" y="858"/>
                        </a:lnTo>
                        <a:lnTo>
                          <a:pt x="1428" y="863"/>
                        </a:lnTo>
                        <a:lnTo>
                          <a:pt x="1419" y="882"/>
                        </a:lnTo>
                        <a:lnTo>
                          <a:pt x="1415" y="885"/>
                        </a:lnTo>
                        <a:lnTo>
                          <a:pt x="1418" y="898"/>
                        </a:lnTo>
                        <a:lnTo>
                          <a:pt x="1423" y="912"/>
                        </a:lnTo>
                        <a:lnTo>
                          <a:pt x="1418" y="907"/>
                        </a:lnTo>
                        <a:lnTo>
                          <a:pt x="1400" y="908"/>
                        </a:lnTo>
                        <a:lnTo>
                          <a:pt x="1364" y="924"/>
                        </a:lnTo>
                        <a:lnTo>
                          <a:pt x="1363" y="925"/>
                        </a:lnTo>
                        <a:lnTo>
                          <a:pt x="1323" y="953"/>
                        </a:lnTo>
                        <a:lnTo>
                          <a:pt x="1316" y="950"/>
                        </a:lnTo>
                        <a:lnTo>
                          <a:pt x="1337" y="932"/>
                        </a:lnTo>
                        <a:lnTo>
                          <a:pt x="1349" y="930"/>
                        </a:lnTo>
                        <a:lnTo>
                          <a:pt x="1349" y="927"/>
                        </a:lnTo>
                        <a:lnTo>
                          <a:pt x="1334" y="927"/>
                        </a:lnTo>
                        <a:lnTo>
                          <a:pt x="1321" y="931"/>
                        </a:lnTo>
                        <a:lnTo>
                          <a:pt x="1319" y="897"/>
                        </a:lnTo>
                        <a:lnTo>
                          <a:pt x="1311" y="899"/>
                        </a:lnTo>
                        <a:lnTo>
                          <a:pt x="1305" y="912"/>
                        </a:lnTo>
                        <a:lnTo>
                          <a:pt x="1300" y="912"/>
                        </a:lnTo>
                        <a:lnTo>
                          <a:pt x="1296" y="912"/>
                        </a:lnTo>
                        <a:lnTo>
                          <a:pt x="1294" y="911"/>
                        </a:lnTo>
                        <a:lnTo>
                          <a:pt x="1293" y="912"/>
                        </a:lnTo>
                        <a:lnTo>
                          <a:pt x="1289" y="919"/>
                        </a:lnTo>
                        <a:lnTo>
                          <a:pt x="1290" y="924"/>
                        </a:lnTo>
                        <a:lnTo>
                          <a:pt x="1289" y="927"/>
                        </a:lnTo>
                        <a:lnTo>
                          <a:pt x="1292" y="931"/>
                        </a:lnTo>
                        <a:lnTo>
                          <a:pt x="1303" y="935"/>
                        </a:lnTo>
                        <a:lnTo>
                          <a:pt x="1307" y="948"/>
                        </a:lnTo>
                        <a:lnTo>
                          <a:pt x="1323" y="956"/>
                        </a:lnTo>
                        <a:lnTo>
                          <a:pt x="1280" y="989"/>
                        </a:lnTo>
                        <a:lnTo>
                          <a:pt x="1251" y="1018"/>
                        </a:lnTo>
                        <a:lnTo>
                          <a:pt x="1237" y="1024"/>
                        </a:lnTo>
                        <a:lnTo>
                          <a:pt x="1237" y="1025"/>
                        </a:lnTo>
                        <a:lnTo>
                          <a:pt x="1192" y="1052"/>
                        </a:lnTo>
                        <a:lnTo>
                          <a:pt x="1152" y="1073"/>
                        </a:lnTo>
                        <a:lnTo>
                          <a:pt x="1139" y="1085"/>
                        </a:lnTo>
                        <a:lnTo>
                          <a:pt x="1124" y="1097"/>
                        </a:lnTo>
                        <a:lnTo>
                          <a:pt x="1110" y="1105"/>
                        </a:lnTo>
                        <a:lnTo>
                          <a:pt x="1085" y="1128"/>
                        </a:lnTo>
                        <a:lnTo>
                          <a:pt x="1063" y="1154"/>
                        </a:lnTo>
                        <a:lnTo>
                          <a:pt x="1063" y="1157"/>
                        </a:lnTo>
                        <a:lnTo>
                          <a:pt x="1063" y="1159"/>
                        </a:lnTo>
                        <a:lnTo>
                          <a:pt x="1053" y="1172"/>
                        </a:lnTo>
                        <a:lnTo>
                          <a:pt x="1043" y="1191"/>
                        </a:lnTo>
                        <a:lnTo>
                          <a:pt x="1028" y="1231"/>
                        </a:lnTo>
                        <a:lnTo>
                          <a:pt x="1027" y="1235"/>
                        </a:lnTo>
                        <a:lnTo>
                          <a:pt x="1024" y="1267"/>
                        </a:lnTo>
                        <a:lnTo>
                          <a:pt x="1035" y="1320"/>
                        </a:lnTo>
                        <a:lnTo>
                          <a:pt x="1045" y="1345"/>
                        </a:lnTo>
                        <a:lnTo>
                          <a:pt x="1053" y="1398"/>
                        </a:lnTo>
                        <a:lnTo>
                          <a:pt x="1028" y="1415"/>
                        </a:lnTo>
                        <a:lnTo>
                          <a:pt x="1011" y="1412"/>
                        </a:lnTo>
                        <a:lnTo>
                          <a:pt x="998" y="1398"/>
                        </a:lnTo>
                        <a:lnTo>
                          <a:pt x="969" y="1390"/>
                        </a:lnTo>
                        <a:lnTo>
                          <a:pt x="923" y="1390"/>
                        </a:lnTo>
                        <a:lnTo>
                          <a:pt x="920" y="1383"/>
                        </a:lnTo>
                        <a:lnTo>
                          <a:pt x="915" y="1383"/>
                        </a:lnTo>
                        <a:lnTo>
                          <a:pt x="883" y="1365"/>
                        </a:lnTo>
                        <a:lnTo>
                          <a:pt x="873" y="1366"/>
                        </a:lnTo>
                        <a:lnTo>
                          <a:pt x="863" y="1359"/>
                        </a:lnTo>
                        <a:lnTo>
                          <a:pt x="864" y="1355"/>
                        </a:lnTo>
                        <a:lnTo>
                          <a:pt x="835" y="1347"/>
                        </a:lnTo>
                        <a:lnTo>
                          <a:pt x="815" y="1324"/>
                        </a:lnTo>
                        <a:lnTo>
                          <a:pt x="804" y="1288"/>
                        </a:lnTo>
                        <a:lnTo>
                          <a:pt x="788" y="1267"/>
                        </a:lnTo>
                        <a:lnTo>
                          <a:pt x="783" y="1232"/>
                        </a:lnTo>
                        <a:lnTo>
                          <a:pt x="778" y="1201"/>
                        </a:lnTo>
                        <a:lnTo>
                          <a:pt x="764" y="1182"/>
                        </a:lnTo>
                        <a:lnTo>
                          <a:pt x="751" y="1173"/>
                        </a:lnTo>
                        <a:lnTo>
                          <a:pt x="748" y="117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grpSp>
              <p:nvGrpSpPr>
                <p:cNvPr id="258" name="Group 54"/>
                <p:cNvGrpSpPr>
                  <a:grpSpLocks/>
                </p:cNvGrpSpPr>
                <p:nvPr/>
              </p:nvGrpSpPr>
              <p:grpSpPr bwMode="auto">
                <a:xfrm>
                  <a:off x="3747" y="2083"/>
                  <a:ext cx="319" cy="556"/>
                  <a:chOff x="3747" y="2083"/>
                  <a:chExt cx="319" cy="556"/>
                </a:xfrm>
              </p:grpSpPr>
              <p:sp>
                <p:nvSpPr>
                  <p:cNvPr id="293" name="Freeform 52"/>
                  <p:cNvSpPr>
                    <a:spLocks/>
                  </p:cNvSpPr>
                  <p:nvPr/>
                </p:nvSpPr>
                <p:spPr bwMode="auto">
                  <a:xfrm>
                    <a:off x="3747" y="2083"/>
                    <a:ext cx="319" cy="556"/>
                  </a:xfrm>
                  <a:custGeom>
                    <a:avLst/>
                    <a:gdLst>
                      <a:gd name="T0" fmla="*/ 291 w 319"/>
                      <a:gd name="T1" fmla="*/ 176 h 556"/>
                      <a:gd name="T2" fmla="*/ 294 w 319"/>
                      <a:gd name="T3" fmla="*/ 197 h 556"/>
                      <a:gd name="T4" fmla="*/ 297 w 319"/>
                      <a:gd name="T5" fmla="*/ 232 h 556"/>
                      <a:gd name="T6" fmla="*/ 300 w 319"/>
                      <a:gd name="T7" fmla="*/ 253 h 556"/>
                      <a:gd name="T8" fmla="*/ 304 w 319"/>
                      <a:gd name="T9" fmla="*/ 284 h 556"/>
                      <a:gd name="T10" fmla="*/ 305 w 319"/>
                      <a:gd name="T11" fmla="*/ 296 h 556"/>
                      <a:gd name="T12" fmla="*/ 310 w 319"/>
                      <a:gd name="T13" fmla="*/ 339 h 556"/>
                      <a:gd name="T14" fmla="*/ 306 w 319"/>
                      <a:gd name="T15" fmla="*/ 354 h 556"/>
                      <a:gd name="T16" fmla="*/ 309 w 319"/>
                      <a:gd name="T17" fmla="*/ 373 h 556"/>
                      <a:gd name="T18" fmla="*/ 318 w 319"/>
                      <a:gd name="T19" fmla="*/ 380 h 556"/>
                      <a:gd name="T20" fmla="*/ 297 w 319"/>
                      <a:gd name="T21" fmla="*/ 396 h 556"/>
                      <a:gd name="T22" fmla="*/ 279 w 319"/>
                      <a:gd name="T23" fmla="*/ 407 h 556"/>
                      <a:gd name="T24" fmla="*/ 267 w 319"/>
                      <a:gd name="T25" fmla="*/ 403 h 556"/>
                      <a:gd name="T26" fmla="*/ 259 w 319"/>
                      <a:gd name="T27" fmla="*/ 423 h 556"/>
                      <a:gd name="T28" fmla="*/ 255 w 319"/>
                      <a:gd name="T29" fmla="*/ 440 h 556"/>
                      <a:gd name="T30" fmla="*/ 231 w 319"/>
                      <a:gd name="T31" fmla="*/ 469 h 556"/>
                      <a:gd name="T32" fmla="*/ 223 w 319"/>
                      <a:gd name="T33" fmla="*/ 472 h 556"/>
                      <a:gd name="T34" fmla="*/ 219 w 319"/>
                      <a:gd name="T35" fmla="*/ 490 h 556"/>
                      <a:gd name="T36" fmla="*/ 211 w 319"/>
                      <a:gd name="T37" fmla="*/ 508 h 556"/>
                      <a:gd name="T38" fmla="*/ 175 w 319"/>
                      <a:gd name="T39" fmla="*/ 488 h 556"/>
                      <a:gd name="T40" fmla="*/ 163 w 319"/>
                      <a:gd name="T41" fmla="*/ 498 h 556"/>
                      <a:gd name="T42" fmla="*/ 159 w 319"/>
                      <a:gd name="T43" fmla="*/ 508 h 556"/>
                      <a:gd name="T44" fmla="*/ 146 w 319"/>
                      <a:gd name="T45" fmla="*/ 532 h 556"/>
                      <a:gd name="T46" fmla="*/ 123 w 319"/>
                      <a:gd name="T47" fmla="*/ 521 h 556"/>
                      <a:gd name="T48" fmla="*/ 100 w 319"/>
                      <a:gd name="T49" fmla="*/ 549 h 556"/>
                      <a:gd name="T50" fmla="*/ 71 w 319"/>
                      <a:gd name="T51" fmla="*/ 532 h 556"/>
                      <a:gd name="T52" fmla="*/ 47 w 319"/>
                      <a:gd name="T53" fmla="*/ 536 h 556"/>
                      <a:gd name="T54" fmla="*/ 34 w 319"/>
                      <a:gd name="T55" fmla="*/ 541 h 556"/>
                      <a:gd name="T56" fmla="*/ 15 w 319"/>
                      <a:gd name="T57" fmla="*/ 546 h 556"/>
                      <a:gd name="T58" fmla="*/ 1 w 319"/>
                      <a:gd name="T59" fmla="*/ 547 h 556"/>
                      <a:gd name="T60" fmla="*/ 8 w 319"/>
                      <a:gd name="T61" fmla="*/ 513 h 556"/>
                      <a:gd name="T62" fmla="*/ 5 w 319"/>
                      <a:gd name="T63" fmla="*/ 495 h 556"/>
                      <a:gd name="T64" fmla="*/ 29 w 319"/>
                      <a:gd name="T65" fmla="*/ 472 h 556"/>
                      <a:gd name="T66" fmla="*/ 35 w 319"/>
                      <a:gd name="T67" fmla="*/ 452 h 556"/>
                      <a:gd name="T68" fmla="*/ 44 w 319"/>
                      <a:gd name="T69" fmla="*/ 412 h 556"/>
                      <a:gd name="T70" fmla="*/ 44 w 319"/>
                      <a:gd name="T71" fmla="*/ 407 h 556"/>
                      <a:gd name="T72" fmla="*/ 30 w 319"/>
                      <a:gd name="T73" fmla="*/ 374 h 556"/>
                      <a:gd name="T74" fmla="*/ 31 w 319"/>
                      <a:gd name="T75" fmla="*/ 360 h 556"/>
                      <a:gd name="T76" fmla="*/ 35 w 319"/>
                      <a:gd name="T77" fmla="*/ 328 h 556"/>
                      <a:gd name="T78" fmla="*/ 31 w 319"/>
                      <a:gd name="T79" fmla="*/ 287 h 556"/>
                      <a:gd name="T80" fmla="*/ 27 w 319"/>
                      <a:gd name="T81" fmla="*/ 245 h 556"/>
                      <a:gd name="T82" fmla="*/ 22 w 319"/>
                      <a:gd name="T83" fmla="*/ 208 h 556"/>
                      <a:gd name="T84" fmla="*/ 21 w 319"/>
                      <a:gd name="T85" fmla="*/ 188 h 556"/>
                      <a:gd name="T86" fmla="*/ 15 w 319"/>
                      <a:gd name="T87" fmla="*/ 139 h 556"/>
                      <a:gd name="T88" fmla="*/ 13 w 319"/>
                      <a:gd name="T89" fmla="*/ 120 h 556"/>
                      <a:gd name="T90" fmla="*/ 11 w 319"/>
                      <a:gd name="T91" fmla="*/ 98 h 556"/>
                      <a:gd name="T92" fmla="*/ 9 w 319"/>
                      <a:gd name="T93" fmla="*/ 87 h 556"/>
                      <a:gd name="T94" fmla="*/ 7 w 319"/>
                      <a:gd name="T95" fmla="*/ 61 h 556"/>
                      <a:gd name="T96" fmla="*/ 5 w 319"/>
                      <a:gd name="T97" fmla="*/ 38 h 556"/>
                      <a:gd name="T98" fmla="*/ 39 w 319"/>
                      <a:gd name="T99" fmla="*/ 44 h 556"/>
                      <a:gd name="T100" fmla="*/ 66 w 319"/>
                      <a:gd name="T101" fmla="*/ 29 h 556"/>
                      <a:gd name="T102" fmla="*/ 92 w 319"/>
                      <a:gd name="T103" fmla="*/ 22 h 556"/>
                      <a:gd name="T104" fmla="*/ 128 w 319"/>
                      <a:gd name="T105" fmla="*/ 18 h 556"/>
                      <a:gd name="T106" fmla="*/ 152 w 319"/>
                      <a:gd name="T107" fmla="*/ 15 h 556"/>
                      <a:gd name="T108" fmla="*/ 185 w 319"/>
                      <a:gd name="T109" fmla="*/ 11 h 556"/>
                      <a:gd name="T110" fmla="*/ 220 w 319"/>
                      <a:gd name="T111" fmla="*/ 7 h 556"/>
                      <a:gd name="T112" fmla="*/ 230 w 319"/>
                      <a:gd name="T113" fmla="*/ 7 h 556"/>
                      <a:gd name="T114" fmla="*/ 265 w 319"/>
                      <a:gd name="T115" fmla="*/ 0 h 556"/>
                      <a:gd name="T116" fmla="*/ 271 w 319"/>
                      <a:gd name="T117" fmla="*/ 30 h 556"/>
                      <a:gd name="T118" fmla="*/ 274 w 319"/>
                      <a:gd name="T119" fmla="*/ 53 h 556"/>
                      <a:gd name="T120" fmla="*/ 278 w 319"/>
                      <a:gd name="T121" fmla="*/ 83 h 556"/>
                      <a:gd name="T122" fmla="*/ 282 w 319"/>
                      <a:gd name="T123" fmla="*/ 110 h 556"/>
                      <a:gd name="T124" fmla="*/ 286 w 319"/>
                      <a:gd name="T125" fmla="*/ 13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9" h="556">
                        <a:moveTo>
                          <a:pt x="289" y="155"/>
                        </a:moveTo>
                        <a:lnTo>
                          <a:pt x="290" y="165"/>
                        </a:lnTo>
                        <a:lnTo>
                          <a:pt x="291" y="176"/>
                        </a:lnTo>
                        <a:lnTo>
                          <a:pt x="291" y="185"/>
                        </a:lnTo>
                        <a:lnTo>
                          <a:pt x="293" y="191"/>
                        </a:lnTo>
                        <a:lnTo>
                          <a:pt x="294" y="197"/>
                        </a:lnTo>
                        <a:lnTo>
                          <a:pt x="296" y="214"/>
                        </a:lnTo>
                        <a:lnTo>
                          <a:pt x="297" y="230"/>
                        </a:lnTo>
                        <a:lnTo>
                          <a:pt x="297" y="232"/>
                        </a:lnTo>
                        <a:lnTo>
                          <a:pt x="298" y="242"/>
                        </a:lnTo>
                        <a:lnTo>
                          <a:pt x="300" y="246"/>
                        </a:lnTo>
                        <a:lnTo>
                          <a:pt x="300" y="253"/>
                        </a:lnTo>
                        <a:lnTo>
                          <a:pt x="301" y="267"/>
                        </a:lnTo>
                        <a:lnTo>
                          <a:pt x="304" y="282"/>
                        </a:lnTo>
                        <a:lnTo>
                          <a:pt x="304" y="284"/>
                        </a:lnTo>
                        <a:lnTo>
                          <a:pt x="304" y="287"/>
                        </a:lnTo>
                        <a:lnTo>
                          <a:pt x="305" y="292"/>
                        </a:lnTo>
                        <a:lnTo>
                          <a:pt x="305" y="296"/>
                        </a:lnTo>
                        <a:lnTo>
                          <a:pt x="305" y="301"/>
                        </a:lnTo>
                        <a:lnTo>
                          <a:pt x="308" y="323"/>
                        </a:lnTo>
                        <a:lnTo>
                          <a:pt x="310" y="339"/>
                        </a:lnTo>
                        <a:lnTo>
                          <a:pt x="310" y="344"/>
                        </a:lnTo>
                        <a:lnTo>
                          <a:pt x="312" y="348"/>
                        </a:lnTo>
                        <a:lnTo>
                          <a:pt x="306" y="354"/>
                        </a:lnTo>
                        <a:lnTo>
                          <a:pt x="306" y="359"/>
                        </a:lnTo>
                        <a:lnTo>
                          <a:pt x="310" y="362"/>
                        </a:lnTo>
                        <a:lnTo>
                          <a:pt x="309" y="373"/>
                        </a:lnTo>
                        <a:lnTo>
                          <a:pt x="309" y="376"/>
                        </a:lnTo>
                        <a:lnTo>
                          <a:pt x="319" y="377"/>
                        </a:lnTo>
                        <a:lnTo>
                          <a:pt x="318" y="380"/>
                        </a:lnTo>
                        <a:lnTo>
                          <a:pt x="310" y="389"/>
                        </a:lnTo>
                        <a:lnTo>
                          <a:pt x="300" y="395"/>
                        </a:lnTo>
                        <a:lnTo>
                          <a:pt x="297" y="396"/>
                        </a:lnTo>
                        <a:lnTo>
                          <a:pt x="294" y="399"/>
                        </a:lnTo>
                        <a:lnTo>
                          <a:pt x="289" y="404"/>
                        </a:lnTo>
                        <a:lnTo>
                          <a:pt x="279" y="407"/>
                        </a:lnTo>
                        <a:lnTo>
                          <a:pt x="275" y="403"/>
                        </a:lnTo>
                        <a:lnTo>
                          <a:pt x="274" y="401"/>
                        </a:lnTo>
                        <a:lnTo>
                          <a:pt x="267" y="403"/>
                        </a:lnTo>
                        <a:lnTo>
                          <a:pt x="263" y="404"/>
                        </a:lnTo>
                        <a:lnTo>
                          <a:pt x="257" y="419"/>
                        </a:lnTo>
                        <a:lnTo>
                          <a:pt x="259" y="423"/>
                        </a:lnTo>
                        <a:lnTo>
                          <a:pt x="260" y="423"/>
                        </a:lnTo>
                        <a:lnTo>
                          <a:pt x="260" y="432"/>
                        </a:lnTo>
                        <a:lnTo>
                          <a:pt x="255" y="440"/>
                        </a:lnTo>
                        <a:lnTo>
                          <a:pt x="242" y="449"/>
                        </a:lnTo>
                        <a:lnTo>
                          <a:pt x="242" y="453"/>
                        </a:lnTo>
                        <a:lnTo>
                          <a:pt x="231" y="469"/>
                        </a:lnTo>
                        <a:lnTo>
                          <a:pt x="230" y="468"/>
                        </a:lnTo>
                        <a:lnTo>
                          <a:pt x="227" y="467"/>
                        </a:lnTo>
                        <a:lnTo>
                          <a:pt x="223" y="472"/>
                        </a:lnTo>
                        <a:lnTo>
                          <a:pt x="217" y="483"/>
                        </a:lnTo>
                        <a:lnTo>
                          <a:pt x="217" y="490"/>
                        </a:lnTo>
                        <a:lnTo>
                          <a:pt x="219" y="490"/>
                        </a:lnTo>
                        <a:lnTo>
                          <a:pt x="216" y="506"/>
                        </a:lnTo>
                        <a:lnTo>
                          <a:pt x="212" y="508"/>
                        </a:lnTo>
                        <a:lnTo>
                          <a:pt x="211" y="508"/>
                        </a:lnTo>
                        <a:lnTo>
                          <a:pt x="185" y="505"/>
                        </a:lnTo>
                        <a:lnTo>
                          <a:pt x="181" y="494"/>
                        </a:lnTo>
                        <a:lnTo>
                          <a:pt x="175" y="488"/>
                        </a:lnTo>
                        <a:lnTo>
                          <a:pt x="170" y="487"/>
                        </a:lnTo>
                        <a:lnTo>
                          <a:pt x="171" y="495"/>
                        </a:lnTo>
                        <a:lnTo>
                          <a:pt x="163" y="498"/>
                        </a:lnTo>
                        <a:lnTo>
                          <a:pt x="163" y="499"/>
                        </a:lnTo>
                        <a:lnTo>
                          <a:pt x="161" y="508"/>
                        </a:lnTo>
                        <a:lnTo>
                          <a:pt x="159" y="508"/>
                        </a:lnTo>
                        <a:lnTo>
                          <a:pt x="152" y="532"/>
                        </a:lnTo>
                        <a:lnTo>
                          <a:pt x="146" y="536"/>
                        </a:lnTo>
                        <a:lnTo>
                          <a:pt x="146" y="532"/>
                        </a:lnTo>
                        <a:lnTo>
                          <a:pt x="136" y="528"/>
                        </a:lnTo>
                        <a:lnTo>
                          <a:pt x="128" y="517"/>
                        </a:lnTo>
                        <a:lnTo>
                          <a:pt x="123" y="521"/>
                        </a:lnTo>
                        <a:lnTo>
                          <a:pt x="114" y="528"/>
                        </a:lnTo>
                        <a:lnTo>
                          <a:pt x="109" y="529"/>
                        </a:lnTo>
                        <a:lnTo>
                          <a:pt x="100" y="549"/>
                        </a:lnTo>
                        <a:lnTo>
                          <a:pt x="83" y="539"/>
                        </a:lnTo>
                        <a:lnTo>
                          <a:pt x="80" y="536"/>
                        </a:lnTo>
                        <a:lnTo>
                          <a:pt x="71" y="532"/>
                        </a:lnTo>
                        <a:lnTo>
                          <a:pt x="70" y="532"/>
                        </a:lnTo>
                        <a:lnTo>
                          <a:pt x="64" y="532"/>
                        </a:lnTo>
                        <a:lnTo>
                          <a:pt x="47" y="536"/>
                        </a:lnTo>
                        <a:lnTo>
                          <a:pt x="48" y="549"/>
                        </a:lnTo>
                        <a:lnTo>
                          <a:pt x="39" y="540"/>
                        </a:lnTo>
                        <a:lnTo>
                          <a:pt x="34" y="541"/>
                        </a:lnTo>
                        <a:lnTo>
                          <a:pt x="21" y="539"/>
                        </a:lnTo>
                        <a:lnTo>
                          <a:pt x="16" y="541"/>
                        </a:lnTo>
                        <a:lnTo>
                          <a:pt x="15" y="546"/>
                        </a:lnTo>
                        <a:lnTo>
                          <a:pt x="9" y="555"/>
                        </a:lnTo>
                        <a:lnTo>
                          <a:pt x="7" y="556"/>
                        </a:lnTo>
                        <a:lnTo>
                          <a:pt x="1" y="547"/>
                        </a:lnTo>
                        <a:lnTo>
                          <a:pt x="0" y="544"/>
                        </a:lnTo>
                        <a:lnTo>
                          <a:pt x="7" y="524"/>
                        </a:lnTo>
                        <a:lnTo>
                          <a:pt x="8" y="513"/>
                        </a:lnTo>
                        <a:lnTo>
                          <a:pt x="5" y="499"/>
                        </a:lnTo>
                        <a:lnTo>
                          <a:pt x="5" y="496"/>
                        </a:lnTo>
                        <a:lnTo>
                          <a:pt x="5" y="495"/>
                        </a:lnTo>
                        <a:lnTo>
                          <a:pt x="8" y="496"/>
                        </a:lnTo>
                        <a:lnTo>
                          <a:pt x="26" y="479"/>
                        </a:lnTo>
                        <a:lnTo>
                          <a:pt x="29" y="472"/>
                        </a:lnTo>
                        <a:lnTo>
                          <a:pt x="27" y="465"/>
                        </a:lnTo>
                        <a:lnTo>
                          <a:pt x="34" y="460"/>
                        </a:lnTo>
                        <a:lnTo>
                          <a:pt x="35" y="452"/>
                        </a:lnTo>
                        <a:lnTo>
                          <a:pt x="38" y="449"/>
                        </a:lnTo>
                        <a:lnTo>
                          <a:pt x="48" y="427"/>
                        </a:lnTo>
                        <a:lnTo>
                          <a:pt x="44" y="412"/>
                        </a:lnTo>
                        <a:lnTo>
                          <a:pt x="42" y="410"/>
                        </a:lnTo>
                        <a:lnTo>
                          <a:pt x="42" y="409"/>
                        </a:lnTo>
                        <a:lnTo>
                          <a:pt x="44" y="407"/>
                        </a:lnTo>
                        <a:lnTo>
                          <a:pt x="37" y="395"/>
                        </a:lnTo>
                        <a:lnTo>
                          <a:pt x="31" y="380"/>
                        </a:lnTo>
                        <a:lnTo>
                          <a:pt x="30" y="374"/>
                        </a:lnTo>
                        <a:lnTo>
                          <a:pt x="34" y="360"/>
                        </a:lnTo>
                        <a:lnTo>
                          <a:pt x="33" y="362"/>
                        </a:lnTo>
                        <a:lnTo>
                          <a:pt x="31" y="360"/>
                        </a:lnTo>
                        <a:lnTo>
                          <a:pt x="37" y="348"/>
                        </a:lnTo>
                        <a:lnTo>
                          <a:pt x="35" y="331"/>
                        </a:lnTo>
                        <a:lnTo>
                          <a:pt x="35" y="328"/>
                        </a:lnTo>
                        <a:lnTo>
                          <a:pt x="34" y="314"/>
                        </a:lnTo>
                        <a:lnTo>
                          <a:pt x="33" y="302"/>
                        </a:lnTo>
                        <a:lnTo>
                          <a:pt x="31" y="287"/>
                        </a:lnTo>
                        <a:lnTo>
                          <a:pt x="30" y="278"/>
                        </a:lnTo>
                        <a:lnTo>
                          <a:pt x="27" y="253"/>
                        </a:lnTo>
                        <a:lnTo>
                          <a:pt x="27" y="245"/>
                        </a:lnTo>
                        <a:lnTo>
                          <a:pt x="26" y="242"/>
                        </a:lnTo>
                        <a:lnTo>
                          <a:pt x="23" y="222"/>
                        </a:lnTo>
                        <a:lnTo>
                          <a:pt x="22" y="208"/>
                        </a:lnTo>
                        <a:lnTo>
                          <a:pt x="22" y="200"/>
                        </a:lnTo>
                        <a:lnTo>
                          <a:pt x="21" y="197"/>
                        </a:lnTo>
                        <a:lnTo>
                          <a:pt x="21" y="188"/>
                        </a:lnTo>
                        <a:lnTo>
                          <a:pt x="19" y="181"/>
                        </a:lnTo>
                        <a:lnTo>
                          <a:pt x="17" y="165"/>
                        </a:lnTo>
                        <a:lnTo>
                          <a:pt x="15" y="139"/>
                        </a:lnTo>
                        <a:lnTo>
                          <a:pt x="13" y="131"/>
                        </a:lnTo>
                        <a:lnTo>
                          <a:pt x="13" y="129"/>
                        </a:lnTo>
                        <a:lnTo>
                          <a:pt x="13" y="120"/>
                        </a:lnTo>
                        <a:lnTo>
                          <a:pt x="12" y="115"/>
                        </a:lnTo>
                        <a:lnTo>
                          <a:pt x="12" y="109"/>
                        </a:lnTo>
                        <a:lnTo>
                          <a:pt x="11" y="98"/>
                        </a:lnTo>
                        <a:lnTo>
                          <a:pt x="11" y="96"/>
                        </a:lnTo>
                        <a:lnTo>
                          <a:pt x="11" y="93"/>
                        </a:lnTo>
                        <a:lnTo>
                          <a:pt x="9" y="87"/>
                        </a:lnTo>
                        <a:lnTo>
                          <a:pt x="9" y="82"/>
                        </a:lnTo>
                        <a:lnTo>
                          <a:pt x="8" y="70"/>
                        </a:lnTo>
                        <a:lnTo>
                          <a:pt x="7" y="61"/>
                        </a:lnTo>
                        <a:lnTo>
                          <a:pt x="7" y="59"/>
                        </a:lnTo>
                        <a:lnTo>
                          <a:pt x="5" y="37"/>
                        </a:lnTo>
                        <a:lnTo>
                          <a:pt x="5" y="38"/>
                        </a:lnTo>
                        <a:lnTo>
                          <a:pt x="21" y="47"/>
                        </a:lnTo>
                        <a:lnTo>
                          <a:pt x="35" y="45"/>
                        </a:lnTo>
                        <a:lnTo>
                          <a:pt x="39" y="44"/>
                        </a:lnTo>
                        <a:lnTo>
                          <a:pt x="41" y="44"/>
                        </a:lnTo>
                        <a:lnTo>
                          <a:pt x="61" y="32"/>
                        </a:lnTo>
                        <a:lnTo>
                          <a:pt x="66" y="29"/>
                        </a:lnTo>
                        <a:lnTo>
                          <a:pt x="72" y="25"/>
                        </a:lnTo>
                        <a:lnTo>
                          <a:pt x="79" y="24"/>
                        </a:lnTo>
                        <a:lnTo>
                          <a:pt x="92" y="22"/>
                        </a:lnTo>
                        <a:lnTo>
                          <a:pt x="101" y="21"/>
                        </a:lnTo>
                        <a:lnTo>
                          <a:pt x="116" y="20"/>
                        </a:lnTo>
                        <a:lnTo>
                          <a:pt x="128" y="18"/>
                        </a:lnTo>
                        <a:lnTo>
                          <a:pt x="130" y="18"/>
                        </a:lnTo>
                        <a:lnTo>
                          <a:pt x="145" y="16"/>
                        </a:lnTo>
                        <a:lnTo>
                          <a:pt x="152" y="15"/>
                        </a:lnTo>
                        <a:lnTo>
                          <a:pt x="175" y="12"/>
                        </a:lnTo>
                        <a:lnTo>
                          <a:pt x="176" y="12"/>
                        </a:lnTo>
                        <a:lnTo>
                          <a:pt x="185" y="11"/>
                        </a:lnTo>
                        <a:lnTo>
                          <a:pt x="201" y="10"/>
                        </a:lnTo>
                        <a:lnTo>
                          <a:pt x="212" y="8"/>
                        </a:lnTo>
                        <a:lnTo>
                          <a:pt x="220" y="7"/>
                        </a:lnTo>
                        <a:lnTo>
                          <a:pt x="224" y="7"/>
                        </a:lnTo>
                        <a:lnTo>
                          <a:pt x="227" y="7"/>
                        </a:lnTo>
                        <a:lnTo>
                          <a:pt x="230" y="7"/>
                        </a:lnTo>
                        <a:lnTo>
                          <a:pt x="235" y="4"/>
                        </a:lnTo>
                        <a:lnTo>
                          <a:pt x="249" y="3"/>
                        </a:lnTo>
                        <a:lnTo>
                          <a:pt x="265" y="0"/>
                        </a:lnTo>
                        <a:lnTo>
                          <a:pt x="267" y="0"/>
                        </a:lnTo>
                        <a:lnTo>
                          <a:pt x="268" y="10"/>
                        </a:lnTo>
                        <a:lnTo>
                          <a:pt x="271" y="30"/>
                        </a:lnTo>
                        <a:lnTo>
                          <a:pt x="272" y="44"/>
                        </a:lnTo>
                        <a:lnTo>
                          <a:pt x="274" y="52"/>
                        </a:lnTo>
                        <a:lnTo>
                          <a:pt x="274" y="53"/>
                        </a:lnTo>
                        <a:lnTo>
                          <a:pt x="275" y="64"/>
                        </a:lnTo>
                        <a:lnTo>
                          <a:pt x="276" y="67"/>
                        </a:lnTo>
                        <a:lnTo>
                          <a:pt x="278" y="83"/>
                        </a:lnTo>
                        <a:lnTo>
                          <a:pt x="280" y="101"/>
                        </a:lnTo>
                        <a:lnTo>
                          <a:pt x="280" y="102"/>
                        </a:lnTo>
                        <a:lnTo>
                          <a:pt x="282" y="110"/>
                        </a:lnTo>
                        <a:lnTo>
                          <a:pt x="282" y="116"/>
                        </a:lnTo>
                        <a:lnTo>
                          <a:pt x="286" y="132"/>
                        </a:lnTo>
                        <a:lnTo>
                          <a:pt x="286" y="136"/>
                        </a:lnTo>
                        <a:lnTo>
                          <a:pt x="287" y="150"/>
                        </a:lnTo>
                        <a:lnTo>
                          <a:pt x="289" y="155"/>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94" name="Freeform 53"/>
                  <p:cNvSpPr>
                    <a:spLocks/>
                  </p:cNvSpPr>
                  <p:nvPr/>
                </p:nvSpPr>
                <p:spPr bwMode="auto">
                  <a:xfrm>
                    <a:off x="3747" y="2083"/>
                    <a:ext cx="319" cy="556"/>
                  </a:xfrm>
                  <a:custGeom>
                    <a:avLst/>
                    <a:gdLst>
                      <a:gd name="T0" fmla="*/ 291 w 319"/>
                      <a:gd name="T1" fmla="*/ 176 h 556"/>
                      <a:gd name="T2" fmla="*/ 294 w 319"/>
                      <a:gd name="T3" fmla="*/ 197 h 556"/>
                      <a:gd name="T4" fmla="*/ 297 w 319"/>
                      <a:gd name="T5" fmla="*/ 232 h 556"/>
                      <a:gd name="T6" fmla="*/ 300 w 319"/>
                      <a:gd name="T7" fmla="*/ 253 h 556"/>
                      <a:gd name="T8" fmla="*/ 304 w 319"/>
                      <a:gd name="T9" fmla="*/ 284 h 556"/>
                      <a:gd name="T10" fmla="*/ 305 w 319"/>
                      <a:gd name="T11" fmla="*/ 296 h 556"/>
                      <a:gd name="T12" fmla="*/ 310 w 319"/>
                      <a:gd name="T13" fmla="*/ 339 h 556"/>
                      <a:gd name="T14" fmla="*/ 306 w 319"/>
                      <a:gd name="T15" fmla="*/ 354 h 556"/>
                      <a:gd name="T16" fmla="*/ 309 w 319"/>
                      <a:gd name="T17" fmla="*/ 373 h 556"/>
                      <a:gd name="T18" fmla="*/ 318 w 319"/>
                      <a:gd name="T19" fmla="*/ 380 h 556"/>
                      <a:gd name="T20" fmla="*/ 297 w 319"/>
                      <a:gd name="T21" fmla="*/ 396 h 556"/>
                      <a:gd name="T22" fmla="*/ 279 w 319"/>
                      <a:gd name="T23" fmla="*/ 407 h 556"/>
                      <a:gd name="T24" fmla="*/ 267 w 319"/>
                      <a:gd name="T25" fmla="*/ 403 h 556"/>
                      <a:gd name="T26" fmla="*/ 259 w 319"/>
                      <a:gd name="T27" fmla="*/ 423 h 556"/>
                      <a:gd name="T28" fmla="*/ 255 w 319"/>
                      <a:gd name="T29" fmla="*/ 440 h 556"/>
                      <a:gd name="T30" fmla="*/ 231 w 319"/>
                      <a:gd name="T31" fmla="*/ 469 h 556"/>
                      <a:gd name="T32" fmla="*/ 223 w 319"/>
                      <a:gd name="T33" fmla="*/ 472 h 556"/>
                      <a:gd name="T34" fmla="*/ 219 w 319"/>
                      <a:gd name="T35" fmla="*/ 490 h 556"/>
                      <a:gd name="T36" fmla="*/ 211 w 319"/>
                      <a:gd name="T37" fmla="*/ 508 h 556"/>
                      <a:gd name="T38" fmla="*/ 175 w 319"/>
                      <a:gd name="T39" fmla="*/ 488 h 556"/>
                      <a:gd name="T40" fmla="*/ 163 w 319"/>
                      <a:gd name="T41" fmla="*/ 498 h 556"/>
                      <a:gd name="T42" fmla="*/ 159 w 319"/>
                      <a:gd name="T43" fmla="*/ 508 h 556"/>
                      <a:gd name="T44" fmla="*/ 146 w 319"/>
                      <a:gd name="T45" fmla="*/ 532 h 556"/>
                      <a:gd name="T46" fmla="*/ 123 w 319"/>
                      <a:gd name="T47" fmla="*/ 521 h 556"/>
                      <a:gd name="T48" fmla="*/ 100 w 319"/>
                      <a:gd name="T49" fmla="*/ 549 h 556"/>
                      <a:gd name="T50" fmla="*/ 71 w 319"/>
                      <a:gd name="T51" fmla="*/ 532 h 556"/>
                      <a:gd name="T52" fmla="*/ 47 w 319"/>
                      <a:gd name="T53" fmla="*/ 536 h 556"/>
                      <a:gd name="T54" fmla="*/ 34 w 319"/>
                      <a:gd name="T55" fmla="*/ 541 h 556"/>
                      <a:gd name="T56" fmla="*/ 15 w 319"/>
                      <a:gd name="T57" fmla="*/ 546 h 556"/>
                      <a:gd name="T58" fmla="*/ 1 w 319"/>
                      <a:gd name="T59" fmla="*/ 547 h 556"/>
                      <a:gd name="T60" fmla="*/ 8 w 319"/>
                      <a:gd name="T61" fmla="*/ 513 h 556"/>
                      <a:gd name="T62" fmla="*/ 5 w 319"/>
                      <a:gd name="T63" fmla="*/ 495 h 556"/>
                      <a:gd name="T64" fmla="*/ 29 w 319"/>
                      <a:gd name="T65" fmla="*/ 472 h 556"/>
                      <a:gd name="T66" fmla="*/ 35 w 319"/>
                      <a:gd name="T67" fmla="*/ 452 h 556"/>
                      <a:gd name="T68" fmla="*/ 44 w 319"/>
                      <a:gd name="T69" fmla="*/ 412 h 556"/>
                      <a:gd name="T70" fmla="*/ 44 w 319"/>
                      <a:gd name="T71" fmla="*/ 407 h 556"/>
                      <a:gd name="T72" fmla="*/ 30 w 319"/>
                      <a:gd name="T73" fmla="*/ 374 h 556"/>
                      <a:gd name="T74" fmla="*/ 31 w 319"/>
                      <a:gd name="T75" fmla="*/ 360 h 556"/>
                      <a:gd name="T76" fmla="*/ 35 w 319"/>
                      <a:gd name="T77" fmla="*/ 328 h 556"/>
                      <a:gd name="T78" fmla="*/ 31 w 319"/>
                      <a:gd name="T79" fmla="*/ 287 h 556"/>
                      <a:gd name="T80" fmla="*/ 27 w 319"/>
                      <a:gd name="T81" fmla="*/ 245 h 556"/>
                      <a:gd name="T82" fmla="*/ 22 w 319"/>
                      <a:gd name="T83" fmla="*/ 208 h 556"/>
                      <a:gd name="T84" fmla="*/ 21 w 319"/>
                      <a:gd name="T85" fmla="*/ 188 h 556"/>
                      <a:gd name="T86" fmla="*/ 15 w 319"/>
                      <a:gd name="T87" fmla="*/ 139 h 556"/>
                      <a:gd name="T88" fmla="*/ 13 w 319"/>
                      <a:gd name="T89" fmla="*/ 120 h 556"/>
                      <a:gd name="T90" fmla="*/ 11 w 319"/>
                      <a:gd name="T91" fmla="*/ 98 h 556"/>
                      <a:gd name="T92" fmla="*/ 9 w 319"/>
                      <a:gd name="T93" fmla="*/ 87 h 556"/>
                      <a:gd name="T94" fmla="*/ 7 w 319"/>
                      <a:gd name="T95" fmla="*/ 61 h 556"/>
                      <a:gd name="T96" fmla="*/ 5 w 319"/>
                      <a:gd name="T97" fmla="*/ 38 h 556"/>
                      <a:gd name="T98" fmla="*/ 39 w 319"/>
                      <a:gd name="T99" fmla="*/ 44 h 556"/>
                      <a:gd name="T100" fmla="*/ 66 w 319"/>
                      <a:gd name="T101" fmla="*/ 29 h 556"/>
                      <a:gd name="T102" fmla="*/ 92 w 319"/>
                      <a:gd name="T103" fmla="*/ 22 h 556"/>
                      <a:gd name="T104" fmla="*/ 128 w 319"/>
                      <a:gd name="T105" fmla="*/ 18 h 556"/>
                      <a:gd name="T106" fmla="*/ 152 w 319"/>
                      <a:gd name="T107" fmla="*/ 15 h 556"/>
                      <a:gd name="T108" fmla="*/ 185 w 319"/>
                      <a:gd name="T109" fmla="*/ 11 h 556"/>
                      <a:gd name="T110" fmla="*/ 220 w 319"/>
                      <a:gd name="T111" fmla="*/ 7 h 556"/>
                      <a:gd name="T112" fmla="*/ 230 w 319"/>
                      <a:gd name="T113" fmla="*/ 7 h 556"/>
                      <a:gd name="T114" fmla="*/ 265 w 319"/>
                      <a:gd name="T115" fmla="*/ 0 h 556"/>
                      <a:gd name="T116" fmla="*/ 271 w 319"/>
                      <a:gd name="T117" fmla="*/ 30 h 556"/>
                      <a:gd name="T118" fmla="*/ 274 w 319"/>
                      <a:gd name="T119" fmla="*/ 53 h 556"/>
                      <a:gd name="T120" fmla="*/ 278 w 319"/>
                      <a:gd name="T121" fmla="*/ 83 h 556"/>
                      <a:gd name="T122" fmla="*/ 282 w 319"/>
                      <a:gd name="T123" fmla="*/ 110 h 556"/>
                      <a:gd name="T124" fmla="*/ 286 w 319"/>
                      <a:gd name="T125" fmla="*/ 13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9" h="556">
                        <a:moveTo>
                          <a:pt x="289" y="155"/>
                        </a:moveTo>
                        <a:lnTo>
                          <a:pt x="290" y="165"/>
                        </a:lnTo>
                        <a:lnTo>
                          <a:pt x="291" y="176"/>
                        </a:lnTo>
                        <a:lnTo>
                          <a:pt x="291" y="185"/>
                        </a:lnTo>
                        <a:lnTo>
                          <a:pt x="293" y="191"/>
                        </a:lnTo>
                        <a:lnTo>
                          <a:pt x="294" y="197"/>
                        </a:lnTo>
                        <a:lnTo>
                          <a:pt x="296" y="214"/>
                        </a:lnTo>
                        <a:lnTo>
                          <a:pt x="297" y="230"/>
                        </a:lnTo>
                        <a:lnTo>
                          <a:pt x="297" y="232"/>
                        </a:lnTo>
                        <a:lnTo>
                          <a:pt x="298" y="242"/>
                        </a:lnTo>
                        <a:lnTo>
                          <a:pt x="300" y="246"/>
                        </a:lnTo>
                        <a:lnTo>
                          <a:pt x="300" y="253"/>
                        </a:lnTo>
                        <a:lnTo>
                          <a:pt x="301" y="267"/>
                        </a:lnTo>
                        <a:lnTo>
                          <a:pt x="304" y="282"/>
                        </a:lnTo>
                        <a:lnTo>
                          <a:pt x="304" y="284"/>
                        </a:lnTo>
                        <a:lnTo>
                          <a:pt x="304" y="287"/>
                        </a:lnTo>
                        <a:lnTo>
                          <a:pt x="305" y="292"/>
                        </a:lnTo>
                        <a:lnTo>
                          <a:pt x="305" y="296"/>
                        </a:lnTo>
                        <a:lnTo>
                          <a:pt x="305" y="301"/>
                        </a:lnTo>
                        <a:lnTo>
                          <a:pt x="308" y="323"/>
                        </a:lnTo>
                        <a:lnTo>
                          <a:pt x="310" y="339"/>
                        </a:lnTo>
                        <a:lnTo>
                          <a:pt x="310" y="344"/>
                        </a:lnTo>
                        <a:lnTo>
                          <a:pt x="312" y="348"/>
                        </a:lnTo>
                        <a:lnTo>
                          <a:pt x="306" y="354"/>
                        </a:lnTo>
                        <a:lnTo>
                          <a:pt x="306" y="359"/>
                        </a:lnTo>
                        <a:lnTo>
                          <a:pt x="310" y="362"/>
                        </a:lnTo>
                        <a:lnTo>
                          <a:pt x="309" y="373"/>
                        </a:lnTo>
                        <a:lnTo>
                          <a:pt x="309" y="376"/>
                        </a:lnTo>
                        <a:lnTo>
                          <a:pt x="319" y="377"/>
                        </a:lnTo>
                        <a:lnTo>
                          <a:pt x="318" y="380"/>
                        </a:lnTo>
                        <a:lnTo>
                          <a:pt x="310" y="389"/>
                        </a:lnTo>
                        <a:lnTo>
                          <a:pt x="300" y="395"/>
                        </a:lnTo>
                        <a:lnTo>
                          <a:pt x="297" y="396"/>
                        </a:lnTo>
                        <a:lnTo>
                          <a:pt x="294" y="399"/>
                        </a:lnTo>
                        <a:lnTo>
                          <a:pt x="289" y="404"/>
                        </a:lnTo>
                        <a:lnTo>
                          <a:pt x="279" y="407"/>
                        </a:lnTo>
                        <a:lnTo>
                          <a:pt x="275" y="403"/>
                        </a:lnTo>
                        <a:lnTo>
                          <a:pt x="274" y="401"/>
                        </a:lnTo>
                        <a:lnTo>
                          <a:pt x="267" y="403"/>
                        </a:lnTo>
                        <a:lnTo>
                          <a:pt x="263" y="404"/>
                        </a:lnTo>
                        <a:lnTo>
                          <a:pt x="257" y="419"/>
                        </a:lnTo>
                        <a:lnTo>
                          <a:pt x="259" y="423"/>
                        </a:lnTo>
                        <a:lnTo>
                          <a:pt x="260" y="423"/>
                        </a:lnTo>
                        <a:lnTo>
                          <a:pt x="260" y="432"/>
                        </a:lnTo>
                        <a:lnTo>
                          <a:pt x="255" y="440"/>
                        </a:lnTo>
                        <a:lnTo>
                          <a:pt x="242" y="449"/>
                        </a:lnTo>
                        <a:lnTo>
                          <a:pt x="242" y="453"/>
                        </a:lnTo>
                        <a:lnTo>
                          <a:pt x="231" y="469"/>
                        </a:lnTo>
                        <a:lnTo>
                          <a:pt x="230" y="468"/>
                        </a:lnTo>
                        <a:lnTo>
                          <a:pt x="227" y="467"/>
                        </a:lnTo>
                        <a:lnTo>
                          <a:pt x="223" y="472"/>
                        </a:lnTo>
                        <a:lnTo>
                          <a:pt x="217" y="483"/>
                        </a:lnTo>
                        <a:lnTo>
                          <a:pt x="217" y="490"/>
                        </a:lnTo>
                        <a:lnTo>
                          <a:pt x="219" y="490"/>
                        </a:lnTo>
                        <a:lnTo>
                          <a:pt x="216" y="506"/>
                        </a:lnTo>
                        <a:lnTo>
                          <a:pt x="212" y="508"/>
                        </a:lnTo>
                        <a:lnTo>
                          <a:pt x="211" y="508"/>
                        </a:lnTo>
                        <a:lnTo>
                          <a:pt x="185" y="505"/>
                        </a:lnTo>
                        <a:lnTo>
                          <a:pt x="181" y="494"/>
                        </a:lnTo>
                        <a:lnTo>
                          <a:pt x="175" y="488"/>
                        </a:lnTo>
                        <a:lnTo>
                          <a:pt x="170" y="487"/>
                        </a:lnTo>
                        <a:lnTo>
                          <a:pt x="171" y="495"/>
                        </a:lnTo>
                        <a:lnTo>
                          <a:pt x="163" y="498"/>
                        </a:lnTo>
                        <a:lnTo>
                          <a:pt x="163" y="499"/>
                        </a:lnTo>
                        <a:lnTo>
                          <a:pt x="161" y="508"/>
                        </a:lnTo>
                        <a:lnTo>
                          <a:pt x="159" y="508"/>
                        </a:lnTo>
                        <a:lnTo>
                          <a:pt x="152" y="532"/>
                        </a:lnTo>
                        <a:lnTo>
                          <a:pt x="146" y="536"/>
                        </a:lnTo>
                        <a:lnTo>
                          <a:pt x="146" y="532"/>
                        </a:lnTo>
                        <a:lnTo>
                          <a:pt x="136" y="528"/>
                        </a:lnTo>
                        <a:lnTo>
                          <a:pt x="128" y="517"/>
                        </a:lnTo>
                        <a:lnTo>
                          <a:pt x="123" y="521"/>
                        </a:lnTo>
                        <a:lnTo>
                          <a:pt x="114" y="528"/>
                        </a:lnTo>
                        <a:lnTo>
                          <a:pt x="109" y="529"/>
                        </a:lnTo>
                        <a:lnTo>
                          <a:pt x="100" y="549"/>
                        </a:lnTo>
                        <a:lnTo>
                          <a:pt x="83" y="539"/>
                        </a:lnTo>
                        <a:lnTo>
                          <a:pt x="80" y="536"/>
                        </a:lnTo>
                        <a:lnTo>
                          <a:pt x="71" y="532"/>
                        </a:lnTo>
                        <a:lnTo>
                          <a:pt x="70" y="532"/>
                        </a:lnTo>
                        <a:lnTo>
                          <a:pt x="64" y="532"/>
                        </a:lnTo>
                        <a:lnTo>
                          <a:pt x="47" y="536"/>
                        </a:lnTo>
                        <a:lnTo>
                          <a:pt x="48" y="549"/>
                        </a:lnTo>
                        <a:lnTo>
                          <a:pt x="39" y="540"/>
                        </a:lnTo>
                        <a:lnTo>
                          <a:pt x="34" y="541"/>
                        </a:lnTo>
                        <a:lnTo>
                          <a:pt x="21" y="539"/>
                        </a:lnTo>
                        <a:lnTo>
                          <a:pt x="16" y="541"/>
                        </a:lnTo>
                        <a:lnTo>
                          <a:pt x="15" y="546"/>
                        </a:lnTo>
                        <a:lnTo>
                          <a:pt x="9" y="555"/>
                        </a:lnTo>
                        <a:lnTo>
                          <a:pt x="7" y="556"/>
                        </a:lnTo>
                        <a:lnTo>
                          <a:pt x="1" y="547"/>
                        </a:lnTo>
                        <a:lnTo>
                          <a:pt x="0" y="544"/>
                        </a:lnTo>
                        <a:lnTo>
                          <a:pt x="7" y="524"/>
                        </a:lnTo>
                        <a:lnTo>
                          <a:pt x="8" y="513"/>
                        </a:lnTo>
                        <a:lnTo>
                          <a:pt x="5" y="499"/>
                        </a:lnTo>
                        <a:lnTo>
                          <a:pt x="5" y="496"/>
                        </a:lnTo>
                        <a:lnTo>
                          <a:pt x="5" y="495"/>
                        </a:lnTo>
                        <a:lnTo>
                          <a:pt x="8" y="496"/>
                        </a:lnTo>
                        <a:lnTo>
                          <a:pt x="26" y="479"/>
                        </a:lnTo>
                        <a:lnTo>
                          <a:pt x="29" y="472"/>
                        </a:lnTo>
                        <a:lnTo>
                          <a:pt x="27" y="465"/>
                        </a:lnTo>
                        <a:lnTo>
                          <a:pt x="34" y="460"/>
                        </a:lnTo>
                        <a:lnTo>
                          <a:pt x="35" y="452"/>
                        </a:lnTo>
                        <a:lnTo>
                          <a:pt x="38" y="449"/>
                        </a:lnTo>
                        <a:lnTo>
                          <a:pt x="48" y="427"/>
                        </a:lnTo>
                        <a:lnTo>
                          <a:pt x="44" y="412"/>
                        </a:lnTo>
                        <a:lnTo>
                          <a:pt x="42" y="410"/>
                        </a:lnTo>
                        <a:lnTo>
                          <a:pt x="42" y="409"/>
                        </a:lnTo>
                        <a:lnTo>
                          <a:pt x="44" y="407"/>
                        </a:lnTo>
                        <a:lnTo>
                          <a:pt x="37" y="395"/>
                        </a:lnTo>
                        <a:lnTo>
                          <a:pt x="31" y="380"/>
                        </a:lnTo>
                        <a:lnTo>
                          <a:pt x="30" y="374"/>
                        </a:lnTo>
                        <a:lnTo>
                          <a:pt x="34" y="360"/>
                        </a:lnTo>
                        <a:lnTo>
                          <a:pt x="33" y="362"/>
                        </a:lnTo>
                        <a:lnTo>
                          <a:pt x="31" y="360"/>
                        </a:lnTo>
                        <a:lnTo>
                          <a:pt x="37" y="348"/>
                        </a:lnTo>
                        <a:lnTo>
                          <a:pt x="35" y="331"/>
                        </a:lnTo>
                        <a:lnTo>
                          <a:pt x="35" y="328"/>
                        </a:lnTo>
                        <a:lnTo>
                          <a:pt x="34" y="314"/>
                        </a:lnTo>
                        <a:lnTo>
                          <a:pt x="33" y="302"/>
                        </a:lnTo>
                        <a:lnTo>
                          <a:pt x="31" y="287"/>
                        </a:lnTo>
                        <a:lnTo>
                          <a:pt x="30" y="278"/>
                        </a:lnTo>
                        <a:lnTo>
                          <a:pt x="27" y="253"/>
                        </a:lnTo>
                        <a:lnTo>
                          <a:pt x="27" y="245"/>
                        </a:lnTo>
                        <a:lnTo>
                          <a:pt x="26" y="242"/>
                        </a:lnTo>
                        <a:lnTo>
                          <a:pt x="23" y="222"/>
                        </a:lnTo>
                        <a:lnTo>
                          <a:pt x="22" y="208"/>
                        </a:lnTo>
                        <a:lnTo>
                          <a:pt x="22" y="200"/>
                        </a:lnTo>
                        <a:lnTo>
                          <a:pt x="21" y="197"/>
                        </a:lnTo>
                        <a:lnTo>
                          <a:pt x="21" y="188"/>
                        </a:lnTo>
                        <a:lnTo>
                          <a:pt x="19" y="181"/>
                        </a:lnTo>
                        <a:lnTo>
                          <a:pt x="17" y="165"/>
                        </a:lnTo>
                        <a:lnTo>
                          <a:pt x="15" y="139"/>
                        </a:lnTo>
                        <a:lnTo>
                          <a:pt x="13" y="131"/>
                        </a:lnTo>
                        <a:lnTo>
                          <a:pt x="13" y="129"/>
                        </a:lnTo>
                        <a:lnTo>
                          <a:pt x="13" y="120"/>
                        </a:lnTo>
                        <a:lnTo>
                          <a:pt x="12" y="115"/>
                        </a:lnTo>
                        <a:lnTo>
                          <a:pt x="12" y="109"/>
                        </a:lnTo>
                        <a:lnTo>
                          <a:pt x="11" y="98"/>
                        </a:lnTo>
                        <a:lnTo>
                          <a:pt x="11" y="96"/>
                        </a:lnTo>
                        <a:lnTo>
                          <a:pt x="11" y="93"/>
                        </a:lnTo>
                        <a:lnTo>
                          <a:pt x="9" y="87"/>
                        </a:lnTo>
                        <a:lnTo>
                          <a:pt x="9" y="82"/>
                        </a:lnTo>
                        <a:lnTo>
                          <a:pt x="8" y="70"/>
                        </a:lnTo>
                        <a:lnTo>
                          <a:pt x="7" y="61"/>
                        </a:lnTo>
                        <a:lnTo>
                          <a:pt x="7" y="59"/>
                        </a:lnTo>
                        <a:lnTo>
                          <a:pt x="5" y="37"/>
                        </a:lnTo>
                        <a:lnTo>
                          <a:pt x="5" y="38"/>
                        </a:lnTo>
                        <a:lnTo>
                          <a:pt x="21" y="47"/>
                        </a:lnTo>
                        <a:lnTo>
                          <a:pt x="35" y="45"/>
                        </a:lnTo>
                        <a:lnTo>
                          <a:pt x="39" y="44"/>
                        </a:lnTo>
                        <a:lnTo>
                          <a:pt x="41" y="44"/>
                        </a:lnTo>
                        <a:lnTo>
                          <a:pt x="61" y="32"/>
                        </a:lnTo>
                        <a:lnTo>
                          <a:pt x="66" y="29"/>
                        </a:lnTo>
                        <a:lnTo>
                          <a:pt x="72" y="25"/>
                        </a:lnTo>
                        <a:lnTo>
                          <a:pt x="79" y="24"/>
                        </a:lnTo>
                        <a:lnTo>
                          <a:pt x="92" y="22"/>
                        </a:lnTo>
                        <a:lnTo>
                          <a:pt x="101" y="21"/>
                        </a:lnTo>
                        <a:lnTo>
                          <a:pt x="116" y="20"/>
                        </a:lnTo>
                        <a:lnTo>
                          <a:pt x="128" y="18"/>
                        </a:lnTo>
                        <a:lnTo>
                          <a:pt x="130" y="18"/>
                        </a:lnTo>
                        <a:lnTo>
                          <a:pt x="145" y="16"/>
                        </a:lnTo>
                        <a:lnTo>
                          <a:pt x="152" y="15"/>
                        </a:lnTo>
                        <a:lnTo>
                          <a:pt x="175" y="12"/>
                        </a:lnTo>
                        <a:lnTo>
                          <a:pt x="176" y="12"/>
                        </a:lnTo>
                        <a:lnTo>
                          <a:pt x="185" y="11"/>
                        </a:lnTo>
                        <a:lnTo>
                          <a:pt x="201" y="10"/>
                        </a:lnTo>
                        <a:lnTo>
                          <a:pt x="212" y="8"/>
                        </a:lnTo>
                        <a:lnTo>
                          <a:pt x="220" y="7"/>
                        </a:lnTo>
                        <a:lnTo>
                          <a:pt x="224" y="7"/>
                        </a:lnTo>
                        <a:lnTo>
                          <a:pt x="227" y="7"/>
                        </a:lnTo>
                        <a:lnTo>
                          <a:pt x="230" y="7"/>
                        </a:lnTo>
                        <a:lnTo>
                          <a:pt x="235" y="4"/>
                        </a:lnTo>
                        <a:lnTo>
                          <a:pt x="249" y="3"/>
                        </a:lnTo>
                        <a:lnTo>
                          <a:pt x="265" y="0"/>
                        </a:lnTo>
                        <a:lnTo>
                          <a:pt x="267" y="0"/>
                        </a:lnTo>
                        <a:lnTo>
                          <a:pt x="268" y="10"/>
                        </a:lnTo>
                        <a:lnTo>
                          <a:pt x="271" y="30"/>
                        </a:lnTo>
                        <a:lnTo>
                          <a:pt x="272" y="44"/>
                        </a:lnTo>
                        <a:lnTo>
                          <a:pt x="274" y="52"/>
                        </a:lnTo>
                        <a:lnTo>
                          <a:pt x="274" y="53"/>
                        </a:lnTo>
                        <a:lnTo>
                          <a:pt x="275" y="64"/>
                        </a:lnTo>
                        <a:lnTo>
                          <a:pt x="276" y="67"/>
                        </a:lnTo>
                        <a:lnTo>
                          <a:pt x="278" y="83"/>
                        </a:lnTo>
                        <a:lnTo>
                          <a:pt x="280" y="101"/>
                        </a:lnTo>
                        <a:lnTo>
                          <a:pt x="280" y="102"/>
                        </a:lnTo>
                        <a:lnTo>
                          <a:pt x="282" y="110"/>
                        </a:lnTo>
                        <a:lnTo>
                          <a:pt x="282" y="116"/>
                        </a:lnTo>
                        <a:lnTo>
                          <a:pt x="286" y="132"/>
                        </a:lnTo>
                        <a:lnTo>
                          <a:pt x="286" y="136"/>
                        </a:lnTo>
                        <a:lnTo>
                          <a:pt x="287" y="150"/>
                        </a:lnTo>
                        <a:lnTo>
                          <a:pt x="289" y="155"/>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59" name="Freeform 55"/>
                <p:cNvSpPr>
                  <a:spLocks/>
                </p:cNvSpPr>
                <p:nvPr/>
              </p:nvSpPr>
              <p:spPr bwMode="auto">
                <a:xfrm>
                  <a:off x="3624" y="2418"/>
                  <a:ext cx="744" cy="409"/>
                </a:xfrm>
                <a:custGeom>
                  <a:avLst/>
                  <a:gdLst>
                    <a:gd name="T0" fmla="*/ 501 w 744"/>
                    <a:gd name="T1" fmla="*/ 340 h 409"/>
                    <a:gd name="T2" fmla="*/ 457 w 744"/>
                    <a:gd name="T3" fmla="*/ 343 h 409"/>
                    <a:gd name="T4" fmla="*/ 423 w 744"/>
                    <a:gd name="T5" fmla="*/ 345 h 409"/>
                    <a:gd name="T6" fmla="*/ 389 w 744"/>
                    <a:gd name="T7" fmla="*/ 351 h 409"/>
                    <a:gd name="T8" fmla="*/ 353 w 744"/>
                    <a:gd name="T9" fmla="*/ 354 h 409"/>
                    <a:gd name="T10" fmla="*/ 321 w 744"/>
                    <a:gd name="T11" fmla="*/ 357 h 409"/>
                    <a:gd name="T12" fmla="*/ 294 w 744"/>
                    <a:gd name="T13" fmla="*/ 360 h 409"/>
                    <a:gd name="T14" fmla="*/ 271 w 744"/>
                    <a:gd name="T15" fmla="*/ 362 h 409"/>
                    <a:gd name="T16" fmla="*/ 237 w 744"/>
                    <a:gd name="T17" fmla="*/ 366 h 409"/>
                    <a:gd name="T18" fmla="*/ 200 w 744"/>
                    <a:gd name="T19" fmla="*/ 371 h 409"/>
                    <a:gd name="T20" fmla="*/ 161 w 744"/>
                    <a:gd name="T21" fmla="*/ 376 h 409"/>
                    <a:gd name="T22" fmla="*/ 139 w 744"/>
                    <a:gd name="T23" fmla="*/ 379 h 409"/>
                    <a:gd name="T24" fmla="*/ 95 w 744"/>
                    <a:gd name="T25" fmla="*/ 399 h 409"/>
                    <a:gd name="T26" fmla="*/ 63 w 744"/>
                    <a:gd name="T27" fmla="*/ 403 h 409"/>
                    <a:gd name="T28" fmla="*/ 12 w 744"/>
                    <a:gd name="T29" fmla="*/ 407 h 409"/>
                    <a:gd name="T30" fmla="*/ 4 w 744"/>
                    <a:gd name="T31" fmla="*/ 391 h 409"/>
                    <a:gd name="T32" fmla="*/ 22 w 744"/>
                    <a:gd name="T33" fmla="*/ 374 h 409"/>
                    <a:gd name="T34" fmla="*/ 27 w 744"/>
                    <a:gd name="T35" fmla="*/ 353 h 409"/>
                    <a:gd name="T36" fmla="*/ 22 w 744"/>
                    <a:gd name="T37" fmla="*/ 339 h 409"/>
                    <a:gd name="T38" fmla="*/ 36 w 744"/>
                    <a:gd name="T39" fmla="*/ 307 h 409"/>
                    <a:gd name="T40" fmla="*/ 75 w 744"/>
                    <a:gd name="T41" fmla="*/ 318 h 409"/>
                    <a:gd name="T42" fmla="*/ 94 w 744"/>
                    <a:gd name="T43" fmla="*/ 316 h 409"/>
                    <a:gd name="T44" fmla="*/ 98 w 744"/>
                    <a:gd name="T45" fmla="*/ 277 h 409"/>
                    <a:gd name="T46" fmla="*/ 120 w 744"/>
                    <a:gd name="T47" fmla="*/ 252 h 409"/>
                    <a:gd name="T48" fmla="*/ 127 w 744"/>
                    <a:gd name="T49" fmla="*/ 220 h 409"/>
                    <a:gd name="T50" fmla="*/ 140 w 744"/>
                    <a:gd name="T51" fmla="*/ 202 h 409"/>
                    <a:gd name="T52" fmla="*/ 166 w 744"/>
                    <a:gd name="T53" fmla="*/ 200 h 409"/>
                    <a:gd name="T54" fmla="*/ 200 w 744"/>
                    <a:gd name="T55" fmla="*/ 200 h 409"/>
                    <a:gd name="T56" fmla="*/ 233 w 744"/>
                    <a:gd name="T57" fmla="*/ 191 h 409"/>
                    <a:gd name="T58" fmla="*/ 266 w 744"/>
                    <a:gd name="T59" fmla="*/ 195 h 409"/>
                    <a:gd name="T60" fmla="*/ 281 w 744"/>
                    <a:gd name="T61" fmla="*/ 170 h 409"/>
                    <a:gd name="T62" fmla="*/ 289 w 744"/>
                    <a:gd name="T63" fmla="*/ 150 h 409"/>
                    <a:gd name="T64" fmla="*/ 330 w 744"/>
                    <a:gd name="T65" fmla="*/ 170 h 409"/>
                    <a:gd name="T66" fmla="*/ 336 w 744"/>
                    <a:gd name="T67" fmla="*/ 152 h 409"/>
                    <a:gd name="T68" fmla="*/ 348 w 744"/>
                    <a:gd name="T69" fmla="*/ 130 h 409"/>
                    <a:gd name="T70" fmla="*/ 373 w 744"/>
                    <a:gd name="T71" fmla="*/ 101 h 409"/>
                    <a:gd name="T72" fmla="*/ 376 w 744"/>
                    <a:gd name="T73" fmla="*/ 80 h 409"/>
                    <a:gd name="T74" fmla="*/ 393 w 744"/>
                    <a:gd name="T75" fmla="*/ 63 h 409"/>
                    <a:gd name="T76" fmla="*/ 415 w 744"/>
                    <a:gd name="T77" fmla="*/ 56 h 409"/>
                    <a:gd name="T78" fmla="*/ 437 w 744"/>
                    <a:gd name="T79" fmla="*/ 37 h 409"/>
                    <a:gd name="T80" fmla="*/ 425 w 744"/>
                    <a:gd name="T81" fmla="*/ 19 h 409"/>
                    <a:gd name="T82" fmla="*/ 435 w 744"/>
                    <a:gd name="T83" fmla="*/ 0 h 409"/>
                    <a:gd name="T84" fmla="*/ 475 w 744"/>
                    <a:gd name="T85" fmla="*/ 11 h 409"/>
                    <a:gd name="T86" fmla="*/ 493 w 744"/>
                    <a:gd name="T87" fmla="*/ 30 h 409"/>
                    <a:gd name="T88" fmla="*/ 517 w 744"/>
                    <a:gd name="T89" fmla="*/ 40 h 409"/>
                    <a:gd name="T90" fmla="*/ 548 w 744"/>
                    <a:gd name="T91" fmla="*/ 55 h 409"/>
                    <a:gd name="T92" fmla="*/ 557 w 744"/>
                    <a:gd name="T93" fmla="*/ 46 h 409"/>
                    <a:gd name="T94" fmla="*/ 593 w 744"/>
                    <a:gd name="T95" fmla="*/ 49 h 409"/>
                    <a:gd name="T96" fmla="*/ 630 w 744"/>
                    <a:gd name="T97" fmla="*/ 27 h 409"/>
                    <a:gd name="T98" fmla="*/ 655 w 744"/>
                    <a:gd name="T99" fmla="*/ 56 h 409"/>
                    <a:gd name="T100" fmla="*/ 670 w 744"/>
                    <a:gd name="T101" fmla="*/ 88 h 409"/>
                    <a:gd name="T102" fmla="*/ 683 w 744"/>
                    <a:gd name="T103" fmla="*/ 129 h 409"/>
                    <a:gd name="T104" fmla="*/ 698 w 744"/>
                    <a:gd name="T105" fmla="*/ 147 h 409"/>
                    <a:gd name="T106" fmla="*/ 729 w 744"/>
                    <a:gd name="T107" fmla="*/ 175 h 409"/>
                    <a:gd name="T108" fmla="*/ 716 w 744"/>
                    <a:gd name="T109" fmla="*/ 212 h 409"/>
                    <a:gd name="T110" fmla="*/ 691 w 744"/>
                    <a:gd name="T111" fmla="*/ 230 h 409"/>
                    <a:gd name="T112" fmla="*/ 667 w 744"/>
                    <a:gd name="T113" fmla="*/ 275 h 409"/>
                    <a:gd name="T114" fmla="*/ 610 w 744"/>
                    <a:gd name="T115" fmla="*/ 315 h 409"/>
                    <a:gd name="T116" fmla="*/ 589 w 744"/>
                    <a:gd name="T117" fmla="*/ 329 h 409"/>
                    <a:gd name="T118" fmla="*/ 555 w 744"/>
                    <a:gd name="T119" fmla="*/ 33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4" h="409">
                      <a:moveTo>
                        <a:pt x="534" y="336"/>
                      </a:moveTo>
                      <a:lnTo>
                        <a:pt x="529" y="336"/>
                      </a:lnTo>
                      <a:lnTo>
                        <a:pt x="512" y="339"/>
                      </a:lnTo>
                      <a:lnTo>
                        <a:pt x="501" y="340"/>
                      </a:lnTo>
                      <a:lnTo>
                        <a:pt x="476" y="341"/>
                      </a:lnTo>
                      <a:lnTo>
                        <a:pt x="467" y="343"/>
                      </a:lnTo>
                      <a:lnTo>
                        <a:pt x="460" y="343"/>
                      </a:lnTo>
                      <a:lnTo>
                        <a:pt x="457" y="343"/>
                      </a:lnTo>
                      <a:lnTo>
                        <a:pt x="455" y="343"/>
                      </a:lnTo>
                      <a:lnTo>
                        <a:pt x="441" y="344"/>
                      </a:lnTo>
                      <a:lnTo>
                        <a:pt x="425" y="345"/>
                      </a:lnTo>
                      <a:lnTo>
                        <a:pt x="423" y="345"/>
                      </a:lnTo>
                      <a:lnTo>
                        <a:pt x="419" y="347"/>
                      </a:lnTo>
                      <a:lnTo>
                        <a:pt x="410" y="349"/>
                      </a:lnTo>
                      <a:lnTo>
                        <a:pt x="402" y="350"/>
                      </a:lnTo>
                      <a:lnTo>
                        <a:pt x="389" y="351"/>
                      </a:lnTo>
                      <a:lnTo>
                        <a:pt x="373" y="353"/>
                      </a:lnTo>
                      <a:lnTo>
                        <a:pt x="369" y="353"/>
                      </a:lnTo>
                      <a:lnTo>
                        <a:pt x="362" y="353"/>
                      </a:lnTo>
                      <a:lnTo>
                        <a:pt x="353" y="354"/>
                      </a:lnTo>
                      <a:lnTo>
                        <a:pt x="351" y="354"/>
                      </a:lnTo>
                      <a:lnTo>
                        <a:pt x="338" y="354"/>
                      </a:lnTo>
                      <a:lnTo>
                        <a:pt x="330" y="357"/>
                      </a:lnTo>
                      <a:lnTo>
                        <a:pt x="321" y="357"/>
                      </a:lnTo>
                      <a:lnTo>
                        <a:pt x="316" y="357"/>
                      </a:lnTo>
                      <a:lnTo>
                        <a:pt x="308" y="357"/>
                      </a:lnTo>
                      <a:lnTo>
                        <a:pt x="299" y="358"/>
                      </a:lnTo>
                      <a:lnTo>
                        <a:pt x="294" y="360"/>
                      </a:lnTo>
                      <a:lnTo>
                        <a:pt x="293" y="361"/>
                      </a:lnTo>
                      <a:lnTo>
                        <a:pt x="290" y="360"/>
                      </a:lnTo>
                      <a:lnTo>
                        <a:pt x="279" y="361"/>
                      </a:lnTo>
                      <a:lnTo>
                        <a:pt x="271" y="362"/>
                      </a:lnTo>
                      <a:lnTo>
                        <a:pt x="264" y="362"/>
                      </a:lnTo>
                      <a:lnTo>
                        <a:pt x="260" y="364"/>
                      </a:lnTo>
                      <a:lnTo>
                        <a:pt x="242" y="366"/>
                      </a:lnTo>
                      <a:lnTo>
                        <a:pt x="237" y="366"/>
                      </a:lnTo>
                      <a:lnTo>
                        <a:pt x="236" y="366"/>
                      </a:lnTo>
                      <a:lnTo>
                        <a:pt x="222" y="368"/>
                      </a:lnTo>
                      <a:lnTo>
                        <a:pt x="214" y="369"/>
                      </a:lnTo>
                      <a:lnTo>
                        <a:pt x="200" y="371"/>
                      </a:lnTo>
                      <a:lnTo>
                        <a:pt x="191" y="372"/>
                      </a:lnTo>
                      <a:lnTo>
                        <a:pt x="181" y="372"/>
                      </a:lnTo>
                      <a:lnTo>
                        <a:pt x="176" y="374"/>
                      </a:lnTo>
                      <a:lnTo>
                        <a:pt x="161" y="376"/>
                      </a:lnTo>
                      <a:lnTo>
                        <a:pt x="161" y="372"/>
                      </a:lnTo>
                      <a:lnTo>
                        <a:pt x="137" y="372"/>
                      </a:lnTo>
                      <a:lnTo>
                        <a:pt x="137" y="375"/>
                      </a:lnTo>
                      <a:lnTo>
                        <a:pt x="139" y="379"/>
                      </a:lnTo>
                      <a:lnTo>
                        <a:pt x="140" y="396"/>
                      </a:lnTo>
                      <a:lnTo>
                        <a:pt x="118" y="397"/>
                      </a:lnTo>
                      <a:lnTo>
                        <a:pt x="109" y="399"/>
                      </a:lnTo>
                      <a:lnTo>
                        <a:pt x="95" y="399"/>
                      </a:lnTo>
                      <a:lnTo>
                        <a:pt x="92" y="401"/>
                      </a:lnTo>
                      <a:lnTo>
                        <a:pt x="90" y="401"/>
                      </a:lnTo>
                      <a:lnTo>
                        <a:pt x="68" y="403"/>
                      </a:lnTo>
                      <a:lnTo>
                        <a:pt x="63" y="403"/>
                      </a:lnTo>
                      <a:lnTo>
                        <a:pt x="63" y="404"/>
                      </a:lnTo>
                      <a:lnTo>
                        <a:pt x="61" y="404"/>
                      </a:lnTo>
                      <a:lnTo>
                        <a:pt x="46" y="405"/>
                      </a:lnTo>
                      <a:lnTo>
                        <a:pt x="12" y="407"/>
                      </a:lnTo>
                      <a:lnTo>
                        <a:pt x="7" y="408"/>
                      </a:lnTo>
                      <a:lnTo>
                        <a:pt x="0" y="409"/>
                      </a:lnTo>
                      <a:lnTo>
                        <a:pt x="3" y="391"/>
                      </a:lnTo>
                      <a:lnTo>
                        <a:pt x="4" y="391"/>
                      </a:lnTo>
                      <a:lnTo>
                        <a:pt x="8" y="390"/>
                      </a:lnTo>
                      <a:lnTo>
                        <a:pt x="18" y="397"/>
                      </a:lnTo>
                      <a:lnTo>
                        <a:pt x="24" y="386"/>
                      </a:lnTo>
                      <a:lnTo>
                        <a:pt x="22" y="374"/>
                      </a:lnTo>
                      <a:lnTo>
                        <a:pt x="29" y="372"/>
                      </a:lnTo>
                      <a:lnTo>
                        <a:pt x="27" y="368"/>
                      </a:lnTo>
                      <a:lnTo>
                        <a:pt x="27" y="357"/>
                      </a:lnTo>
                      <a:lnTo>
                        <a:pt x="27" y="353"/>
                      </a:lnTo>
                      <a:lnTo>
                        <a:pt x="29" y="345"/>
                      </a:lnTo>
                      <a:lnTo>
                        <a:pt x="29" y="344"/>
                      </a:lnTo>
                      <a:lnTo>
                        <a:pt x="26" y="340"/>
                      </a:lnTo>
                      <a:lnTo>
                        <a:pt x="22" y="339"/>
                      </a:lnTo>
                      <a:lnTo>
                        <a:pt x="19" y="333"/>
                      </a:lnTo>
                      <a:lnTo>
                        <a:pt x="20" y="330"/>
                      </a:lnTo>
                      <a:lnTo>
                        <a:pt x="23" y="326"/>
                      </a:lnTo>
                      <a:lnTo>
                        <a:pt x="36" y="307"/>
                      </a:lnTo>
                      <a:lnTo>
                        <a:pt x="42" y="307"/>
                      </a:lnTo>
                      <a:lnTo>
                        <a:pt x="42" y="305"/>
                      </a:lnTo>
                      <a:lnTo>
                        <a:pt x="63" y="315"/>
                      </a:lnTo>
                      <a:lnTo>
                        <a:pt x="75" y="318"/>
                      </a:lnTo>
                      <a:lnTo>
                        <a:pt x="82" y="323"/>
                      </a:lnTo>
                      <a:lnTo>
                        <a:pt x="88" y="324"/>
                      </a:lnTo>
                      <a:lnTo>
                        <a:pt x="88" y="323"/>
                      </a:lnTo>
                      <a:lnTo>
                        <a:pt x="94" y="316"/>
                      </a:lnTo>
                      <a:lnTo>
                        <a:pt x="86" y="298"/>
                      </a:lnTo>
                      <a:lnTo>
                        <a:pt x="92" y="275"/>
                      </a:lnTo>
                      <a:lnTo>
                        <a:pt x="96" y="277"/>
                      </a:lnTo>
                      <a:lnTo>
                        <a:pt x="98" y="277"/>
                      </a:lnTo>
                      <a:lnTo>
                        <a:pt x="109" y="268"/>
                      </a:lnTo>
                      <a:lnTo>
                        <a:pt x="121" y="265"/>
                      </a:lnTo>
                      <a:lnTo>
                        <a:pt x="128" y="260"/>
                      </a:lnTo>
                      <a:lnTo>
                        <a:pt x="120" y="252"/>
                      </a:lnTo>
                      <a:lnTo>
                        <a:pt x="120" y="251"/>
                      </a:lnTo>
                      <a:lnTo>
                        <a:pt x="117" y="245"/>
                      </a:lnTo>
                      <a:lnTo>
                        <a:pt x="118" y="235"/>
                      </a:lnTo>
                      <a:lnTo>
                        <a:pt x="127" y="220"/>
                      </a:lnTo>
                      <a:lnTo>
                        <a:pt x="129" y="219"/>
                      </a:lnTo>
                      <a:lnTo>
                        <a:pt x="135" y="209"/>
                      </a:lnTo>
                      <a:lnTo>
                        <a:pt x="136" y="205"/>
                      </a:lnTo>
                      <a:lnTo>
                        <a:pt x="140" y="202"/>
                      </a:lnTo>
                      <a:lnTo>
                        <a:pt x="154" y="205"/>
                      </a:lnTo>
                      <a:lnTo>
                        <a:pt x="159" y="204"/>
                      </a:lnTo>
                      <a:lnTo>
                        <a:pt x="168" y="212"/>
                      </a:lnTo>
                      <a:lnTo>
                        <a:pt x="166" y="200"/>
                      </a:lnTo>
                      <a:lnTo>
                        <a:pt x="184" y="195"/>
                      </a:lnTo>
                      <a:lnTo>
                        <a:pt x="189" y="195"/>
                      </a:lnTo>
                      <a:lnTo>
                        <a:pt x="191" y="195"/>
                      </a:lnTo>
                      <a:lnTo>
                        <a:pt x="200" y="200"/>
                      </a:lnTo>
                      <a:lnTo>
                        <a:pt x="203" y="202"/>
                      </a:lnTo>
                      <a:lnTo>
                        <a:pt x="219" y="212"/>
                      </a:lnTo>
                      <a:lnTo>
                        <a:pt x="229" y="193"/>
                      </a:lnTo>
                      <a:lnTo>
                        <a:pt x="233" y="191"/>
                      </a:lnTo>
                      <a:lnTo>
                        <a:pt x="242" y="184"/>
                      </a:lnTo>
                      <a:lnTo>
                        <a:pt x="248" y="180"/>
                      </a:lnTo>
                      <a:lnTo>
                        <a:pt x="254" y="191"/>
                      </a:lnTo>
                      <a:lnTo>
                        <a:pt x="266" y="195"/>
                      </a:lnTo>
                      <a:lnTo>
                        <a:pt x="266" y="200"/>
                      </a:lnTo>
                      <a:lnTo>
                        <a:pt x="271" y="195"/>
                      </a:lnTo>
                      <a:lnTo>
                        <a:pt x="277" y="170"/>
                      </a:lnTo>
                      <a:lnTo>
                        <a:pt x="281" y="170"/>
                      </a:lnTo>
                      <a:lnTo>
                        <a:pt x="282" y="162"/>
                      </a:lnTo>
                      <a:lnTo>
                        <a:pt x="282" y="160"/>
                      </a:lnTo>
                      <a:lnTo>
                        <a:pt x="290" y="158"/>
                      </a:lnTo>
                      <a:lnTo>
                        <a:pt x="289" y="150"/>
                      </a:lnTo>
                      <a:lnTo>
                        <a:pt x="294" y="151"/>
                      </a:lnTo>
                      <a:lnTo>
                        <a:pt x="299" y="156"/>
                      </a:lnTo>
                      <a:lnTo>
                        <a:pt x="304" y="168"/>
                      </a:lnTo>
                      <a:lnTo>
                        <a:pt x="330" y="170"/>
                      </a:lnTo>
                      <a:lnTo>
                        <a:pt x="331" y="170"/>
                      </a:lnTo>
                      <a:lnTo>
                        <a:pt x="335" y="169"/>
                      </a:lnTo>
                      <a:lnTo>
                        <a:pt x="338" y="152"/>
                      </a:lnTo>
                      <a:lnTo>
                        <a:pt x="336" y="152"/>
                      </a:lnTo>
                      <a:lnTo>
                        <a:pt x="336" y="145"/>
                      </a:lnTo>
                      <a:lnTo>
                        <a:pt x="342" y="134"/>
                      </a:lnTo>
                      <a:lnTo>
                        <a:pt x="346" y="129"/>
                      </a:lnTo>
                      <a:lnTo>
                        <a:pt x="348" y="130"/>
                      </a:lnTo>
                      <a:lnTo>
                        <a:pt x="350" y="131"/>
                      </a:lnTo>
                      <a:lnTo>
                        <a:pt x="361" y="115"/>
                      </a:lnTo>
                      <a:lnTo>
                        <a:pt x="361" y="110"/>
                      </a:lnTo>
                      <a:lnTo>
                        <a:pt x="373" y="101"/>
                      </a:lnTo>
                      <a:lnTo>
                        <a:pt x="378" y="92"/>
                      </a:lnTo>
                      <a:lnTo>
                        <a:pt x="378" y="84"/>
                      </a:lnTo>
                      <a:lnTo>
                        <a:pt x="377" y="84"/>
                      </a:lnTo>
                      <a:lnTo>
                        <a:pt x="376" y="80"/>
                      </a:lnTo>
                      <a:lnTo>
                        <a:pt x="381" y="65"/>
                      </a:lnTo>
                      <a:lnTo>
                        <a:pt x="385" y="63"/>
                      </a:lnTo>
                      <a:lnTo>
                        <a:pt x="392" y="62"/>
                      </a:lnTo>
                      <a:lnTo>
                        <a:pt x="393" y="63"/>
                      </a:lnTo>
                      <a:lnTo>
                        <a:pt x="398" y="67"/>
                      </a:lnTo>
                      <a:lnTo>
                        <a:pt x="407" y="65"/>
                      </a:lnTo>
                      <a:lnTo>
                        <a:pt x="412" y="59"/>
                      </a:lnTo>
                      <a:lnTo>
                        <a:pt x="415" y="56"/>
                      </a:lnTo>
                      <a:lnTo>
                        <a:pt x="418" y="55"/>
                      </a:lnTo>
                      <a:lnTo>
                        <a:pt x="429" y="49"/>
                      </a:lnTo>
                      <a:lnTo>
                        <a:pt x="435" y="40"/>
                      </a:lnTo>
                      <a:lnTo>
                        <a:pt x="437" y="37"/>
                      </a:lnTo>
                      <a:lnTo>
                        <a:pt x="427" y="35"/>
                      </a:lnTo>
                      <a:lnTo>
                        <a:pt x="427" y="33"/>
                      </a:lnTo>
                      <a:lnTo>
                        <a:pt x="429" y="21"/>
                      </a:lnTo>
                      <a:lnTo>
                        <a:pt x="425" y="19"/>
                      </a:lnTo>
                      <a:lnTo>
                        <a:pt x="425" y="13"/>
                      </a:lnTo>
                      <a:lnTo>
                        <a:pt x="430" y="8"/>
                      </a:lnTo>
                      <a:lnTo>
                        <a:pt x="433" y="3"/>
                      </a:lnTo>
                      <a:lnTo>
                        <a:pt x="435" y="0"/>
                      </a:lnTo>
                      <a:lnTo>
                        <a:pt x="451" y="9"/>
                      </a:lnTo>
                      <a:lnTo>
                        <a:pt x="461" y="3"/>
                      </a:lnTo>
                      <a:lnTo>
                        <a:pt x="462" y="2"/>
                      </a:lnTo>
                      <a:lnTo>
                        <a:pt x="475" y="11"/>
                      </a:lnTo>
                      <a:lnTo>
                        <a:pt x="480" y="12"/>
                      </a:lnTo>
                      <a:lnTo>
                        <a:pt x="486" y="21"/>
                      </a:lnTo>
                      <a:lnTo>
                        <a:pt x="490" y="24"/>
                      </a:lnTo>
                      <a:lnTo>
                        <a:pt x="493" y="30"/>
                      </a:lnTo>
                      <a:lnTo>
                        <a:pt x="494" y="37"/>
                      </a:lnTo>
                      <a:lnTo>
                        <a:pt x="505" y="40"/>
                      </a:lnTo>
                      <a:lnTo>
                        <a:pt x="512" y="41"/>
                      </a:lnTo>
                      <a:lnTo>
                        <a:pt x="517" y="40"/>
                      </a:lnTo>
                      <a:lnTo>
                        <a:pt x="527" y="40"/>
                      </a:lnTo>
                      <a:lnTo>
                        <a:pt x="534" y="41"/>
                      </a:lnTo>
                      <a:lnTo>
                        <a:pt x="544" y="54"/>
                      </a:lnTo>
                      <a:lnTo>
                        <a:pt x="548" y="55"/>
                      </a:lnTo>
                      <a:lnTo>
                        <a:pt x="550" y="55"/>
                      </a:lnTo>
                      <a:lnTo>
                        <a:pt x="551" y="55"/>
                      </a:lnTo>
                      <a:lnTo>
                        <a:pt x="555" y="55"/>
                      </a:lnTo>
                      <a:lnTo>
                        <a:pt x="557" y="46"/>
                      </a:lnTo>
                      <a:lnTo>
                        <a:pt x="565" y="42"/>
                      </a:lnTo>
                      <a:lnTo>
                        <a:pt x="583" y="46"/>
                      </a:lnTo>
                      <a:lnTo>
                        <a:pt x="592" y="54"/>
                      </a:lnTo>
                      <a:lnTo>
                        <a:pt x="593" y="49"/>
                      </a:lnTo>
                      <a:lnTo>
                        <a:pt x="596" y="48"/>
                      </a:lnTo>
                      <a:lnTo>
                        <a:pt x="606" y="46"/>
                      </a:lnTo>
                      <a:lnTo>
                        <a:pt x="614" y="33"/>
                      </a:lnTo>
                      <a:lnTo>
                        <a:pt x="630" y="27"/>
                      </a:lnTo>
                      <a:lnTo>
                        <a:pt x="634" y="42"/>
                      </a:lnTo>
                      <a:lnTo>
                        <a:pt x="640" y="49"/>
                      </a:lnTo>
                      <a:lnTo>
                        <a:pt x="645" y="49"/>
                      </a:lnTo>
                      <a:lnTo>
                        <a:pt x="655" y="56"/>
                      </a:lnTo>
                      <a:lnTo>
                        <a:pt x="659" y="59"/>
                      </a:lnTo>
                      <a:lnTo>
                        <a:pt x="665" y="66"/>
                      </a:lnTo>
                      <a:lnTo>
                        <a:pt x="665" y="73"/>
                      </a:lnTo>
                      <a:lnTo>
                        <a:pt x="670" y="88"/>
                      </a:lnTo>
                      <a:lnTo>
                        <a:pt x="667" y="90"/>
                      </a:lnTo>
                      <a:lnTo>
                        <a:pt x="667" y="106"/>
                      </a:lnTo>
                      <a:lnTo>
                        <a:pt x="683" y="122"/>
                      </a:lnTo>
                      <a:lnTo>
                        <a:pt x="683" y="129"/>
                      </a:lnTo>
                      <a:lnTo>
                        <a:pt x="683" y="130"/>
                      </a:lnTo>
                      <a:lnTo>
                        <a:pt x="693" y="135"/>
                      </a:lnTo>
                      <a:lnTo>
                        <a:pt x="693" y="140"/>
                      </a:lnTo>
                      <a:lnTo>
                        <a:pt x="698" y="147"/>
                      </a:lnTo>
                      <a:lnTo>
                        <a:pt x="705" y="152"/>
                      </a:lnTo>
                      <a:lnTo>
                        <a:pt x="705" y="154"/>
                      </a:lnTo>
                      <a:lnTo>
                        <a:pt x="728" y="172"/>
                      </a:lnTo>
                      <a:lnTo>
                        <a:pt x="729" y="175"/>
                      </a:lnTo>
                      <a:lnTo>
                        <a:pt x="744" y="175"/>
                      </a:lnTo>
                      <a:lnTo>
                        <a:pt x="735" y="187"/>
                      </a:lnTo>
                      <a:lnTo>
                        <a:pt x="725" y="200"/>
                      </a:lnTo>
                      <a:lnTo>
                        <a:pt x="716" y="212"/>
                      </a:lnTo>
                      <a:lnTo>
                        <a:pt x="710" y="218"/>
                      </a:lnTo>
                      <a:lnTo>
                        <a:pt x="702" y="220"/>
                      </a:lnTo>
                      <a:lnTo>
                        <a:pt x="693" y="229"/>
                      </a:lnTo>
                      <a:lnTo>
                        <a:pt x="691" y="230"/>
                      </a:lnTo>
                      <a:lnTo>
                        <a:pt x="679" y="241"/>
                      </a:lnTo>
                      <a:lnTo>
                        <a:pt x="676" y="255"/>
                      </a:lnTo>
                      <a:lnTo>
                        <a:pt x="665" y="264"/>
                      </a:lnTo>
                      <a:lnTo>
                        <a:pt x="667" y="275"/>
                      </a:lnTo>
                      <a:lnTo>
                        <a:pt x="667" y="276"/>
                      </a:lnTo>
                      <a:lnTo>
                        <a:pt x="642" y="293"/>
                      </a:lnTo>
                      <a:lnTo>
                        <a:pt x="642" y="298"/>
                      </a:lnTo>
                      <a:lnTo>
                        <a:pt x="610" y="315"/>
                      </a:lnTo>
                      <a:lnTo>
                        <a:pt x="606" y="315"/>
                      </a:lnTo>
                      <a:lnTo>
                        <a:pt x="595" y="323"/>
                      </a:lnTo>
                      <a:lnTo>
                        <a:pt x="591" y="328"/>
                      </a:lnTo>
                      <a:lnTo>
                        <a:pt x="589" y="329"/>
                      </a:lnTo>
                      <a:lnTo>
                        <a:pt x="580" y="330"/>
                      </a:lnTo>
                      <a:lnTo>
                        <a:pt x="563" y="332"/>
                      </a:lnTo>
                      <a:lnTo>
                        <a:pt x="557" y="333"/>
                      </a:lnTo>
                      <a:lnTo>
                        <a:pt x="555" y="333"/>
                      </a:lnTo>
                      <a:lnTo>
                        <a:pt x="548" y="335"/>
                      </a:lnTo>
                      <a:lnTo>
                        <a:pt x="536" y="336"/>
                      </a:lnTo>
                      <a:lnTo>
                        <a:pt x="534" y="336"/>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0" name="Freeform 56"/>
                <p:cNvSpPr>
                  <a:spLocks/>
                </p:cNvSpPr>
                <p:nvPr/>
              </p:nvSpPr>
              <p:spPr bwMode="auto">
                <a:xfrm>
                  <a:off x="3616" y="2811"/>
                  <a:ext cx="0" cy="16"/>
                </a:xfrm>
                <a:custGeom>
                  <a:avLst/>
                  <a:gdLst>
                    <a:gd name="T0" fmla="*/ 0 h 16"/>
                    <a:gd name="T1" fmla="*/ 15 h 16"/>
                    <a:gd name="T2" fmla="*/ 16 h 16"/>
                    <a:gd name="T3" fmla="*/ 0 h 16"/>
                  </a:gdLst>
                  <a:ahLst/>
                  <a:cxnLst>
                    <a:cxn ang="0">
                      <a:pos x="0" y="T0"/>
                    </a:cxn>
                    <a:cxn ang="0">
                      <a:pos x="0" y="T1"/>
                    </a:cxn>
                    <a:cxn ang="0">
                      <a:pos x="0" y="T2"/>
                    </a:cxn>
                    <a:cxn ang="0">
                      <a:pos x="0" y="T3"/>
                    </a:cxn>
                  </a:cxnLst>
                  <a:rect l="0" t="0" r="r" b="b"/>
                  <a:pathLst>
                    <a:path h="16">
                      <a:moveTo>
                        <a:pt x="0" y="0"/>
                      </a:moveTo>
                      <a:lnTo>
                        <a:pt x="0" y="15"/>
                      </a:lnTo>
                      <a:lnTo>
                        <a:pt x="0" y="16"/>
                      </a:lnTo>
                      <a:lnTo>
                        <a:pt x="0"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1" name="Freeform 57"/>
                <p:cNvSpPr>
                  <a:spLocks/>
                </p:cNvSpPr>
                <p:nvPr/>
              </p:nvSpPr>
              <p:spPr bwMode="auto">
                <a:xfrm>
                  <a:off x="3812" y="1551"/>
                  <a:ext cx="409" cy="557"/>
                </a:xfrm>
                <a:custGeom>
                  <a:avLst/>
                  <a:gdLst>
                    <a:gd name="T0" fmla="*/ 278 w 409"/>
                    <a:gd name="T1" fmla="*/ 187 h 557"/>
                    <a:gd name="T2" fmla="*/ 272 w 409"/>
                    <a:gd name="T3" fmla="*/ 215 h 557"/>
                    <a:gd name="T4" fmla="*/ 248 w 409"/>
                    <a:gd name="T5" fmla="*/ 238 h 557"/>
                    <a:gd name="T6" fmla="*/ 274 w 409"/>
                    <a:gd name="T7" fmla="*/ 275 h 557"/>
                    <a:gd name="T8" fmla="*/ 293 w 409"/>
                    <a:gd name="T9" fmla="*/ 256 h 557"/>
                    <a:gd name="T10" fmla="*/ 297 w 409"/>
                    <a:gd name="T11" fmla="*/ 228 h 557"/>
                    <a:gd name="T12" fmla="*/ 320 w 409"/>
                    <a:gd name="T13" fmla="*/ 215 h 557"/>
                    <a:gd name="T14" fmla="*/ 356 w 409"/>
                    <a:gd name="T15" fmla="*/ 209 h 557"/>
                    <a:gd name="T16" fmla="*/ 388 w 409"/>
                    <a:gd name="T17" fmla="*/ 289 h 557"/>
                    <a:gd name="T18" fmla="*/ 409 w 409"/>
                    <a:gd name="T19" fmla="*/ 339 h 557"/>
                    <a:gd name="T20" fmla="*/ 390 w 409"/>
                    <a:gd name="T21" fmla="*/ 390 h 557"/>
                    <a:gd name="T22" fmla="*/ 377 w 409"/>
                    <a:gd name="T23" fmla="*/ 391 h 557"/>
                    <a:gd name="T24" fmla="*/ 372 w 409"/>
                    <a:gd name="T25" fmla="*/ 428 h 557"/>
                    <a:gd name="T26" fmla="*/ 354 w 409"/>
                    <a:gd name="T27" fmla="*/ 475 h 557"/>
                    <a:gd name="T28" fmla="*/ 333 w 409"/>
                    <a:gd name="T29" fmla="*/ 518 h 557"/>
                    <a:gd name="T30" fmla="*/ 303 w 409"/>
                    <a:gd name="T31" fmla="*/ 524 h 557"/>
                    <a:gd name="T32" fmla="*/ 244 w 409"/>
                    <a:gd name="T33" fmla="*/ 534 h 557"/>
                    <a:gd name="T34" fmla="*/ 207 w 409"/>
                    <a:gd name="T35" fmla="*/ 540 h 557"/>
                    <a:gd name="T36" fmla="*/ 198 w 409"/>
                    <a:gd name="T37" fmla="*/ 532 h 557"/>
                    <a:gd name="T38" fmla="*/ 163 w 409"/>
                    <a:gd name="T39" fmla="*/ 539 h 557"/>
                    <a:gd name="T40" fmla="*/ 153 w 409"/>
                    <a:gd name="T41" fmla="*/ 539 h 557"/>
                    <a:gd name="T42" fmla="*/ 117 w 409"/>
                    <a:gd name="T43" fmla="*/ 543 h 557"/>
                    <a:gd name="T44" fmla="*/ 83 w 409"/>
                    <a:gd name="T45" fmla="*/ 547 h 557"/>
                    <a:gd name="T46" fmla="*/ 60 w 409"/>
                    <a:gd name="T47" fmla="*/ 550 h 557"/>
                    <a:gd name="T48" fmla="*/ 22 w 409"/>
                    <a:gd name="T49" fmla="*/ 554 h 557"/>
                    <a:gd name="T50" fmla="*/ 17 w 409"/>
                    <a:gd name="T51" fmla="*/ 543 h 557"/>
                    <a:gd name="T52" fmla="*/ 39 w 409"/>
                    <a:gd name="T53" fmla="*/ 487 h 557"/>
                    <a:gd name="T54" fmla="*/ 49 w 409"/>
                    <a:gd name="T55" fmla="*/ 419 h 557"/>
                    <a:gd name="T56" fmla="*/ 35 w 409"/>
                    <a:gd name="T57" fmla="*/ 371 h 557"/>
                    <a:gd name="T58" fmla="*/ 6 w 409"/>
                    <a:gd name="T59" fmla="*/ 295 h 557"/>
                    <a:gd name="T60" fmla="*/ 3 w 409"/>
                    <a:gd name="T61" fmla="*/ 256 h 557"/>
                    <a:gd name="T62" fmla="*/ 18 w 409"/>
                    <a:gd name="T63" fmla="*/ 205 h 557"/>
                    <a:gd name="T64" fmla="*/ 18 w 409"/>
                    <a:gd name="T65" fmla="*/ 180 h 557"/>
                    <a:gd name="T66" fmla="*/ 29 w 409"/>
                    <a:gd name="T67" fmla="*/ 150 h 557"/>
                    <a:gd name="T68" fmla="*/ 53 w 409"/>
                    <a:gd name="T69" fmla="*/ 116 h 557"/>
                    <a:gd name="T70" fmla="*/ 70 w 409"/>
                    <a:gd name="T71" fmla="*/ 144 h 557"/>
                    <a:gd name="T72" fmla="*/ 78 w 409"/>
                    <a:gd name="T73" fmla="*/ 148 h 557"/>
                    <a:gd name="T74" fmla="*/ 91 w 409"/>
                    <a:gd name="T75" fmla="*/ 112 h 557"/>
                    <a:gd name="T76" fmla="*/ 97 w 409"/>
                    <a:gd name="T77" fmla="*/ 67 h 557"/>
                    <a:gd name="T78" fmla="*/ 120 w 409"/>
                    <a:gd name="T79" fmla="*/ 52 h 557"/>
                    <a:gd name="T80" fmla="*/ 114 w 409"/>
                    <a:gd name="T81" fmla="*/ 23 h 557"/>
                    <a:gd name="T82" fmla="*/ 137 w 409"/>
                    <a:gd name="T83" fmla="*/ 0 h 557"/>
                    <a:gd name="T84" fmla="*/ 189 w 409"/>
                    <a:gd name="T85" fmla="*/ 14 h 557"/>
                    <a:gd name="T86" fmla="*/ 245 w 409"/>
                    <a:gd name="T87" fmla="*/ 42 h 557"/>
                    <a:gd name="T88" fmla="*/ 286 w 409"/>
                    <a:gd name="T89" fmla="*/ 79 h 557"/>
                    <a:gd name="T90" fmla="*/ 280 w 409"/>
                    <a:gd name="T91" fmla="*/ 99 h 557"/>
                    <a:gd name="T92" fmla="*/ 290 w 409"/>
                    <a:gd name="T93" fmla="*/ 12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09" h="557">
                      <a:moveTo>
                        <a:pt x="293" y="151"/>
                      </a:moveTo>
                      <a:lnTo>
                        <a:pt x="280" y="183"/>
                      </a:lnTo>
                      <a:lnTo>
                        <a:pt x="278" y="187"/>
                      </a:lnTo>
                      <a:lnTo>
                        <a:pt x="276" y="199"/>
                      </a:lnTo>
                      <a:lnTo>
                        <a:pt x="276" y="205"/>
                      </a:lnTo>
                      <a:lnTo>
                        <a:pt x="272" y="215"/>
                      </a:lnTo>
                      <a:lnTo>
                        <a:pt x="260" y="224"/>
                      </a:lnTo>
                      <a:lnTo>
                        <a:pt x="250" y="230"/>
                      </a:lnTo>
                      <a:lnTo>
                        <a:pt x="248" y="238"/>
                      </a:lnTo>
                      <a:lnTo>
                        <a:pt x="248" y="260"/>
                      </a:lnTo>
                      <a:lnTo>
                        <a:pt x="255" y="270"/>
                      </a:lnTo>
                      <a:lnTo>
                        <a:pt x="274" y="275"/>
                      </a:lnTo>
                      <a:lnTo>
                        <a:pt x="280" y="271"/>
                      </a:lnTo>
                      <a:lnTo>
                        <a:pt x="290" y="258"/>
                      </a:lnTo>
                      <a:lnTo>
                        <a:pt x="293" y="256"/>
                      </a:lnTo>
                      <a:lnTo>
                        <a:pt x="299" y="238"/>
                      </a:lnTo>
                      <a:lnTo>
                        <a:pt x="303" y="233"/>
                      </a:lnTo>
                      <a:lnTo>
                        <a:pt x="297" y="228"/>
                      </a:lnTo>
                      <a:lnTo>
                        <a:pt x="307" y="226"/>
                      </a:lnTo>
                      <a:lnTo>
                        <a:pt x="309" y="219"/>
                      </a:lnTo>
                      <a:lnTo>
                        <a:pt x="320" y="215"/>
                      </a:lnTo>
                      <a:lnTo>
                        <a:pt x="333" y="203"/>
                      </a:lnTo>
                      <a:lnTo>
                        <a:pt x="338" y="202"/>
                      </a:lnTo>
                      <a:lnTo>
                        <a:pt x="356" y="209"/>
                      </a:lnTo>
                      <a:lnTo>
                        <a:pt x="366" y="224"/>
                      </a:lnTo>
                      <a:lnTo>
                        <a:pt x="376" y="248"/>
                      </a:lnTo>
                      <a:lnTo>
                        <a:pt x="388" y="289"/>
                      </a:lnTo>
                      <a:lnTo>
                        <a:pt x="394" y="304"/>
                      </a:lnTo>
                      <a:lnTo>
                        <a:pt x="397" y="314"/>
                      </a:lnTo>
                      <a:lnTo>
                        <a:pt x="409" y="339"/>
                      </a:lnTo>
                      <a:lnTo>
                        <a:pt x="406" y="386"/>
                      </a:lnTo>
                      <a:lnTo>
                        <a:pt x="391" y="402"/>
                      </a:lnTo>
                      <a:lnTo>
                        <a:pt x="390" y="390"/>
                      </a:lnTo>
                      <a:lnTo>
                        <a:pt x="395" y="383"/>
                      </a:lnTo>
                      <a:lnTo>
                        <a:pt x="384" y="383"/>
                      </a:lnTo>
                      <a:lnTo>
                        <a:pt x="377" y="391"/>
                      </a:lnTo>
                      <a:lnTo>
                        <a:pt x="373" y="409"/>
                      </a:lnTo>
                      <a:lnTo>
                        <a:pt x="376" y="416"/>
                      </a:lnTo>
                      <a:lnTo>
                        <a:pt x="372" y="428"/>
                      </a:lnTo>
                      <a:lnTo>
                        <a:pt x="366" y="432"/>
                      </a:lnTo>
                      <a:lnTo>
                        <a:pt x="355" y="446"/>
                      </a:lnTo>
                      <a:lnTo>
                        <a:pt x="354" y="475"/>
                      </a:lnTo>
                      <a:lnTo>
                        <a:pt x="337" y="499"/>
                      </a:lnTo>
                      <a:lnTo>
                        <a:pt x="336" y="515"/>
                      </a:lnTo>
                      <a:lnTo>
                        <a:pt x="333" y="518"/>
                      </a:lnTo>
                      <a:lnTo>
                        <a:pt x="323" y="520"/>
                      </a:lnTo>
                      <a:lnTo>
                        <a:pt x="319" y="521"/>
                      </a:lnTo>
                      <a:lnTo>
                        <a:pt x="303" y="524"/>
                      </a:lnTo>
                      <a:lnTo>
                        <a:pt x="291" y="525"/>
                      </a:lnTo>
                      <a:lnTo>
                        <a:pt x="262" y="531"/>
                      </a:lnTo>
                      <a:lnTo>
                        <a:pt x="244" y="534"/>
                      </a:lnTo>
                      <a:lnTo>
                        <a:pt x="241" y="534"/>
                      </a:lnTo>
                      <a:lnTo>
                        <a:pt x="233" y="535"/>
                      </a:lnTo>
                      <a:lnTo>
                        <a:pt x="207" y="540"/>
                      </a:lnTo>
                      <a:lnTo>
                        <a:pt x="201" y="542"/>
                      </a:lnTo>
                      <a:lnTo>
                        <a:pt x="200" y="532"/>
                      </a:lnTo>
                      <a:lnTo>
                        <a:pt x="198" y="532"/>
                      </a:lnTo>
                      <a:lnTo>
                        <a:pt x="182" y="535"/>
                      </a:lnTo>
                      <a:lnTo>
                        <a:pt x="168" y="536"/>
                      </a:lnTo>
                      <a:lnTo>
                        <a:pt x="163" y="539"/>
                      </a:lnTo>
                      <a:lnTo>
                        <a:pt x="159" y="539"/>
                      </a:lnTo>
                      <a:lnTo>
                        <a:pt x="157" y="539"/>
                      </a:lnTo>
                      <a:lnTo>
                        <a:pt x="153" y="539"/>
                      </a:lnTo>
                      <a:lnTo>
                        <a:pt x="145" y="540"/>
                      </a:lnTo>
                      <a:lnTo>
                        <a:pt x="133" y="542"/>
                      </a:lnTo>
                      <a:lnTo>
                        <a:pt x="117" y="543"/>
                      </a:lnTo>
                      <a:lnTo>
                        <a:pt x="108" y="544"/>
                      </a:lnTo>
                      <a:lnTo>
                        <a:pt x="107" y="544"/>
                      </a:lnTo>
                      <a:lnTo>
                        <a:pt x="83" y="547"/>
                      </a:lnTo>
                      <a:lnTo>
                        <a:pt x="77" y="548"/>
                      </a:lnTo>
                      <a:lnTo>
                        <a:pt x="61" y="550"/>
                      </a:lnTo>
                      <a:lnTo>
                        <a:pt x="60" y="550"/>
                      </a:lnTo>
                      <a:lnTo>
                        <a:pt x="48" y="552"/>
                      </a:lnTo>
                      <a:lnTo>
                        <a:pt x="32" y="553"/>
                      </a:lnTo>
                      <a:lnTo>
                        <a:pt x="22" y="554"/>
                      </a:lnTo>
                      <a:lnTo>
                        <a:pt x="10" y="556"/>
                      </a:lnTo>
                      <a:lnTo>
                        <a:pt x="3" y="557"/>
                      </a:lnTo>
                      <a:lnTo>
                        <a:pt x="17" y="543"/>
                      </a:lnTo>
                      <a:lnTo>
                        <a:pt x="29" y="510"/>
                      </a:lnTo>
                      <a:lnTo>
                        <a:pt x="40" y="487"/>
                      </a:lnTo>
                      <a:lnTo>
                        <a:pt x="39" y="487"/>
                      </a:lnTo>
                      <a:lnTo>
                        <a:pt x="40" y="487"/>
                      </a:lnTo>
                      <a:lnTo>
                        <a:pt x="48" y="463"/>
                      </a:lnTo>
                      <a:lnTo>
                        <a:pt x="49" y="419"/>
                      </a:lnTo>
                      <a:lnTo>
                        <a:pt x="48" y="416"/>
                      </a:lnTo>
                      <a:lnTo>
                        <a:pt x="43" y="386"/>
                      </a:lnTo>
                      <a:lnTo>
                        <a:pt x="35" y="371"/>
                      </a:lnTo>
                      <a:lnTo>
                        <a:pt x="13" y="328"/>
                      </a:lnTo>
                      <a:lnTo>
                        <a:pt x="13" y="327"/>
                      </a:lnTo>
                      <a:lnTo>
                        <a:pt x="6" y="295"/>
                      </a:lnTo>
                      <a:lnTo>
                        <a:pt x="7" y="292"/>
                      </a:lnTo>
                      <a:lnTo>
                        <a:pt x="10" y="280"/>
                      </a:lnTo>
                      <a:lnTo>
                        <a:pt x="3" y="256"/>
                      </a:lnTo>
                      <a:lnTo>
                        <a:pt x="0" y="253"/>
                      </a:lnTo>
                      <a:lnTo>
                        <a:pt x="9" y="231"/>
                      </a:lnTo>
                      <a:lnTo>
                        <a:pt x="18" y="205"/>
                      </a:lnTo>
                      <a:lnTo>
                        <a:pt x="18" y="197"/>
                      </a:lnTo>
                      <a:lnTo>
                        <a:pt x="18" y="184"/>
                      </a:lnTo>
                      <a:lnTo>
                        <a:pt x="18" y="180"/>
                      </a:lnTo>
                      <a:lnTo>
                        <a:pt x="14" y="165"/>
                      </a:lnTo>
                      <a:lnTo>
                        <a:pt x="28" y="154"/>
                      </a:lnTo>
                      <a:lnTo>
                        <a:pt x="29" y="150"/>
                      </a:lnTo>
                      <a:lnTo>
                        <a:pt x="28" y="132"/>
                      </a:lnTo>
                      <a:lnTo>
                        <a:pt x="34" y="132"/>
                      </a:lnTo>
                      <a:lnTo>
                        <a:pt x="53" y="116"/>
                      </a:lnTo>
                      <a:lnTo>
                        <a:pt x="71" y="95"/>
                      </a:lnTo>
                      <a:lnTo>
                        <a:pt x="67" y="115"/>
                      </a:lnTo>
                      <a:lnTo>
                        <a:pt x="70" y="144"/>
                      </a:lnTo>
                      <a:lnTo>
                        <a:pt x="78" y="116"/>
                      </a:lnTo>
                      <a:lnTo>
                        <a:pt x="81" y="132"/>
                      </a:lnTo>
                      <a:lnTo>
                        <a:pt x="78" y="148"/>
                      </a:lnTo>
                      <a:lnTo>
                        <a:pt x="79" y="148"/>
                      </a:lnTo>
                      <a:lnTo>
                        <a:pt x="87" y="132"/>
                      </a:lnTo>
                      <a:lnTo>
                        <a:pt x="91" y="112"/>
                      </a:lnTo>
                      <a:lnTo>
                        <a:pt x="87" y="85"/>
                      </a:lnTo>
                      <a:lnTo>
                        <a:pt x="87" y="79"/>
                      </a:lnTo>
                      <a:lnTo>
                        <a:pt x="97" y="67"/>
                      </a:lnTo>
                      <a:lnTo>
                        <a:pt x="111" y="61"/>
                      </a:lnTo>
                      <a:lnTo>
                        <a:pt x="120" y="59"/>
                      </a:lnTo>
                      <a:lnTo>
                        <a:pt x="120" y="52"/>
                      </a:lnTo>
                      <a:lnTo>
                        <a:pt x="108" y="43"/>
                      </a:lnTo>
                      <a:lnTo>
                        <a:pt x="108" y="27"/>
                      </a:lnTo>
                      <a:lnTo>
                        <a:pt x="114" y="23"/>
                      </a:lnTo>
                      <a:lnTo>
                        <a:pt x="112" y="8"/>
                      </a:lnTo>
                      <a:lnTo>
                        <a:pt x="133" y="6"/>
                      </a:lnTo>
                      <a:lnTo>
                        <a:pt x="137" y="0"/>
                      </a:lnTo>
                      <a:lnTo>
                        <a:pt x="143" y="5"/>
                      </a:lnTo>
                      <a:lnTo>
                        <a:pt x="161" y="13"/>
                      </a:lnTo>
                      <a:lnTo>
                        <a:pt x="189" y="14"/>
                      </a:lnTo>
                      <a:lnTo>
                        <a:pt x="200" y="30"/>
                      </a:lnTo>
                      <a:lnTo>
                        <a:pt x="223" y="34"/>
                      </a:lnTo>
                      <a:lnTo>
                        <a:pt x="245" y="42"/>
                      </a:lnTo>
                      <a:lnTo>
                        <a:pt x="260" y="42"/>
                      </a:lnTo>
                      <a:lnTo>
                        <a:pt x="273" y="59"/>
                      </a:lnTo>
                      <a:lnTo>
                        <a:pt x="286" y="79"/>
                      </a:lnTo>
                      <a:lnTo>
                        <a:pt x="274" y="78"/>
                      </a:lnTo>
                      <a:lnTo>
                        <a:pt x="272" y="88"/>
                      </a:lnTo>
                      <a:lnTo>
                        <a:pt x="280" y="99"/>
                      </a:lnTo>
                      <a:lnTo>
                        <a:pt x="286" y="102"/>
                      </a:lnTo>
                      <a:lnTo>
                        <a:pt x="286" y="106"/>
                      </a:lnTo>
                      <a:lnTo>
                        <a:pt x="290" y="120"/>
                      </a:lnTo>
                      <a:lnTo>
                        <a:pt x="293" y="15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2" name="Freeform 58"/>
                <p:cNvSpPr>
                  <a:spLocks/>
                </p:cNvSpPr>
                <p:nvPr/>
              </p:nvSpPr>
              <p:spPr bwMode="auto">
                <a:xfrm>
                  <a:off x="3419" y="1372"/>
                  <a:ext cx="638" cy="302"/>
                </a:xfrm>
                <a:custGeom>
                  <a:avLst/>
                  <a:gdLst>
                    <a:gd name="T0" fmla="*/ 358 w 638"/>
                    <a:gd name="T1" fmla="*/ 209 h 302"/>
                    <a:gd name="T2" fmla="*/ 339 w 638"/>
                    <a:gd name="T3" fmla="*/ 211 h 302"/>
                    <a:gd name="T4" fmla="*/ 322 w 638"/>
                    <a:gd name="T5" fmla="*/ 204 h 302"/>
                    <a:gd name="T6" fmla="*/ 284 w 638"/>
                    <a:gd name="T7" fmla="*/ 282 h 302"/>
                    <a:gd name="T8" fmla="*/ 278 w 638"/>
                    <a:gd name="T9" fmla="*/ 302 h 302"/>
                    <a:gd name="T10" fmla="*/ 246 w 638"/>
                    <a:gd name="T11" fmla="*/ 224 h 302"/>
                    <a:gd name="T12" fmla="*/ 234 w 638"/>
                    <a:gd name="T13" fmla="*/ 219 h 302"/>
                    <a:gd name="T14" fmla="*/ 226 w 638"/>
                    <a:gd name="T15" fmla="*/ 219 h 302"/>
                    <a:gd name="T16" fmla="*/ 224 w 638"/>
                    <a:gd name="T17" fmla="*/ 207 h 302"/>
                    <a:gd name="T18" fmla="*/ 206 w 638"/>
                    <a:gd name="T19" fmla="*/ 196 h 302"/>
                    <a:gd name="T20" fmla="*/ 171 w 638"/>
                    <a:gd name="T21" fmla="*/ 196 h 302"/>
                    <a:gd name="T22" fmla="*/ 161 w 638"/>
                    <a:gd name="T23" fmla="*/ 192 h 302"/>
                    <a:gd name="T24" fmla="*/ 143 w 638"/>
                    <a:gd name="T25" fmla="*/ 188 h 302"/>
                    <a:gd name="T26" fmla="*/ 127 w 638"/>
                    <a:gd name="T27" fmla="*/ 181 h 302"/>
                    <a:gd name="T28" fmla="*/ 50 w 638"/>
                    <a:gd name="T29" fmla="*/ 167 h 302"/>
                    <a:gd name="T30" fmla="*/ 21 w 638"/>
                    <a:gd name="T31" fmla="*/ 143 h 302"/>
                    <a:gd name="T32" fmla="*/ 17 w 638"/>
                    <a:gd name="T33" fmla="*/ 127 h 302"/>
                    <a:gd name="T34" fmla="*/ 48 w 638"/>
                    <a:gd name="T35" fmla="*/ 105 h 302"/>
                    <a:gd name="T36" fmla="*/ 70 w 638"/>
                    <a:gd name="T37" fmla="*/ 97 h 302"/>
                    <a:gd name="T38" fmla="*/ 131 w 638"/>
                    <a:gd name="T39" fmla="*/ 64 h 302"/>
                    <a:gd name="T40" fmla="*/ 155 w 638"/>
                    <a:gd name="T41" fmla="*/ 37 h 302"/>
                    <a:gd name="T42" fmla="*/ 173 w 638"/>
                    <a:gd name="T43" fmla="*/ 16 h 302"/>
                    <a:gd name="T44" fmla="*/ 209 w 638"/>
                    <a:gd name="T45" fmla="*/ 0 h 302"/>
                    <a:gd name="T46" fmla="*/ 235 w 638"/>
                    <a:gd name="T47" fmla="*/ 5 h 302"/>
                    <a:gd name="T48" fmla="*/ 192 w 638"/>
                    <a:gd name="T49" fmla="*/ 37 h 302"/>
                    <a:gd name="T50" fmla="*/ 184 w 638"/>
                    <a:gd name="T51" fmla="*/ 55 h 302"/>
                    <a:gd name="T52" fmla="*/ 175 w 638"/>
                    <a:gd name="T53" fmla="*/ 74 h 302"/>
                    <a:gd name="T54" fmla="*/ 213 w 638"/>
                    <a:gd name="T55" fmla="*/ 74 h 302"/>
                    <a:gd name="T56" fmla="*/ 255 w 638"/>
                    <a:gd name="T57" fmla="*/ 89 h 302"/>
                    <a:gd name="T58" fmla="*/ 302 w 638"/>
                    <a:gd name="T59" fmla="*/ 119 h 302"/>
                    <a:gd name="T60" fmla="*/ 341 w 638"/>
                    <a:gd name="T61" fmla="*/ 112 h 302"/>
                    <a:gd name="T62" fmla="*/ 344 w 638"/>
                    <a:gd name="T63" fmla="*/ 112 h 302"/>
                    <a:gd name="T64" fmla="*/ 389 w 638"/>
                    <a:gd name="T65" fmla="*/ 86 h 302"/>
                    <a:gd name="T66" fmla="*/ 424 w 638"/>
                    <a:gd name="T67" fmla="*/ 81 h 302"/>
                    <a:gd name="T68" fmla="*/ 468 w 638"/>
                    <a:gd name="T69" fmla="*/ 64 h 302"/>
                    <a:gd name="T70" fmla="*/ 491 w 638"/>
                    <a:gd name="T71" fmla="*/ 96 h 302"/>
                    <a:gd name="T72" fmla="*/ 517 w 638"/>
                    <a:gd name="T73" fmla="*/ 97 h 302"/>
                    <a:gd name="T74" fmla="*/ 536 w 638"/>
                    <a:gd name="T75" fmla="*/ 100 h 302"/>
                    <a:gd name="T76" fmla="*/ 561 w 638"/>
                    <a:gd name="T77" fmla="*/ 86 h 302"/>
                    <a:gd name="T78" fmla="*/ 573 w 638"/>
                    <a:gd name="T79" fmla="*/ 81 h 302"/>
                    <a:gd name="T80" fmla="*/ 574 w 638"/>
                    <a:gd name="T81" fmla="*/ 101 h 302"/>
                    <a:gd name="T82" fmla="*/ 591 w 638"/>
                    <a:gd name="T83" fmla="*/ 128 h 302"/>
                    <a:gd name="T84" fmla="*/ 600 w 638"/>
                    <a:gd name="T85" fmla="*/ 138 h 302"/>
                    <a:gd name="T86" fmla="*/ 615 w 638"/>
                    <a:gd name="T87" fmla="*/ 133 h 302"/>
                    <a:gd name="T88" fmla="*/ 638 w 638"/>
                    <a:gd name="T89" fmla="*/ 140 h 302"/>
                    <a:gd name="T90" fmla="*/ 617 w 638"/>
                    <a:gd name="T91" fmla="*/ 151 h 302"/>
                    <a:gd name="T92" fmla="*/ 593 w 638"/>
                    <a:gd name="T93" fmla="*/ 152 h 302"/>
                    <a:gd name="T94" fmla="*/ 559 w 638"/>
                    <a:gd name="T95" fmla="*/ 161 h 302"/>
                    <a:gd name="T96" fmla="*/ 532 w 638"/>
                    <a:gd name="T97" fmla="*/ 154 h 302"/>
                    <a:gd name="T98" fmla="*/ 502 w 638"/>
                    <a:gd name="T99" fmla="*/ 159 h 302"/>
                    <a:gd name="T100" fmla="*/ 455 w 638"/>
                    <a:gd name="T101" fmla="*/ 151 h 302"/>
                    <a:gd name="T102" fmla="*/ 433 w 638"/>
                    <a:gd name="T103" fmla="*/ 171 h 302"/>
                    <a:gd name="T104" fmla="*/ 417 w 638"/>
                    <a:gd name="T105" fmla="*/ 177 h 302"/>
                    <a:gd name="T106" fmla="*/ 388 w 638"/>
                    <a:gd name="T107" fmla="*/ 17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8" h="302">
                      <a:moveTo>
                        <a:pt x="373" y="207"/>
                      </a:moveTo>
                      <a:lnTo>
                        <a:pt x="358" y="209"/>
                      </a:lnTo>
                      <a:lnTo>
                        <a:pt x="344" y="194"/>
                      </a:lnTo>
                      <a:lnTo>
                        <a:pt x="339" y="211"/>
                      </a:lnTo>
                      <a:lnTo>
                        <a:pt x="327" y="212"/>
                      </a:lnTo>
                      <a:lnTo>
                        <a:pt x="322" y="204"/>
                      </a:lnTo>
                      <a:lnTo>
                        <a:pt x="302" y="242"/>
                      </a:lnTo>
                      <a:lnTo>
                        <a:pt x="284" y="282"/>
                      </a:lnTo>
                      <a:lnTo>
                        <a:pt x="276" y="300"/>
                      </a:lnTo>
                      <a:lnTo>
                        <a:pt x="278" y="302"/>
                      </a:lnTo>
                      <a:lnTo>
                        <a:pt x="270" y="300"/>
                      </a:lnTo>
                      <a:lnTo>
                        <a:pt x="246" y="224"/>
                      </a:lnTo>
                      <a:lnTo>
                        <a:pt x="244" y="220"/>
                      </a:lnTo>
                      <a:lnTo>
                        <a:pt x="234" y="219"/>
                      </a:lnTo>
                      <a:lnTo>
                        <a:pt x="232" y="216"/>
                      </a:lnTo>
                      <a:lnTo>
                        <a:pt x="226" y="219"/>
                      </a:lnTo>
                      <a:lnTo>
                        <a:pt x="218" y="216"/>
                      </a:lnTo>
                      <a:lnTo>
                        <a:pt x="224" y="207"/>
                      </a:lnTo>
                      <a:lnTo>
                        <a:pt x="218" y="201"/>
                      </a:lnTo>
                      <a:lnTo>
                        <a:pt x="206" y="196"/>
                      </a:lnTo>
                      <a:lnTo>
                        <a:pt x="184" y="193"/>
                      </a:lnTo>
                      <a:lnTo>
                        <a:pt x="171" y="196"/>
                      </a:lnTo>
                      <a:lnTo>
                        <a:pt x="165" y="193"/>
                      </a:lnTo>
                      <a:lnTo>
                        <a:pt x="161" y="192"/>
                      </a:lnTo>
                      <a:lnTo>
                        <a:pt x="151" y="192"/>
                      </a:lnTo>
                      <a:lnTo>
                        <a:pt x="143" y="188"/>
                      </a:lnTo>
                      <a:lnTo>
                        <a:pt x="137" y="185"/>
                      </a:lnTo>
                      <a:lnTo>
                        <a:pt x="127" y="181"/>
                      </a:lnTo>
                      <a:lnTo>
                        <a:pt x="57" y="167"/>
                      </a:lnTo>
                      <a:lnTo>
                        <a:pt x="50" y="167"/>
                      </a:lnTo>
                      <a:lnTo>
                        <a:pt x="31" y="161"/>
                      </a:lnTo>
                      <a:lnTo>
                        <a:pt x="21" y="143"/>
                      </a:lnTo>
                      <a:lnTo>
                        <a:pt x="0" y="135"/>
                      </a:lnTo>
                      <a:lnTo>
                        <a:pt x="17" y="127"/>
                      </a:lnTo>
                      <a:lnTo>
                        <a:pt x="38" y="117"/>
                      </a:lnTo>
                      <a:lnTo>
                        <a:pt x="48" y="105"/>
                      </a:lnTo>
                      <a:lnTo>
                        <a:pt x="60" y="97"/>
                      </a:lnTo>
                      <a:lnTo>
                        <a:pt x="70" y="97"/>
                      </a:lnTo>
                      <a:lnTo>
                        <a:pt x="105" y="83"/>
                      </a:lnTo>
                      <a:lnTo>
                        <a:pt x="131" y="64"/>
                      </a:lnTo>
                      <a:lnTo>
                        <a:pt x="136" y="55"/>
                      </a:lnTo>
                      <a:lnTo>
                        <a:pt x="155" y="37"/>
                      </a:lnTo>
                      <a:lnTo>
                        <a:pt x="167" y="30"/>
                      </a:lnTo>
                      <a:lnTo>
                        <a:pt x="173" y="16"/>
                      </a:lnTo>
                      <a:lnTo>
                        <a:pt x="199" y="3"/>
                      </a:lnTo>
                      <a:lnTo>
                        <a:pt x="209" y="0"/>
                      </a:lnTo>
                      <a:lnTo>
                        <a:pt x="232" y="1"/>
                      </a:lnTo>
                      <a:lnTo>
                        <a:pt x="235" y="5"/>
                      </a:lnTo>
                      <a:lnTo>
                        <a:pt x="212" y="20"/>
                      </a:lnTo>
                      <a:lnTo>
                        <a:pt x="192" y="37"/>
                      </a:lnTo>
                      <a:lnTo>
                        <a:pt x="192" y="46"/>
                      </a:lnTo>
                      <a:lnTo>
                        <a:pt x="184" y="55"/>
                      </a:lnTo>
                      <a:lnTo>
                        <a:pt x="183" y="62"/>
                      </a:lnTo>
                      <a:lnTo>
                        <a:pt x="175" y="74"/>
                      </a:lnTo>
                      <a:lnTo>
                        <a:pt x="194" y="74"/>
                      </a:lnTo>
                      <a:lnTo>
                        <a:pt x="213" y="74"/>
                      </a:lnTo>
                      <a:lnTo>
                        <a:pt x="240" y="77"/>
                      </a:lnTo>
                      <a:lnTo>
                        <a:pt x="255" y="89"/>
                      </a:lnTo>
                      <a:lnTo>
                        <a:pt x="281" y="120"/>
                      </a:lnTo>
                      <a:lnTo>
                        <a:pt x="302" y="119"/>
                      </a:lnTo>
                      <a:lnTo>
                        <a:pt x="336" y="116"/>
                      </a:lnTo>
                      <a:lnTo>
                        <a:pt x="341" y="112"/>
                      </a:lnTo>
                      <a:lnTo>
                        <a:pt x="339" y="108"/>
                      </a:lnTo>
                      <a:lnTo>
                        <a:pt x="344" y="112"/>
                      </a:lnTo>
                      <a:lnTo>
                        <a:pt x="355" y="110"/>
                      </a:lnTo>
                      <a:lnTo>
                        <a:pt x="389" y="86"/>
                      </a:lnTo>
                      <a:lnTo>
                        <a:pt x="413" y="81"/>
                      </a:lnTo>
                      <a:lnTo>
                        <a:pt x="424" y="81"/>
                      </a:lnTo>
                      <a:lnTo>
                        <a:pt x="447" y="78"/>
                      </a:lnTo>
                      <a:lnTo>
                        <a:pt x="468" y="64"/>
                      </a:lnTo>
                      <a:lnTo>
                        <a:pt x="490" y="59"/>
                      </a:lnTo>
                      <a:lnTo>
                        <a:pt x="491" y="96"/>
                      </a:lnTo>
                      <a:lnTo>
                        <a:pt x="495" y="97"/>
                      </a:lnTo>
                      <a:lnTo>
                        <a:pt x="517" y="97"/>
                      </a:lnTo>
                      <a:lnTo>
                        <a:pt x="529" y="93"/>
                      </a:lnTo>
                      <a:lnTo>
                        <a:pt x="536" y="100"/>
                      </a:lnTo>
                      <a:lnTo>
                        <a:pt x="547" y="87"/>
                      </a:lnTo>
                      <a:lnTo>
                        <a:pt x="561" y="86"/>
                      </a:lnTo>
                      <a:lnTo>
                        <a:pt x="567" y="81"/>
                      </a:lnTo>
                      <a:lnTo>
                        <a:pt x="573" y="81"/>
                      </a:lnTo>
                      <a:lnTo>
                        <a:pt x="574" y="83"/>
                      </a:lnTo>
                      <a:lnTo>
                        <a:pt x="574" y="101"/>
                      </a:lnTo>
                      <a:lnTo>
                        <a:pt x="584" y="124"/>
                      </a:lnTo>
                      <a:lnTo>
                        <a:pt x="591" y="128"/>
                      </a:lnTo>
                      <a:lnTo>
                        <a:pt x="596" y="139"/>
                      </a:lnTo>
                      <a:lnTo>
                        <a:pt x="600" y="138"/>
                      </a:lnTo>
                      <a:lnTo>
                        <a:pt x="607" y="129"/>
                      </a:lnTo>
                      <a:lnTo>
                        <a:pt x="615" y="133"/>
                      </a:lnTo>
                      <a:lnTo>
                        <a:pt x="626" y="129"/>
                      </a:lnTo>
                      <a:lnTo>
                        <a:pt x="638" y="140"/>
                      </a:lnTo>
                      <a:lnTo>
                        <a:pt x="629" y="150"/>
                      </a:lnTo>
                      <a:lnTo>
                        <a:pt x="617" y="151"/>
                      </a:lnTo>
                      <a:lnTo>
                        <a:pt x="605" y="150"/>
                      </a:lnTo>
                      <a:lnTo>
                        <a:pt x="593" y="152"/>
                      </a:lnTo>
                      <a:lnTo>
                        <a:pt x="584" y="150"/>
                      </a:lnTo>
                      <a:lnTo>
                        <a:pt x="559" y="161"/>
                      </a:lnTo>
                      <a:lnTo>
                        <a:pt x="536" y="148"/>
                      </a:lnTo>
                      <a:lnTo>
                        <a:pt x="532" y="154"/>
                      </a:lnTo>
                      <a:lnTo>
                        <a:pt x="529" y="177"/>
                      </a:lnTo>
                      <a:lnTo>
                        <a:pt x="502" y="159"/>
                      </a:lnTo>
                      <a:lnTo>
                        <a:pt x="491" y="154"/>
                      </a:lnTo>
                      <a:lnTo>
                        <a:pt x="455" y="151"/>
                      </a:lnTo>
                      <a:lnTo>
                        <a:pt x="446" y="166"/>
                      </a:lnTo>
                      <a:lnTo>
                        <a:pt x="433" y="171"/>
                      </a:lnTo>
                      <a:lnTo>
                        <a:pt x="424" y="173"/>
                      </a:lnTo>
                      <a:lnTo>
                        <a:pt x="417" y="177"/>
                      </a:lnTo>
                      <a:lnTo>
                        <a:pt x="400" y="175"/>
                      </a:lnTo>
                      <a:lnTo>
                        <a:pt x="388" y="179"/>
                      </a:lnTo>
                      <a:lnTo>
                        <a:pt x="373" y="20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3" name="Freeform 59"/>
                <p:cNvSpPr>
                  <a:spLocks/>
                </p:cNvSpPr>
                <p:nvPr/>
              </p:nvSpPr>
              <p:spPr bwMode="auto">
                <a:xfrm>
                  <a:off x="3959" y="1543"/>
                  <a:ext cx="25" cy="17"/>
                </a:xfrm>
                <a:custGeom>
                  <a:avLst/>
                  <a:gdLst>
                    <a:gd name="T0" fmla="*/ 0 w 25"/>
                    <a:gd name="T1" fmla="*/ 4 h 17"/>
                    <a:gd name="T2" fmla="*/ 0 w 25"/>
                    <a:gd name="T3" fmla="*/ 0 h 17"/>
                    <a:gd name="T4" fmla="*/ 25 w 25"/>
                    <a:gd name="T5" fmla="*/ 14 h 17"/>
                    <a:gd name="T6" fmla="*/ 16 w 25"/>
                    <a:gd name="T7" fmla="*/ 17 h 17"/>
                    <a:gd name="T8" fmla="*/ 0 w 25"/>
                    <a:gd name="T9" fmla="*/ 4 h 17"/>
                  </a:gdLst>
                  <a:ahLst/>
                  <a:cxnLst>
                    <a:cxn ang="0">
                      <a:pos x="T0" y="T1"/>
                    </a:cxn>
                    <a:cxn ang="0">
                      <a:pos x="T2" y="T3"/>
                    </a:cxn>
                    <a:cxn ang="0">
                      <a:pos x="T4" y="T5"/>
                    </a:cxn>
                    <a:cxn ang="0">
                      <a:pos x="T6" y="T7"/>
                    </a:cxn>
                    <a:cxn ang="0">
                      <a:pos x="T8" y="T9"/>
                    </a:cxn>
                  </a:cxnLst>
                  <a:rect l="0" t="0" r="r" b="b"/>
                  <a:pathLst>
                    <a:path w="25" h="17">
                      <a:moveTo>
                        <a:pt x="0" y="4"/>
                      </a:moveTo>
                      <a:lnTo>
                        <a:pt x="0" y="0"/>
                      </a:lnTo>
                      <a:lnTo>
                        <a:pt x="25" y="14"/>
                      </a:lnTo>
                      <a:lnTo>
                        <a:pt x="16" y="17"/>
                      </a:lnTo>
                      <a:lnTo>
                        <a:pt x="0" y="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4" name="Freeform 60"/>
                <p:cNvSpPr>
                  <a:spLocks/>
                </p:cNvSpPr>
                <p:nvPr/>
              </p:nvSpPr>
              <p:spPr bwMode="auto">
                <a:xfrm>
                  <a:off x="4016" y="1985"/>
                  <a:ext cx="434" cy="499"/>
                </a:xfrm>
                <a:custGeom>
                  <a:avLst/>
                  <a:gdLst>
                    <a:gd name="T0" fmla="*/ 148 w 434"/>
                    <a:gd name="T1" fmla="*/ 474 h 499"/>
                    <a:gd name="T2" fmla="*/ 126 w 434"/>
                    <a:gd name="T3" fmla="*/ 474 h 499"/>
                    <a:gd name="T4" fmla="*/ 107 w 434"/>
                    <a:gd name="T5" fmla="*/ 464 h 499"/>
                    <a:gd name="T6" fmla="*/ 95 w 434"/>
                    <a:gd name="T7" fmla="*/ 446 h 499"/>
                    <a:gd name="T8" fmla="*/ 76 w 434"/>
                    <a:gd name="T9" fmla="*/ 438 h 499"/>
                    <a:gd name="T10" fmla="*/ 47 w 434"/>
                    <a:gd name="T11" fmla="*/ 438 h 499"/>
                    <a:gd name="T12" fmla="*/ 43 w 434"/>
                    <a:gd name="T13" fmla="*/ 432 h 499"/>
                    <a:gd name="T14" fmla="*/ 37 w 434"/>
                    <a:gd name="T15" fmla="*/ 388 h 499"/>
                    <a:gd name="T16" fmla="*/ 36 w 434"/>
                    <a:gd name="T17" fmla="*/ 377 h 499"/>
                    <a:gd name="T18" fmla="*/ 32 w 434"/>
                    <a:gd name="T19" fmla="*/ 346 h 499"/>
                    <a:gd name="T20" fmla="*/ 29 w 434"/>
                    <a:gd name="T21" fmla="*/ 324 h 499"/>
                    <a:gd name="T22" fmla="*/ 27 w 434"/>
                    <a:gd name="T23" fmla="*/ 290 h 499"/>
                    <a:gd name="T24" fmla="*/ 24 w 434"/>
                    <a:gd name="T25" fmla="*/ 268 h 499"/>
                    <a:gd name="T26" fmla="*/ 20 w 434"/>
                    <a:gd name="T27" fmla="*/ 242 h 499"/>
                    <a:gd name="T28" fmla="*/ 14 w 434"/>
                    <a:gd name="T29" fmla="*/ 208 h 499"/>
                    <a:gd name="T30" fmla="*/ 13 w 434"/>
                    <a:gd name="T31" fmla="*/ 193 h 499"/>
                    <a:gd name="T32" fmla="*/ 8 w 434"/>
                    <a:gd name="T33" fmla="*/ 156 h 499"/>
                    <a:gd name="T34" fmla="*/ 5 w 434"/>
                    <a:gd name="T35" fmla="*/ 135 h 499"/>
                    <a:gd name="T36" fmla="*/ 6 w 434"/>
                    <a:gd name="T37" fmla="*/ 100 h 499"/>
                    <a:gd name="T38" fmla="*/ 43 w 434"/>
                    <a:gd name="T39" fmla="*/ 93 h 499"/>
                    <a:gd name="T40" fmla="*/ 100 w 434"/>
                    <a:gd name="T41" fmla="*/ 84 h 499"/>
                    <a:gd name="T42" fmla="*/ 130 w 434"/>
                    <a:gd name="T43" fmla="*/ 78 h 499"/>
                    <a:gd name="T44" fmla="*/ 159 w 434"/>
                    <a:gd name="T45" fmla="*/ 88 h 499"/>
                    <a:gd name="T46" fmla="*/ 207 w 434"/>
                    <a:gd name="T47" fmla="*/ 100 h 499"/>
                    <a:gd name="T48" fmla="*/ 243 w 434"/>
                    <a:gd name="T49" fmla="*/ 103 h 499"/>
                    <a:gd name="T50" fmla="*/ 276 w 434"/>
                    <a:gd name="T51" fmla="*/ 86 h 499"/>
                    <a:gd name="T52" fmla="*/ 320 w 434"/>
                    <a:gd name="T53" fmla="*/ 63 h 499"/>
                    <a:gd name="T54" fmla="*/ 362 w 434"/>
                    <a:gd name="T55" fmla="*/ 26 h 499"/>
                    <a:gd name="T56" fmla="*/ 408 w 434"/>
                    <a:gd name="T57" fmla="*/ 18 h 499"/>
                    <a:gd name="T58" fmla="*/ 415 w 434"/>
                    <a:gd name="T59" fmla="*/ 64 h 499"/>
                    <a:gd name="T60" fmla="*/ 421 w 434"/>
                    <a:gd name="T61" fmla="*/ 90 h 499"/>
                    <a:gd name="T62" fmla="*/ 426 w 434"/>
                    <a:gd name="T63" fmla="*/ 129 h 499"/>
                    <a:gd name="T64" fmla="*/ 429 w 434"/>
                    <a:gd name="T65" fmla="*/ 145 h 499"/>
                    <a:gd name="T66" fmla="*/ 433 w 434"/>
                    <a:gd name="T67" fmla="*/ 164 h 499"/>
                    <a:gd name="T68" fmla="*/ 425 w 434"/>
                    <a:gd name="T69" fmla="*/ 179 h 499"/>
                    <a:gd name="T70" fmla="*/ 430 w 434"/>
                    <a:gd name="T71" fmla="*/ 210 h 499"/>
                    <a:gd name="T72" fmla="*/ 433 w 434"/>
                    <a:gd name="T73" fmla="*/ 227 h 499"/>
                    <a:gd name="T74" fmla="*/ 427 w 434"/>
                    <a:gd name="T75" fmla="*/ 246 h 499"/>
                    <a:gd name="T76" fmla="*/ 423 w 434"/>
                    <a:gd name="T77" fmla="*/ 275 h 499"/>
                    <a:gd name="T78" fmla="*/ 425 w 434"/>
                    <a:gd name="T79" fmla="*/ 301 h 499"/>
                    <a:gd name="T80" fmla="*/ 412 w 434"/>
                    <a:gd name="T81" fmla="*/ 324 h 499"/>
                    <a:gd name="T82" fmla="*/ 402 w 434"/>
                    <a:gd name="T83" fmla="*/ 340 h 499"/>
                    <a:gd name="T84" fmla="*/ 380 w 434"/>
                    <a:gd name="T85" fmla="*/ 360 h 499"/>
                    <a:gd name="T86" fmla="*/ 350 w 434"/>
                    <a:gd name="T87" fmla="*/ 377 h 499"/>
                    <a:gd name="T88" fmla="*/ 346 w 434"/>
                    <a:gd name="T89" fmla="*/ 387 h 499"/>
                    <a:gd name="T90" fmla="*/ 349 w 434"/>
                    <a:gd name="T91" fmla="*/ 397 h 499"/>
                    <a:gd name="T92" fmla="*/ 336 w 434"/>
                    <a:gd name="T93" fmla="*/ 428 h 499"/>
                    <a:gd name="T94" fmla="*/ 316 w 434"/>
                    <a:gd name="T95" fmla="*/ 421 h 499"/>
                    <a:gd name="T96" fmla="*/ 312 w 434"/>
                    <a:gd name="T97" fmla="*/ 472 h 499"/>
                    <a:gd name="T98" fmla="*/ 305 w 434"/>
                    <a:gd name="T99" fmla="*/ 486 h 499"/>
                    <a:gd name="T100" fmla="*/ 279 w 434"/>
                    <a:gd name="T101" fmla="*/ 499 h 499"/>
                    <a:gd name="T102" fmla="*/ 259 w 434"/>
                    <a:gd name="T103" fmla="*/ 482 h 499"/>
                    <a:gd name="T104" fmla="*/ 244 w 434"/>
                    <a:gd name="T105" fmla="*/ 461 h 499"/>
                    <a:gd name="T106" fmla="*/ 210 w 434"/>
                    <a:gd name="T107" fmla="*/ 481 h 499"/>
                    <a:gd name="T108" fmla="*/ 196 w 434"/>
                    <a:gd name="T109" fmla="*/ 480 h 499"/>
                    <a:gd name="T110" fmla="*/ 169 w 434"/>
                    <a:gd name="T111" fmla="*/ 488 h 499"/>
                    <a:gd name="T112" fmla="*/ 162 w 434"/>
                    <a:gd name="T113" fmla="*/ 48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4" h="499">
                      <a:moveTo>
                        <a:pt x="162" y="488"/>
                      </a:moveTo>
                      <a:lnTo>
                        <a:pt x="158" y="487"/>
                      </a:lnTo>
                      <a:lnTo>
                        <a:pt x="148" y="474"/>
                      </a:lnTo>
                      <a:lnTo>
                        <a:pt x="141" y="473"/>
                      </a:lnTo>
                      <a:lnTo>
                        <a:pt x="131" y="473"/>
                      </a:lnTo>
                      <a:lnTo>
                        <a:pt x="126" y="474"/>
                      </a:lnTo>
                      <a:lnTo>
                        <a:pt x="119" y="473"/>
                      </a:lnTo>
                      <a:lnTo>
                        <a:pt x="108" y="470"/>
                      </a:lnTo>
                      <a:lnTo>
                        <a:pt x="107" y="464"/>
                      </a:lnTo>
                      <a:lnTo>
                        <a:pt x="104" y="458"/>
                      </a:lnTo>
                      <a:lnTo>
                        <a:pt x="100" y="455"/>
                      </a:lnTo>
                      <a:lnTo>
                        <a:pt x="95" y="446"/>
                      </a:lnTo>
                      <a:lnTo>
                        <a:pt x="89" y="445"/>
                      </a:lnTo>
                      <a:lnTo>
                        <a:pt x="77" y="436"/>
                      </a:lnTo>
                      <a:lnTo>
                        <a:pt x="76" y="438"/>
                      </a:lnTo>
                      <a:lnTo>
                        <a:pt x="64" y="443"/>
                      </a:lnTo>
                      <a:lnTo>
                        <a:pt x="50" y="435"/>
                      </a:lnTo>
                      <a:lnTo>
                        <a:pt x="47" y="438"/>
                      </a:lnTo>
                      <a:lnTo>
                        <a:pt x="44" y="442"/>
                      </a:lnTo>
                      <a:lnTo>
                        <a:pt x="43" y="438"/>
                      </a:lnTo>
                      <a:lnTo>
                        <a:pt x="43" y="432"/>
                      </a:lnTo>
                      <a:lnTo>
                        <a:pt x="40" y="416"/>
                      </a:lnTo>
                      <a:lnTo>
                        <a:pt x="37" y="394"/>
                      </a:lnTo>
                      <a:lnTo>
                        <a:pt x="37" y="388"/>
                      </a:lnTo>
                      <a:lnTo>
                        <a:pt x="37" y="386"/>
                      </a:lnTo>
                      <a:lnTo>
                        <a:pt x="36" y="380"/>
                      </a:lnTo>
                      <a:lnTo>
                        <a:pt x="36" y="377"/>
                      </a:lnTo>
                      <a:lnTo>
                        <a:pt x="36" y="375"/>
                      </a:lnTo>
                      <a:lnTo>
                        <a:pt x="33" y="360"/>
                      </a:lnTo>
                      <a:lnTo>
                        <a:pt x="32" y="346"/>
                      </a:lnTo>
                      <a:lnTo>
                        <a:pt x="32" y="339"/>
                      </a:lnTo>
                      <a:lnTo>
                        <a:pt x="31" y="335"/>
                      </a:lnTo>
                      <a:lnTo>
                        <a:pt x="29" y="324"/>
                      </a:lnTo>
                      <a:lnTo>
                        <a:pt x="29" y="323"/>
                      </a:lnTo>
                      <a:lnTo>
                        <a:pt x="28" y="306"/>
                      </a:lnTo>
                      <a:lnTo>
                        <a:pt x="27" y="290"/>
                      </a:lnTo>
                      <a:lnTo>
                        <a:pt x="25" y="283"/>
                      </a:lnTo>
                      <a:lnTo>
                        <a:pt x="24" y="278"/>
                      </a:lnTo>
                      <a:lnTo>
                        <a:pt x="24" y="268"/>
                      </a:lnTo>
                      <a:lnTo>
                        <a:pt x="22" y="257"/>
                      </a:lnTo>
                      <a:lnTo>
                        <a:pt x="21" y="247"/>
                      </a:lnTo>
                      <a:lnTo>
                        <a:pt x="20" y="242"/>
                      </a:lnTo>
                      <a:lnTo>
                        <a:pt x="18" y="228"/>
                      </a:lnTo>
                      <a:lnTo>
                        <a:pt x="18" y="224"/>
                      </a:lnTo>
                      <a:lnTo>
                        <a:pt x="14" y="208"/>
                      </a:lnTo>
                      <a:lnTo>
                        <a:pt x="14" y="202"/>
                      </a:lnTo>
                      <a:lnTo>
                        <a:pt x="13" y="194"/>
                      </a:lnTo>
                      <a:lnTo>
                        <a:pt x="13" y="193"/>
                      </a:lnTo>
                      <a:lnTo>
                        <a:pt x="10" y="175"/>
                      </a:lnTo>
                      <a:lnTo>
                        <a:pt x="9" y="159"/>
                      </a:lnTo>
                      <a:lnTo>
                        <a:pt x="8" y="156"/>
                      </a:lnTo>
                      <a:lnTo>
                        <a:pt x="6" y="145"/>
                      </a:lnTo>
                      <a:lnTo>
                        <a:pt x="6" y="144"/>
                      </a:lnTo>
                      <a:lnTo>
                        <a:pt x="5" y="135"/>
                      </a:lnTo>
                      <a:lnTo>
                        <a:pt x="4" y="122"/>
                      </a:lnTo>
                      <a:lnTo>
                        <a:pt x="0" y="101"/>
                      </a:lnTo>
                      <a:lnTo>
                        <a:pt x="6" y="100"/>
                      </a:lnTo>
                      <a:lnTo>
                        <a:pt x="32" y="95"/>
                      </a:lnTo>
                      <a:lnTo>
                        <a:pt x="40" y="93"/>
                      </a:lnTo>
                      <a:lnTo>
                        <a:pt x="43" y="93"/>
                      </a:lnTo>
                      <a:lnTo>
                        <a:pt x="60" y="90"/>
                      </a:lnTo>
                      <a:lnTo>
                        <a:pt x="89" y="85"/>
                      </a:lnTo>
                      <a:lnTo>
                        <a:pt x="100" y="84"/>
                      </a:lnTo>
                      <a:lnTo>
                        <a:pt x="116" y="81"/>
                      </a:lnTo>
                      <a:lnTo>
                        <a:pt x="120" y="80"/>
                      </a:lnTo>
                      <a:lnTo>
                        <a:pt x="130" y="78"/>
                      </a:lnTo>
                      <a:lnTo>
                        <a:pt x="138" y="82"/>
                      </a:lnTo>
                      <a:lnTo>
                        <a:pt x="152" y="85"/>
                      </a:lnTo>
                      <a:lnTo>
                        <a:pt x="159" y="88"/>
                      </a:lnTo>
                      <a:lnTo>
                        <a:pt x="176" y="96"/>
                      </a:lnTo>
                      <a:lnTo>
                        <a:pt x="200" y="92"/>
                      </a:lnTo>
                      <a:lnTo>
                        <a:pt x="207" y="100"/>
                      </a:lnTo>
                      <a:lnTo>
                        <a:pt x="215" y="105"/>
                      </a:lnTo>
                      <a:lnTo>
                        <a:pt x="227" y="111"/>
                      </a:lnTo>
                      <a:lnTo>
                        <a:pt x="243" y="103"/>
                      </a:lnTo>
                      <a:lnTo>
                        <a:pt x="251" y="100"/>
                      </a:lnTo>
                      <a:lnTo>
                        <a:pt x="260" y="90"/>
                      </a:lnTo>
                      <a:lnTo>
                        <a:pt x="276" y="86"/>
                      </a:lnTo>
                      <a:lnTo>
                        <a:pt x="286" y="88"/>
                      </a:lnTo>
                      <a:lnTo>
                        <a:pt x="298" y="85"/>
                      </a:lnTo>
                      <a:lnTo>
                        <a:pt x="320" y="63"/>
                      </a:lnTo>
                      <a:lnTo>
                        <a:pt x="327" y="51"/>
                      </a:lnTo>
                      <a:lnTo>
                        <a:pt x="330" y="50"/>
                      </a:lnTo>
                      <a:lnTo>
                        <a:pt x="362" y="26"/>
                      </a:lnTo>
                      <a:lnTo>
                        <a:pt x="406" y="0"/>
                      </a:lnTo>
                      <a:lnTo>
                        <a:pt x="407" y="15"/>
                      </a:lnTo>
                      <a:lnTo>
                        <a:pt x="408" y="18"/>
                      </a:lnTo>
                      <a:lnTo>
                        <a:pt x="411" y="36"/>
                      </a:lnTo>
                      <a:lnTo>
                        <a:pt x="412" y="46"/>
                      </a:lnTo>
                      <a:lnTo>
                        <a:pt x="415" y="64"/>
                      </a:lnTo>
                      <a:lnTo>
                        <a:pt x="415" y="66"/>
                      </a:lnTo>
                      <a:lnTo>
                        <a:pt x="418" y="80"/>
                      </a:lnTo>
                      <a:lnTo>
                        <a:pt x="421" y="90"/>
                      </a:lnTo>
                      <a:lnTo>
                        <a:pt x="423" y="111"/>
                      </a:lnTo>
                      <a:lnTo>
                        <a:pt x="423" y="112"/>
                      </a:lnTo>
                      <a:lnTo>
                        <a:pt x="426" y="129"/>
                      </a:lnTo>
                      <a:lnTo>
                        <a:pt x="427" y="131"/>
                      </a:lnTo>
                      <a:lnTo>
                        <a:pt x="429" y="143"/>
                      </a:lnTo>
                      <a:lnTo>
                        <a:pt x="429" y="145"/>
                      </a:lnTo>
                      <a:lnTo>
                        <a:pt x="430" y="148"/>
                      </a:lnTo>
                      <a:lnTo>
                        <a:pt x="431" y="156"/>
                      </a:lnTo>
                      <a:lnTo>
                        <a:pt x="433" y="164"/>
                      </a:lnTo>
                      <a:lnTo>
                        <a:pt x="434" y="175"/>
                      </a:lnTo>
                      <a:lnTo>
                        <a:pt x="431" y="178"/>
                      </a:lnTo>
                      <a:lnTo>
                        <a:pt x="425" y="179"/>
                      </a:lnTo>
                      <a:lnTo>
                        <a:pt x="422" y="186"/>
                      </a:lnTo>
                      <a:lnTo>
                        <a:pt x="429" y="196"/>
                      </a:lnTo>
                      <a:lnTo>
                        <a:pt x="430" y="210"/>
                      </a:lnTo>
                      <a:lnTo>
                        <a:pt x="429" y="210"/>
                      </a:lnTo>
                      <a:lnTo>
                        <a:pt x="431" y="212"/>
                      </a:lnTo>
                      <a:lnTo>
                        <a:pt x="433" y="227"/>
                      </a:lnTo>
                      <a:lnTo>
                        <a:pt x="429" y="238"/>
                      </a:lnTo>
                      <a:lnTo>
                        <a:pt x="427" y="242"/>
                      </a:lnTo>
                      <a:lnTo>
                        <a:pt x="427" y="246"/>
                      </a:lnTo>
                      <a:lnTo>
                        <a:pt x="427" y="259"/>
                      </a:lnTo>
                      <a:lnTo>
                        <a:pt x="427" y="267"/>
                      </a:lnTo>
                      <a:lnTo>
                        <a:pt x="423" y="275"/>
                      </a:lnTo>
                      <a:lnTo>
                        <a:pt x="423" y="285"/>
                      </a:lnTo>
                      <a:lnTo>
                        <a:pt x="422" y="297"/>
                      </a:lnTo>
                      <a:lnTo>
                        <a:pt x="425" y="301"/>
                      </a:lnTo>
                      <a:lnTo>
                        <a:pt x="422" y="314"/>
                      </a:lnTo>
                      <a:lnTo>
                        <a:pt x="417" y="319"/>
                      </a:lnTo>
                      <a:lnTo>
                        <a:pt x="412" y="324"/>
                      </a:lnTo>
                      <a:lnTo>
                        <a:pt x="408" y="328"/>
                      </a:lnTo>
                      <a:lnTo>
                        <a:pt x="406" y="334"/>
                      </a:lnTo>
                      <a:lnTo>
                        <a:pt x="402" y="340"/>
                      </a:lnTo>
                      <a:lnTo>
                        <a:pt x="390" y="350"/>
                      </a:lnTo>
                      <a:lnTo>
                        <a:pt x="386" y="353"/>
                      </a:lnTo>
                      <a:lnTo>
                        <a:pt x="380" y="360"/>
                      </a:lnTo>
                      <a:lnTo>
                        <a:pt x="367" y="358"/>
                      </a:lnTo>
                      <a:lnTo>
                        <a:pt x="362" y="372"/>
                      </a:lnTo>
                      <a:lnTo>
                        <a:pt x="350" y="377"/>
                      </a:lnTo>
                      <a:lnTo>
                        <a:pt x="347" y="382"/>
                      </a:lnTo>
                      <a:lnTo>
                        <a:pt x="346" y="386"/>
                      </a:lnTo>
                      <a:lnTo>
                        <a:pt x="346" y="387"/>
                      </a:lnTo>
                      <a:lnTo>
                        <a:pt x="346" y="388"/>
                      </a:lnTo>
                      <a:lnTo>
                        <a:pt x="347" y="394"/>
                      </a:lnTo>
                      <a:lnTo>
                        <a:pt x="349" y="397"/>
                      </a:lnTo>
                      <a:lnTo>
                        <a:pt x="346" y="419"/>
                      </a:lnTo>
                      <a:lnTo>
                        <a:pt x="340" y="428"/>
                      </a:lnTo>
                      <a:lnTo>
                        <a:pt x="336" y="428"/>
                      </a:lnTo>
                      <a:lnTo>
                        <a:pt x="326" y="411"/>
                      </a:lnTo>
                      <a:lnTo>
                        <a:pt x="321" y="416"/>
                      </a:lnTo>
                      <a:lnTo>
                        <a:pt x="316" y="421"/>
                      </a:lnTo>
                      <a:lnTo>
                        <a:pt x="311" y="451"/>
                      </a:lnTo>
                      <a:lnTo>
                        <a:pt x="315" y="466"/>
                      </a:lnTo>
                      <a:lnTo>
                        <a:pt x="312" y="472"/>
                      </a:lnTo>
                      <a:lnTo>
                        <a:pt x="308" y="470"/>
                      </a:lnTo>
                      <a:lnTo>
                        <a:pt x="305" y="473"/>
                      </a:lnTo>
                      <a:lnTo>
                        <a:pt x="305" y="486"/>
                      </a:lnTo>
                      <a:lnTo>
                        <a:pt x="299" y="495"/>
                      </a:lnTo>
                      <a:lnTo>
                        <a:pt x="287" y="499"/>
                      </a:lnTo>
                      <a:lnTo>
                        <a:pt x="279" y="499"/>
                      </a:lnTo>
                      <a:lnTo>
                        <a:pt x="272" y="492"/>
                      </a:lnTo>
                      <a:lnTo>
                        <a:pt x="268" y="490"/>
                      </a:lnTo>
                      <a:lnTo>
                        <a:pt x="259" y="482"/>
                      </a:lnTo>
                      <a:lnTo>
                        <a:pt x="253" y="482"/>
                      </a:lnTo>
                      <a:lnTo>
                        <a:pt x="248" y="476"/>
                      </a:lnTo>
                      <a:lnTo>
                        <a:pt x="244" y="461"/>
                      </a:lnTo>
                      <a:lnTo>
                        <a:pt x="227" y="466"/>
                      </a:lnTo>
                      <a:lnTo>
                        <a:pt x="219" y="480"/>
                      </a:lnTo>
                      <a:lnTo>
                        <a:pt x="210" y="481"/>
                      </a:lnTo>
                      <a:lnTo>
                        <a:pt x="207" y="482"/>
                      </a:lnTo>
                      <a:lnTo>
                        <a:pt x="206" y="487"/>
                      </a:lnTo>
                      <a:lnTo>
                        <a:pt x="196" y="480"/>
                      </a:lnTo>
                      <a:lnTo>
                        <a:pt x="179" y="476"/>
                      </a:lnTo>
                      <a:lnTo>
                        <a:pt x="171" y="480"/>
                      </a:lnTo>
                      <a:lnTo>
                        <a:pt x="169" y="488"/>
                      </a:lnTo>
                      <a:lnTo>
                        <a:pt x="165" y="488"/>
                      </a:lnTo>
                      <a:lnTo>
                        <a:pt x="164" y="488"/>
                      </a:lnTo>
                      <a:lnTo>
                        <a:pt x="162" y="48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65" name="Group 63"/>
                <p:cNvGrpSpPr>
                  <a:grpSpLocks/>
                </p:cNvGrpSpPr>
                <p:nvPr/>
              </p:nvGrpSpPr>
              <p:grpSpPr bwMode="auto">
                <a:xfrm>
                  <a:off x="3550" y="2713"/>
                  <a:ext cx="875" cy="319"/>
                  <a:chOff x="3550" y="2713"/>
                  <a:chExt cx="875" cy="319"/>
                </a:xfrm>
              </p:grpSpPr>
              <p:sp>
                <p:nvSpPr>
                  <p:cNvPr id="291" name="Freeform 61"/>
                  <p:cNvSpPr>
                    <a:spLocks/>
                  </p:cNvSpPr>
                  <p:nvPr/>
                </p:nvSpPr>
                <p:spPr bwMode="auto">
                  <a:xfrm>
                    <a:off x="3550" y="2713"/>
                    <a:ext cx="875" cy="319"/>
                  </a:xfrm>
                  <a:custGeom>
                    <a:avLst/>
                    <a:gdLst>
                      <a:gd name="T0" fmla="*/ 90 w 875"/>
                      <a:gd name="T1" fmla="*/ 111 h 319"/>
                      <a:gd name="T2" fmla="*/ 66 w 875"/>
                      <a:gd name="T3" fmla="*/ 115 h 319"/>
                      <a:gd name="T4" fmla="*/ 52 w 875"/>
                      <a:gd name="T5" fmla="*/ 150 h 319"/>
                      <a:gd name="T6" fmla="*/ 52 w 875"/>
                      <a:gd name="T7" fmla="*/ 181 h 319"/>
                      <a:gd name="T8" fmla="*/ 37 w 875"/>
                      <a:gd name="T9" fmla="*/ 244 h 319"/>
                      <a:gd name="T10" fmla="*/ 12 w 875"/>
                      <a:gd name="T11" fmla="*/ 266 h 319"/>
                      <a:gd name="T12" fmla="*/ 25 w 875"/>
                      <a:gd name="T13" fmla="*/ 300 h 319"/>
                      <a:gd name="T14" fmla="*/ 48 w 875"/>
                      <a:gd name="T15" fmla="*/ 315 h 319"/>
                      <a:gd name="T16" fmla="*/ 90 w 875"/>
                      <a:gd name="T17" fmla="*/ 311 h 319"/>
                      <a:gd name="T18" fmla="*/ 119 w 875"/>
                      <a:gd name="T19" fmla="*/ 308 h 319"/>
                      <a:gd name="T20" fmla="*/ 139 w 875"/>
                      <a:gd name="T21" fmla="*/ 307 h 319"/>
                      <a:gd name="T22" fmla="*/ 170 w 875"/>
                      <a:gd name="T23" fmla="*/ 304 h 319"/>
                      <a:gd name="T24" fmla="*/ 218 w 875"/>
                      <a:gd name="T25" fmla="*/ 300 h 319"/>
                      <a:gd name="T26" fmla="*/ 254 w 875"/>
                      <a:gd name="T27" fmla="*/ 295 h 319"/>
                      <a:gd name="T28" fmla="*/ 323 w 875"/>
                      <a:gd name="T29" fmla="*/ 289 h 319"/>
                      <a:gd name="T30" fmla="*/ 365 w 875"/>
                      <a:gd name="T31" fmla="*/ 285 h 319"/>
                      <a:gd name="T32" fmla="*/ 416 w 875"/>
                      <a:gd name="T33" fmla="*/ 279 h 319"/>
                      <a:gd name="T34" fmla="*/ 448 w 875"/>
                      <a:gd name="T35" fmla="*/ 277 h 319"/>
                      <a:gd name="T36" fmla="*/ 496 w 875"/>
                      <a:gd name="T37" fmla="*/ 270 h 319"/>
                      <a:gd name="T38" fmla="*/ 521 w 875"/>
                      <a:gd name="T39" fmla="*/ 268 h 319"/>
                      <a:gd name="T40" fmla="*/ 561 w 875"/>
                      <a:gd name="T41" fmla="*/ 262 h 319"/>
                      <a:gd name="T42" fmla="*/ 583 w 875"/>
                      <a:gd name="T43" fmla="*/ 260 h 319"/>
                      <a:gd name="T44" fmla="*/ 614 w 875"/>
                      <a:gd name="T45" fmla="*/ 255 h 319"/>
                      <a:gd name="T46" fmla="*/ 630 w 875"/>
                      <a:gd name="T47" fmla="*/ 236 h 319"/>
                      <a:gd name="T48" fmla="*/ 657 w 875"/>
                      <a:gd name="T49" fmla="*/ 209 h 319"/>
                      <a:gd name="T50" fmla="*/ 661 w 875"/>
                      <a:gd name="T51" fmla="*/ 186 h 319"/>
                      <a:gd name="T52" fmla="*/ 692 w 875"/>
                      <a:gd name="T53" fmla="*/ 167 h 319"/>
                      <a:gd name="T54" fmla="*/ 741 w 875"/>
                      <a:gd name="T55" fmla="*/ 133 h 319"/>
                      <a:gd name="T56" fmla="*/ 760 w 875"/>
                      <a:gd name="T57" fmla="*/ 107 h 319"/>
                      <a:gd name="T58" fmla="*/ 788 w 875"/>
                      <a:gd name="T59" fmla="*/ 95 h 319"/>
                      <a:gd name="T60" fmla="*/ 807 w 875"/>
                      <a:gd name="T61" fmla="*/ 83 h 319"/>
                      <a:gd name="T62" fmla="*/ 836 w 875"/>
                      <a:gd name="T63" fmla="*/ 72 h 319"/>
                      <a:gd name="T64" fmla="*/ 847 w 875"/>
                      <a:gd name="T65" fmla="*/ 71 h 319"/>
                      <a:gd name="T66" fmla="*/ 871 w 875"/>
                      <a:gd name="T67" fmla="*/ 38 h 319"/>
                      <a:gd name="T68" fmla="*/ 875 w 875"/>
                      <a:gd name="T69" fmla="*/ 0 h 319"/>
                      <a:gd name="T70" fmla="*/ 847 w 875"/>
                      <a:gd name="T71" fmla="*/ 7 h 319"/>
                      <a:gd name="T72" fmla="*/ 815 w 875"/>
                      <a:gd name="T73" fmla="*/ 11 h 319"/>
                      <a:gd name="T74" fmla="*/ 776 w 875"/>
                      <a:gd name="T75" fmla="*/ 18 h 319"/>
                      <a:gd name="T76" fmla="*/ 751 w 875"/>
                      <a:gd name="T77" fmla="*/ 23 h 319"/>
                      <a:gd name="T78" fmla="*/ 688 w 875"/>
                      <a:gd name="T79" fmla="*/ 32 h 319"/>
                      <a:gd name="T80" fmla="*/ 667 w 875"/>
                      <a:gd name="T81" fmla="*/ 36 h 319"/>
                      <a:gd name="T82" fmla="*/ 634 w 875"/>
                      <a:gd name="T83" fmla="*/ 39 h 319"/>
                      <a:gd name="T84" fmla="*/ 608 w 875"/>
                      <a:gd name="T85" fmla="*/ 42 h 319"/>
                      <a:gd name="T86" fmla="*/ 545 w 875"/>
                      <a:gd name="T87" fmla="*/ 49 h 319"/>
                      <a:gd name="T88" fmla="*/ 519 w 875"/>
                      <a:gd name="T89" fmla="*/ 50 h 319"/>
                      <a:gd name="T90" fmla="*/ 488 w 875"/>
                      <a:gd name="T91" fmla="*/ 55 h 319"/>
                      <a:gd name="T92" fmla="*/ 447 w 875"/>
                      <a:gd name="T93" fmla="*/ 59 h 319"/>
                      <a:gd name="T94" fmla="*/ 416 w 875"/>
                      <a:gd name="T95" fmla="*/ 60 h 319"/>
                      <a:gd name="T96" fmla="*/ 386 w 875"/>
                      <a:gd name="T97" fmla="*/ 63 h 319"/>
                      <a:gd name="T98" fmla="*/ 368 w 875"/>
                      <a:gd name="T99" fmla="*/ 65 h 319"/>
                      <a:gd name="T100" fmla="*/ 338 w 875"/>
                      <a:gd name="T101" fmla="*/ 69 h 319"/>
                      <a:gd name="T102" fmla="*/ 300 w 875"/>
                      <a:gd name="T103" fmla="*/ 73 h 319"/>
                      <a:gd name="T104" fmla="*/ 259 w 875"/>
                      <a:gd name="T105" fmla="*/ 78 h 319"/>
                      <a:gd name="T106" fmla="*/ 215 w 875"/>
                      <a:gd name="T107" fmla="*/ 78 h 319"/>
                      <a:gd name="T108" fmla="*/ 197 w 875"/>
                      <a:gd name="T109" fmla="*/ 102 h 319"/>
                      <a:gd name="T110" fmla="*/ 168 w 875"/>
                      <a:gd name="T111" fmla="*/ 10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5" h="319">
                        <a:moveTo>
                          <a:pt x="141" y="109"/>
                        </a:moveTo>
                        <a:lnTo>
                          <a:pt x="139" y="109"/>
                        </a:lnTo>
                        <a:lnTo>
                          <a:pt x="124" y="110"/>
                        </a:lnTo>
                        <a:lnTo>
                          <a:pt x="90" y="111"/>
                        </a:lnTo>
                        <a:lnTo>
                          <a:pt x="85" y="113"/>
                        </a:lnTo>
                        <a:lnTo>
                          <a:pt x="78" y="114"/>
                        </a:lnTo>
                        <a:lnTo>
                          <a:pt x="71" y="114"/>
                        </a:lnTo>
                        <a:lnTo>
                          <a:pt x="66" y="115"/>
                        </a:lnTo>
                        <a:lnTo>
                          <a:pt x="70" y="130"/>
                        </a:lnTo>
                        <a:lnTo>
                          <a:pt x="67" y="136"/>
                        </a:lnTo>
                        <a:lnTo>
                          <a:pt x="69" y="148"/>
                        </a:lnTo>
                        <a:lnTo>
                          <a:pt x="52" y="150"/>
                        </a:lnTo>
                        <a:lnTo>
                          <a:pt x="61" y="156"/>
                        </a:lnTo>
                        <a:lnTo>
                          <a:pt x="65" y="164"/>
                        </a:lnTo>
                        <a:lnTo>
                          <a:pt x="62" y="167"/>
                        </a:lnTo>
                        <a:lnTo>
                          <a:pt x="52" y="181"/>
                        </a:lnTo>
                        <a:lnTo>
                          <a:pt x="62" y="194"/>
                        </a:lnTo>
                        <a:lnTo>
                          <a:pt x="49" y="196"/>
                        </a:lnTo>
                        <a:lnTo>
                          <a:pt x="39" y="215"/>
                        </a:lnTo>
                        <a:lnTo>
                          <a:pt x="37" y="244"/>
                        </a:lnTo>
                        <a:lnTo>
                          <a:pt x="28" y="242"/>
                        </a:lnTo>
                        <a:lnTo>
                          <a:pt x="24" y="250"/>
                        </a:lnTo>
                        <a:lnTo>
                          <a:pt x="16" y="260"/>
                        </a:lnTo>
                        <a:lnTo>
                          <a:pt x="12" y="266"/>
                        </a:lnTo>
                        <a:lnTo>
                          <a:pt x="16" y="268"/>
                        </a:lnTo>
                        <a:lnTo>
                          <a:pt x="17" y="262"/>
                        </a:lnTo>
                        <a:lnTo>
                          <a:pt x="21" y="269"/>
                        </a:lnTo>
                        <a:lnTo>
                          <a:pt x="25" y="300"/>
                        </a:lnTo>
                        <a:lnTo>
                          <a:pt x="18" y="299"/>
                        </a:lnTo>
                        <a:lnTo>
                          <a:pt x="0" y="319"/>
                        </a:lnTo>
                        <a:lnTo>
                          <a:pt x="35" y="315"/>
                        </a:lnTo>
                        <a:lnTo>
                          <a:pt x="48" y="315"/>
                        </a:lnTo>
                        <a:lnTo>
                          <a:pt x="63" y="314"/>
                        </a:lnTo>
                        <a:lnTo>
                          <a:pt x="71" y="312"/>
                        </a:lnTo>
                        <a:lnTo>
                          <a:pt x="82" y="312"/>
                        </a:lnTo>
                        <a:lnTo>
                          <a:pt x="90" y="311"/>
                        </a:lnTo>
                        <a:lnTo>
                          <a:pt x="103" y="310"/>
                        </a:lnTo>
                        <a:lnTo>
                          <a:pt x="108" y="310"/>
                        </a:lnTo>
                        <a:lnTo>
                          <a:pt x="113" y="310"/>
                        </a:lnTo>
                        <a:lnTo>
                          <a:pt x="119" y="308"/>
                        </a:lnTo>
                        <a:lnTo>
                          <a:pt x="129" y="308"/>
                        </a:lnTo>
                        <a:lnTo>
                          <a:pt x="133" y="308"/>
                        </a:lnTo>
                        <a:lnTo>
                          <a:pt x="138" y="307"/>
                        </a:lnTo>
                        <a:lnTo>
                          <a:pt x="139" y="307"/>
                        </a:lnTo>
                        <a:lnTo>
                          <a:pt x="149" y="306"/>
                        </a:lnTo>
                        <a:lnTo>
                          <a:pt x="158" y="306"/>
                        </a:lnTo>
                        <a:lnTo>
                          <a:pt x="161" y="306"/>
                        </a:lnTo>
                        <a:lnTo>
                          <a:pt x="170" y="304"/>
                        </a:lnTo>
                        <a:lnTo>
                          <a:pt x="182" y="303"/>
                        </a:lnTo>
                        <a:lnTo>
                          <a:pt x="205" y="301"/>
                        </a:lnTo>
                        <a:lnTo>
                          <a:pt x="206" y="301"/>
                        </a:lnTo>
                        <a:lnTo>
                          <a:pt x="218" y="300"/>
                        </a:lnTo>
                        <a:lnTo>
                          <a:pt x="224" y="299"/>
                        </a:lnTo>
                        <a:lnTo>
                          <a:pt x="224" y="297"/>
                        </a:lnTo>
                        <a:lnTo>
                          <a:pt x="246" y="296"/>
                        </a:lnTo>
                        <a:lnTo>
                          <a:pt x="254" y="295"/>
                        </a:lnTo>
                        <a:lnTo>
                          <a:pt x="278" y="293"/>
                        </a:lnTo>
                        <a:lnTo>
                          <a:pt x="287" y="292"/>
                        </a:lnTo>
                        <a:lnTo>
                          <a:pt x="311" y="291"/>
                        </a:lnTo>
                        <a:lnTo>
                          <a:pt x="323" y="289"/>
                        </a:lnTo>
                        <a:lnTo>
                          <a:pt x="326" y="289"/>
                        </a:lnTo>
                        <a:lnTo>
                          <a:pt x="327" y="289"/>
                        </a:lnTo>
                        <a:lnTo>
                          <a:pt x="359" y="287"/>
                        </a:lnTo>
                        <a:lnTo>
                          <a:pt x="365" y="285"/>
                        </a:lnTo>
                        <a:lnTo>
                          <a:pt x="367" y="285"/>
                        </a:lnTo>
                        <a:lnTo>
                          <a:pt x="372" y="285"/>
                        </a:lnTo>
                        <a:lnTo>
                          <a:pt x="402" y="283"/>
                        </a:lnTo>
                        <a:lnTo>
                          <a:pt x="416" y="279"/>
                        </a:lnTo>
                        <a:lnTo>
                          <a:pt x="421" y="279"/>
                        </a:lnTo>
                        <a:lnTo>
                          <a:pt x="422" y="279"/>
                        </a:lnTo>
                        <a:lnTo>
                          <a:pt x="425" y="279"/>
                        </a:lnTo>
                        <a:lnTo>
                          <a:pt x="448" y="277"/>
                        </a:lnTo>
                        <a:lnTo>
                          <a:pt x="467" y="273"/>
                        </a:lnTo>
                        <a:lnTo>
                          <a:pt x="472" y="273"/>
                        </a:lnTo>
                        <a:lnTo>
                          <a:pt x="495" y="270"/>
                        </a:lnTo>
                        <a:lnTo>
                          <a:pt x="496" y="270"/>
                        </a:lnTo>
                        <a:lnTo>
                          <a:pt x="507" y="269"/>
                        </a:lnTo>
                        <a:lnTo>
                          <a:pt x="509" y="269"/>
                        </a:lnTo>
                        <a:lnTo>
                          <a:pt x="519" y="268"/>
                        </a:lnTo>
                        <a:lnTo>
                          <a:pt x="521" y="268"/>
                        </a:lnTo>
                        <a:lnTo>
                          <a:pt x="527" y="268"/>
                        </a:lnTo>
                        <a:lnTo>
                          <a:pt x="533" y="266"/>
                        </a:lnTo>
                        <a:lnTo>
                          <a:pt x="534" y="266"/>
                        </a:lnTo>
                        <a:lnTo>
                          <a:pt x="561" y="262"/>
                        </a:lnTo>
                        <a:lnTo>
                          <a:pt x="568" y="261"/>
                        </a:lnTo>
                        <a:lnTo>
                          <a:pt x="576" y="261"/>
                        </a:lnTo>
                        <a:lnTo>
                          <a:pt x="579" y="260"/>
                        </a:lnTo>
                        <a:lnTo>
                          <a:pt x="583" y="260"/>
                        </a:lnTo>
                        <a:lnTo>
                          <a:pt x="586" y="260"/>
                        </a:lnTo>
                        <a:lnTo>
                          <a:pt x="590" y="258"/>
                        </a:lnTo>
                        <a:lnTo>
                          <a:pt x="599" y="256"/>
                        </a:lnTo>
                        <a:lnTo>
                          <a:pt x="614" y="255"/>
                        </a:lnTo>
                        <a:lnTo>
                          <a:pt x="625" y="254"/>
                        </a:lnTo>
                        <a:lnTo>
                          <a:pt x="631" y="252"/>
                        </a:lnTo>
                        <a:lnTo>
                          <a:pt x="631" y="251"/>
                        </a:lnTo>
                        <a:lnTo>
                          <a:pt x="630" y="236"/>
                        </a:lnTo>
                        <a:lnTo>
                          <a:pt x="630" y="224"/>
                        </a:lnTo>
                        <a:lnTo>
                          <a:pt x="634" y="217"/>
                        </a:lnTo>
                        <a:lnTo>
                          <a:pt x="649" y="216"/>
                        </a:lnTo>
                        <a:lnTo>
                          <a:pt x="657" y="209"/>
                        </a:lnTo>
                        <a:lnTo>
                          <a:pt x="657" y="198"/>
                        </a:lnTo>
                        <a:lnTo>
                          <a:pt x="657" y="192"/>
                        </a:lnTo>
                        <a:lnTo>
                          <a:pt x="661" y="185"/>
                        </a:lnTo>
                        <a:lnTo>
                          <a:pt x="661" y="186"/>
                        </a:lnTo>
                        <a:lnTo>
                          <a:pt x="667" y="177"/>
                        </a:lnTo>
                        <a:lnTo>
                          <a:pt x="680" y="170"/>
                        </a:lnTo>
                        <a:lnTo>
                          <a:pt x="688" y="169"/>
                        </a:lnTo>
                        <a:lnTo>
                          <a:pt x="692" y="167"/>
                        </a:lnTo>
                        <a:lnTo>
                          <a:pt x="706" y="165"/>
                        </a:lnTo>
                        <a:lnTo>
                          <a:pt x="729" y="144"/>
                        </a:lnTo>
                        <a:lnTo>
                          <a:pt x="727" y="142"/>
                        </a:lnTo>
                        <a:lnTo>
                          <a:pt x="741" y="133"/>
                        </a:lnTo>
                        <a:lnTo>
                          <a:pt x="753" y="130"/>
                        </a:lnTo>
                        <a:lnTo>
                          <a:pt x="757" y="128"/>
                        </a:lnTo>
                        <a:lnTo>
                          <a:pt x="761" y="115"/>
                        </a:lnTo>
                        <a:lnTo>
                          <a:pt x="760" y="107"/>
                        </a:lnTo>
                        <a:lnTo>
                          <a:pt x="772" y="98"/>
                        </a:lnTo>
                        <a:lnTo>
                          <a:pt x="787" y="88"/>
                        </a:lnTo>
                        <a:lnTo>
                          <a:pt x="790" y="90"/>
                        </a:lnTo>
                        <a:lnTo>
                          <a:pt x="788" y="95"/>
                        </a:lnTo>
                        <a:lnTo>
                          <a:pt x="801" y="96"/>
                        </a:lnTo>
                        <a:lnTo>
                          <a:pt x="801" y="95"/>
                        </a:lnTo>
                        <a:lnTo>
                          <a:pt x="805" y="92"/>
                        </a:lnTo>
                        <a:lnTo>
                          <a:pt x="807" y="83"/>
                        </a:lnTo>
                        <a:lnTo>
                          <a:pt x="810" y="78"/>
                        </a:lnTo>
                        <a:lnTo>
                          <a:pt x="823" y="73"/>
                        </a:lnTo>
                        <a:lnTo>
                          <a:pt x="827" y="69"/>
                        </a:lnTo>
                        <a:lnTo>
                          <a:pt x="836" y="72"/>
                        </a:lnTo>
                        <a:lnTo>
                          <a:pt x="838" y="75"/>
                        </a:lnTo>
                        <a:lnTo>
                          <a:pt x="842" y="73"/>
                        </a:lnTo>
                        <a:lnTo>
                          <a:pt x="844" y="71"/>
                        </a:lnTo>
                        <a:lnTo>
                          <a:pt x="847" y="71"/>
                        </a:lnTo>
                        <a:lnTo>
                          <a:pt x="854" y="50"/>
                        </a:lnTo>
                        <a:lnTo>
                          <a:pt x="854" y="46"/>
                        </a:lnTo>
                        <a:lnTo>
                          <a:pt x="858" y="42"/>
                        </a:lnTo>
                        <a:lnTo>
                          <a:pt x="871" y="38"/>
                        </a:lnTo>
                        <a:lnTo>
                          <a:pt x="873" y="30"/>
                        </a:lnTo>
                        <a:lnTo>
                          <a:pt x="873" y="15"/>
                        </a:lnTo>
                        <a:lnTo>
                          <a:pt x="873" y="4"/>
                        </a:lnTo>
                        <a:lnTo>
                          <a:pt x="875" y="0"/>
                        </a:lnTo>
                        <a:lnTo>
                          <a:pt x="865" y="1"/>
                        </a:lnTo>
                        <a:lnTo>
                          <a:pt x="856" y="3"/>
                        </a:lnTo>
                        <a:lnTo>
                          <a:pt x="847" y="4"/>
                        </a:lnTo>
                        <a:lnTo>
                          <a:pt x="847" y="7"/>
                        </a:lnTo>
                        <a:lnTo>
                          <a:pt x="824" y="10"/>
                        </a:lnTo>
                        <a:lnTo>
                          <a:pt x="821" y="11"/>
                        </a:lnTo>
                        <a:lnTo>
                          <a:pt x="817" y="11"/>
                        </a:lnTo>
                        <a:lnTo>
                          <a:pt x="815" y="11"/>
                        </a:lnTo>
                        <a:lnTo>
                          <a:pt x="809" y="12"/>
                        </a:lnTo>
                        <a:lnTo>
                          <a:pt x="801" y="14"/>
                        </a:lnTo>
                        <a:lnTo>
                          <a:pt x="788" y="15"/>
                        </a:lnTo>
                        <a:lnTo>
                          <a:pt x="776" y="18"/>
                        </a:lnTo>
                        <a:lnTo>
                          <a:pt x="775" y="18"/>
                        </a:lnTo>
                        <a:lnTo>
                          <a:pt x="772" y="18"/>
                        </a:lnTo>
                        <a:lnTo>
                          <a:pt x="755" y="22"/>
                        </a:lnTo>
                        <a:lnTo>
                          <a:pt x="751" y="23"/>
                        </a:lnTo>
                        <a:lnTo>
                          <a:pt x="738" y="24"/>
                        </a:lnTo>
                        <a:lnTo>
                          <a:pt x="711" y="28"/>
                        </a:lnTo>
                        <a:lnTo>
                          <a:pt x="710" y="28"/>
                        </a:lnTo>
                        <a:lnTo>
                          <a:pt x="688" y="32"/>
                        </a:lnTo>
                        <a:lnTo>
                          <a:pt x="673" y="33"/>
                        </a:lnTo>
                        <a:lnTo>
                          <a:pt x="671" y="33"/>
                        </a:lnTo>
                        <a:lnTo>
                          <a:pt x="669" y="34"/>
                        </a:lnTo>
                        <a:lnTo>
                          <a:pt x="667" y="36"/>
                        </a:lnTo>
                        <a:lnTo>
                          <a:pt x="658" y="37"/>
                        </a:lnTo>
                        <a:lnTo>
                          <a:pt x="642" y="38"/>
                        </a:lnTo>
                        <a:lnTo>
                          <a:pt x="635" y="39"/>
                        </a:lnTo>
                        <a:lnTo>
                          <a:pt x="634" y="39"/>
                        </a:lnTo>
                        <a:lnTo>
                          <a:pt x="626" y="41"/>
                        </a:lnTo>
                        <a:lnTo>
                          <a:pt x="614" y="42"/>
                        </a:lnTo>
                        <a:lnTo>
                          <a:pt x="612" y="42"/>
                        </a:lnTo>
                        <a:lnTo>
                          <a:pt x="608" y="42"/>
                        </a:lnTo>
                        <a:lnTo>
                          <a:pt x="590" y="45"/>
                        </a:lnTo>
                        <a:lnTo>
                          <a:pt x="579" y="46"/>
                        </a:lnTo>
                        <a:lnTo>
                          <a:pt x="554" y="47"/>
                        </a:lnTo>
                        <a:lnTo>
                          <a:pt x="545" y="49"/>
                        </a:lnTo>
                        <a:lnTo>
                          <a:pt x="538" y="49"/>
                        </a:lnTo>
                        <a:lnTo>
                          <a:pt x="535" y="49"/>
                        </a:lnTo>
                        <a:lnTo>
                          <a:pt x="533" y="49"/>
                        </a:lnTo>
                        <a:lnTo>
                          <a:pt x="519" y="50"/>
                        </a:lnTo>
                        <a:lnTo>
                          <a:pt x="503" y="51"/>
                        </a:lnTo>
                        <a:lnTo>
                          <a:pt x="501" y="51"/>
                        </a:lnTo>
                        <a:lnTo>
                          <a:pt x="497" y="53"/>
                        </a:lnTo>
                        <a:lnTo>
                          <a:pt x="488" y="55"/>
                        </a:lnTo>
                        <a:lnTo>
                          <a:pt x="480" y="56"/>
                        </a:lnTo>
                        <a:lnTo>
                          <a:pt x="467" y="57"/>
                        </a:lnTo>
                        <a:lnTo>
                          <a:pt x="451" y="59"/>
                        </a:lnTo>
                        <a:lnTo>
                          <a:pt x="447" y="59"/>
                        </a:lnTo>
                        <a:lnTo>
                          <a:pt x="440" y="59"/>
                        </a:lnTo>
                        <a:lnTo>
                          <a:pt x="431" y="60"/>
                        </a:lnTo>
                        <a:lnTo>
                          <a:pt x="429" y="60"/>
                        </a:lnTo>
                        <a:lnTo>
                          <a:pt x="416" y="60"/>
                        </a:lnTo>
                        <a:lnTo>
                          <a:pt x="408" y="63"/>
                        </a:lnTo>
                        <a:lnTo>
                          <a:pt x="399" y="63"/>
                        </a:lnTo>
                        <a:lnTo>
                          <a:pt x="394" y="63"/>
                        </a:lnTo>
                        <a:lnTo>
                          <a:pt x="386" y="63"/>
                        </a:lnTo>
                        <a:lnTo>
                          <a:pt x="378" y="64"/>
                        </a:lnTo>
                        <a:lnTo>
                          <a:pt x="372" y="65"/>
                        </a:lnTo>
                        <a:lnTo>
                          <a:pt x="371" y="67"/>
                        </a:lnTo>
                        <a:lnTo>
                          <a:pt x="368" y="65"/>
                        </a:lnTo>
                        <a:lnTo>
                          <a:pt x="357" y="67"/>
                        </a:lnTo>
                        <a:lnTo>
                          <a:pt x="349" y="68"/>
                        </a:lnTo>
                        <a:lnTo>
                          <a:pt x="342" y="68"/>
                        </a:lnTo>
                        <a:lnTo>
                          <a:pt x="338" y="69"/>
                        </a:lnTo>
                        <a:lnTo>
                          <a:pt x="320" y="72"/>
                        </a:lnTo>
                        <a:lnTo>
                          <a:pt x="315" y="72"/>
                        </a:lnTo>
                        <a:lnTo>
                          <a:pt x="314" y="72"/>
                        </a:lnTo>
                        <a:lnTo>
                          <a:pt x="300" y="73"/>
                        </a:lnTo>
                        <a:lnTo>
                          <a:pt x="292" y="75"/>
                        </a:lnTo>
                        <a:lnTo>
                          <a:pt x="278" y="76"/>
                        </a:lnTo>
                        <a:lnTo>
                          <a:pt x="269" y="78"/>
                        </a:lnTo>
                        <a:lnTo>
                          <a:pt x="259" y="78"/>
                        </a:lnTo>
                        <a:lnTo>
                          <a:pt x="254" y="79"/>
                        </a:lnTo>
                        <a:lnTo>
                          <a:pt x="238" y="82"/>
                        </a:lnTo>
                        <a:lnTo>
                          <a:pt x="238" y="78"/>
                        </a:lnTo>
                        <a:lnTo>
                          <a:pt x="215" y="78"/>
                        </a:lnTo>
                        <a:lnTo>
                          <a:pt x="215" y="80"/>
                        </a:lnTo>
                        <a:lnTo>
                          <a:pt x="217" y="84"/>
                        </a:lnTo>
                        <a:lnTo>
                          <a:pt x="218" y="101"/>
                        </a:lnTo>
                        <a:lnTo>
                          <a:pt x="197" y="102"/>
                        </a:lnTo>
                        <a:lnTo>
                          <a:pt x="187" y="103"/>
                        </a:lnTo>
                        <a:lnTo>
                          <a:pt x="174" y="103"/>
                        </a:lnTo>
                        <a:lnTo>
                          <a:pt x="170" y="106"/>
                        </a:lnTo>
                        <a:lnTo>
                          <a:pt x="168" y="106"/>
                        </a:lnTo>
                        <a:lnTo>
                          <a:pt x="146" y="107"/>
                        </a:lnTo>
                        <a:lnTo>
                          <a:pt x="141" y="107"/>
                        </a:lnTo>
                        <a:lnTo>
                          <a:pt x="141" y="109"/>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92" name="Freeform 62"/>
                  <p:cNvSpPr>
                    <a:spLocks/>
                  </p:cNvSpPr>
                  <p:nvPr/>
                </p:nvSpPr>
                <p:spPr bwMode="auto">
                  <a:xfrm>
                    <a:off x="3550" y="2713"/>
                    <a:ext cx="875" cy="319"/>
                  </a:xfrm>
                  <a:custGeom>
                    <a:avLst/>
                    <a:gdLst>
                      <a:gd name="T0" fmla="*/ 90 w 875"/>
                      <a:gd name="T1" fmla="*/ 111 h 319"/>
                      <a:gd name="T2" fmla="*/ 66 w 875"/>
                      <a:gd name="T3" fmla="*/ 115 h 319"/>
                      <a:gd name="T4" fmla="*/ 52 w 875"/>
                      <a:gd name="T5" fmla="*/ 150 h 319"/>
                      <a:gd name="T6" fmla="*/ 52 w 875"/>
                      <a:gd name="T7" fmla="*/ 181 h 319"/>
                      <a:gd name="T8" fmla="*/ 37 w 875"/>
                      <a:gd name="T9" fmla="*/ 244 h 319"/>
                      <a:gd name="T10" fmla="*/ 12 w 875"/>
                      <a:gd name="T11" fmla="*/ 266 h 319"/>
                      <a:gd name="T12" fmla="*/ 25 w 875"/>
                      <a:gd name="T13" fmla="*/ 300 h 319"/>
                      <a:gd name="T14" fmla="*/ 48 w 875"/>
                      <a:gd name="T15" fmla="*/ 315 h 319"/>
                      <a:gd name="T16" fmla="*/ 90 w 875"/>
                      <a:gd name="T17" fmla="*/ 311 h 319"/>
                      <a:gd name="T18" fmla="*/ 119 w 875"/>
                      <a:gd name="T19" fmla="*/ 308 h 319"/>
                      <a:gd name="T20" fmla="*/ 139 w 875"/>
                      <a:gd name="T21" fmla="*/ 307 h 319"/>
                      <a:gd name="T22" fmla="*/ 170 w 875"/>
                      <a:gd name="T23" fmla="*/ 304 h 319"/>
                      <a:gd name="T24" fmla="*/ 218 w 875"/>
                      <a:gd name="T25" fmla="*/ 300 h 319"/>
                      <a:gd name="T26" fmla="*/ 254 w 875"/>
                      <a:gd name="T27" fmla="*/ 295 h 319"/>
                      <a:gd name="T28" fmla="*/ 323 w 875"/>
                      <a:gd name="T29" fmla="*/ 289 h 319"/>
                      <a:gd name="T30" fmla="*/ 365 w 875"/>
                      <a:gd name="T31" fmla="*/ 285 h 319"/>
                      <a:gd name="T32" fmla="*/ 416 w 875"/>
                      <a:gd name="T33" fmla="*/ 279 h 319"/>
                      <a:gd name="T34" fmla="*/ 448 w 875"/>
                      <a:gd name="T35" fmla="*/ 277 h 319"/>
                      <a:gd name="T36" fmla="*/ 496 w 875"/>
                      <a:gd name="T37" fmla="*/ 270 h 319"/>
                      <a:gd name="T38" fmla="*/ 521 w 875"/>
                      <a:gd name="T39" fmla="*/ 268 h 319"/>
                      <a:gd name="T40" fmla="*/ 561 w 875"/>
                      <a:gd name="T41" fmla="*/ 262 h 319"/>
                      <a:gd name="T42" fmla="*/ 583 w 875"/>
                      <a:gd name="T43" fmla="*/ 260 h 319"/>
                      <a:gd name="T44" fmla="*/ 614 w 875"/>
                      <a:gd name="T45" fmla="*/ 255 h 319"/>
                      <a:gd name="T46" fmla="*/ 630 w 875"/>
                      <a:gd name="T47" fmla="*/ 236 h 319"/>
                      <a:gd name="T48" fmla="*/ 657 w 875"/>
                      <a:gd name="T49" fmla="*/ 209 h 319"/>
                      <a:gd name="T50" fmla="*/ 661 w 875"/>
                      <a:gd name="T51" fmla="*/ 186 h 319"/>
                      <a:gd name="T52" fmla="*/ 692 w 875"/>
                      <a:gd name="T53" fmla="*/ 167 h 319"/>
                      <a:gd name="T54" fmla="*/ 741 w 875"/>
                      <a:gd name="T55" fmla="*/ 133 h 319"/>
                      <a:gd name="T56" fmla="*/ 760 w 875"/>
                      <a:gd name="T57" fmla="*/ 107 h 319"/>
                      <a:gd name="T58" fmla="*/ 788 w 875"/>
                      <a:gd name="T59" fmla="*/ 95 h 319"/>
                      <a:gd name="T60" fmla="*/ 807 w 875"/>
                      <a:gd name="T61" fmla="*/ 83 h 319"/>
                      <a:gd name="T62" fmla="*/ 836 w 875"/>
                      <a:gd name="T63" fmla="*/ 72 h 319"/>
                      <a:gd name="T64" fmla="*/ 847 w 875"/>
                      <a:gd name="T65" fmla="*/ 71 h 319"/>
                      <a:gd name="T66" fmla="*/ 871 w 875"/>
                      <a:gd name="T67" fmla="*/ 38 h 319"/>
                      <a:gd name="T68" fmla="*/ 875 w 875"/>
                      <a:gd name="T69" fmla="*/ 0 h 319"/>
                      <a:gd name="T70" fmla="*/ 847 w 875"/>
                      <a:gd name="T71" fmla="*/ 7 h 319"/>
                      <a:gd name="T72" fmla="*/ 815 w 875"/>
                      <a:gd name="T73" fmla="*/ 11 h 319"/>
                      <a:gd name="T74" fmla="*/ 776 w 875"/>
                      <a:gd name="T75" fmla="*/ 18 h 319"/>
                      <a:gd name="T76" fmla="*/ 751 w 875"/>
                      <a:gd name="T77" fmla="*/ 23 h 319"/>
                      <a:gd name="T78" fmla="*/ 688 w 875"/>
                      <a:gd name="T79" fmla="*/ 32 h 319"/>
                      <a:gd name="T80" fmla="*/ 667 w 875"/>
                      <a:gd name="T81" fmla="*/ 36 h 319"/>
                      <a:gd name="T82" fmla="*/ 634 w 875"/>
                      <a:gd name="T83" fmla="*/ 39 h 319"/>
                      <a:gd name="T84" fmla="*/ 608 w 875"/>
                      <a:gd name="T85" fmla="*/ 42 h 319"/>
                      <a:gd name="T86" fmla="*/ 545 w 875"/>
                      <a:gd name="T87" fmla="*/ 49 h 319"/>
                      <a:gd name="T88" fmla="*/ 519 w 875"/>
                      <a:gd name="T89" fmla="*/ 50 h 319"/>
                      <a:gd name="T90" fmla="*/ 488 w 875"/>
                      <a:gd name="T91" fmla="*/ 55 h 319"/>
                      <a:gd name="T92" fmla="*/ 447 w 875"/>
                      <a:gd name="T93" fmla="*/ 59 h 319"/>
                      <a:gd name="T94" fmla="*/ 416 w 875"/>
                      <a:gd name="T95" fmla="*/ 60 h 319"/>
                      <a:gd name="T96" fmla="*/ 386 w 875"/>
                      <a:gd name="T97" fmla="*/ 63 h 319"/>
                      <a:gd name="T98" fmla="*/ 368 w 875"/>
                      <a:gd name="T99" fmla="*/ 65 h 319"/>
                      <a:gd name="T100" fmla="*/ 338 w 875"/>
                      <a:gd name="T101" fmla="*/ 69 h 319"/>
                      <a:gd name="T102" fmla="*/ 300 w 875"/>
                      <a:gd name="T103" fmla="*/ 73 h 319"/>
                      <a:gd name="T104" fmla="*/ 259 w 875"/>
                      <a:gd name="T105" fmla="*/ 78 h 319"/>
                      <a:gd name="T106" fmla="*/ 215 w 875"/>
                      <a:gd name="T107" fmla="*/ 78 h 319"/>
                      <a:gd name="T108" fmla="*/ 197 w 875"/>
                      <a:gd name="T109" fmla="*/ 102 h 319"/>
                      <a:gd name="T110" fmla="*/ 168 w 875"/>
                      <a:gd name="T111" fmla="*/ 10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75" h="319">
                        <a:moveTo>
                          <a:pt x="141" y="109"/>
                        </a:moveTo>
                        <a:lnTo>
                          <a:pt x="139" y="109"/>
                        </a:lnTo>
                        <a:lnTo>
                          <a:pt x="124" y="110"/>
                        </a:lnTo>
                        <a:lnTo>
                          <a:pt x="90" y="111"/>
                        </a:lnTo>
                        <a:lnTo>
                          <a:pt x="85" y="113"/>
                        </a:lnTo>
                        <a:lnTo>
                          <a:pt x="78" y="114"/>
                        </a:lnTo>
                        <a:lnTo>
                          <a:pt x="71" y="114"/>
                        </a:lnTo>
                        <a:lnTo>
                          <a:pt x="66" y="115"/>
                        </a:lnTo>
                        <a:lnTo>
                          <a:pt x="70" y="130"/>
                        </a:lnTo>
                        <a:lnTo>
                          <a:pt x="67" y="136"/>
                        </a:lnTo>
                        <a:lnTo>
                          <a:pt x="69" y="148"/>
                        </a:lnTo>
                        <a:lnTo>
                          <a:pt x="52" y="150"/>
                        </a:lnTo>
                        <a:lnTo>
                          <a:pt x="61" y="156"/>
                        </a:lnTo>
                        <a:lnTo>
                          <a:pt x="65" y="164"/>
                        </a:lnTo>
                        <a:lnTo>
                          <a:pt x="62" y="167"/>
                        </a:lnTo>
                        <a:lnTo>
                          <a:pt x="52" y="181"/>
                        </a:lnTo>
                        <a:lnTo>
                          <a:pt x="62" y="194"/>
                        </a:lnTo>
                        <a:lnTo>
                          <a:pt x="49" y="196"/>
                        </a:lnTo>
                        <a:lnTo>
                          <a:pt x="39" y="215"/>
                        </a:lnTo>
                        <a:lnTo>
                          <a:pt x="37" y="244"/>
                        </a:lnTo>
                        <a:lnTo>
                          <a:pt x="28" y="242"/>
                        </a:lnTo>
                        <a:lnTo>
                          <a:pt x="24" y="250"/>
                        </a:lnTo>
                        <a:lnTo>
                          <a:pt x="16" y="260"/>
                        </a:lnTo>
                        <a:lnTo>
                          <a:pt x="12" y="266"/>
                        </a:lnTo>
                        <a:lnTo>
                          <a:pt x="16" y="268"/>
                        </a:lnTo>
                        <a:lnTo>
                          <a:pt x="17" y="262"/>
                        </a:lnTo>
                        <a:lnTo>
                          <a:pt x="21" y="269"/>
                        </a:lnTo>
                        <a:lnTo>
                          <a:pt x="25" y="300"/>
                        </a:lnTo>
                        <a:lnTo>
                          <a:pt x="18" y="299"/>
                        </a:lnTo>
                        <a:lnTo>
                          <a:pt x="0" y="319"/>
                        </a:lnTo>
                        <a:lnTo>
                          <a:pt x="35" y="315"/>
                        </a:lnTo>
                        <a:lnTo>
                          <a:pt x="48" y="315"/>
                        </a:lnTo>
                        <a:lnTo>
                          <a:pt x="63" y="314"/>
                        </a:lnTo>
                        <a:lnTo>
                          <a:pt x="71" y="312"/>
                        </a:lnTo>
                        <a:lnTo>
                          <a:pt x="82" y="312"/>
                        </a:lnTo>
                        <a:lnTo>
                          <a:pt x="90" y="311"/>
                        </a:lnTo>
                        <a:lnTo>
                          <a:pt x="103" y="310"/>
                        </a:lnTo>
                        <a:lnTo>
                          <a:pt x="108" y="310"/>
                        </a:lnTo>
                        <a:lnTo>
                          <a:pt x="113" y="310"/>
                        </a:lnTo>
                        <a:lnTo>
                          <a:pt x="119" y="308"/>
                        </a:lnTo>
                        <a:lnTo>
                          <a:pt x="129" y="308"/>
                        </a:lnTo>
                        <a:lnTo>
                          <a:pt x="133" y="308"/>
                        </a:lnTo>
                        <a:lnTo>
                          <a:pt x="138" y="307"/>
                        </a:lnTo>
                        <a:lnTo>
                          <a:pt x="139" y="307"/>
                        </a:lnTo>
                        <a:lnTo>
                          <a:pt x="149" y="306"/>
                        </a:lnTo>
                        <a:lnTo>
                          <a:pt x="158" y="306"/>
                        </a:lnTo>
                        <a:lnTo>
                          <a:pt x="161" y="306"/>
                        </a:lnTo>
                        <a:lnTo>
                          <a:pt x="170" y="304"/>
                        </a:lnTo>
                        <a:lnTo>
                          <a:pt x="182" y="303"/>
                        </a:lnTo>
                        <a:lnTo>
                          <a:pt x="205" y="301"/>
                        </a:lnTo>
                        <a:lnTo>
                          <a:pt x="206" y="301"/>
                        </a:lnTo>
                        <a:lnTo>
                          <a:pt x="218" y="300"/>
                        </a:lnTo>
                        <a:lnTo>
                          <a:pt x="224" y="299"/>
                        </a:lnTo>
                        <a:lnTo>
                          <a:pt x="224" y="297"/>
                        </a:lnTo>
                        <a:lnTo>
                          <a:pt x="246" y="296"/>
                        </a:lnTo>
                        <a:lnTo>
                          <a:pt x="254" y="295"/>
                        </a:lnTo>
                        <a:lnTo>
                          <a:pt x="278" y="293"/>
                        </a:lnTo>
                        <a:lnTo>
                          <a:pt x="287" y="292"/>
                        </a:lnTo>
                        <a:lnTo>
                          <a:pt x="311" y="291"/>
                        </a:lnTo>
                        <a:lnTo>
                          <a:pt x="323" y="289"/>
                        </a:lnTo>
                        <a:lnTo>
                          <a:pt x="326" y="289"/>
                        </a:lnTo>
                        <a:lnTo>
                          <a:pt x="327" y="289"/>
                        </a:lnTo>
                        <a:lnTo>
                          <a:pt x="359" y="287"/>
                        </a:lnTo>
                        <a:lnTo>
                          <a:pt x="365" y="285"/>
                        </a:lnTo>
                        <a:lnTo>
                          <a:pt x="367" y="285"/>
                        </a:lnTo>
                        <a:lnTo>
                          <a:pt x="372" y="285"/>
                        </a:lnTo>
                        <a:lnTo>
                          <a:pt x="402" y="283"/>
                        </a:lnTo>
                        <a:lnTo>
                          <a:pt x="416" y="279"/>
                        </a:lnTo>
                        <a:lnTo>
                          <a:pt x="421" y="279"/>
                        </a:lnTo>
                        <a:lnTo>
                          <a:pt x="422" y="279"/>
                        </a:lnTo>
                        <a:lnTo>
                          <a:pt x="425" y="279"/>
                        </a:lnTo>
                        <a:lnTo>
                          <a:pt x="448" y="277"/>
                        </a:lnTo>
                        <a:lnTo>
                          <a:pt x="467" y="273"/>
                        </a:lnTo>
                        <a:lnTo>
                          <a:pt x="472" y="273"/>
                        </a:lnTo>
                        <a:lnTo>
                          <a:pt x="495" y="270"/>
                        </a:lnTo>
                        <a:lnTo>
                          <a:pt x="496" y="270"/>
                        </a:lnTo>
                        <a:lnTo>
                          <a:pt x="507" y="269"/>
                        </a:lnTo>
                        <a:lnTo>
                          <a:pt x="509" y="269"/>
                        </a:lnTo>
                        <a:lnTo>
                          <a:pt x="519" y="268"/>
                        </a:lnTo>
                        <a:lnTo>
                          <a:pt x="521" y="268"/>
                        </a:lnTo>
                        <a:lnTo>
                          <a:pt x="527" y="268"/>
                        </a:lnTo>
                        <a:lnTo>
                          <a:pt x="533" y="266"/>
                        </a:lnTo>
                        <a:lnTo>
                          <a:pt x="534" y="266"/>
                        </a:lnTo>
                        <a:lnTo>
                          <a:pt x="561" y="262"/>
                        </a:lnTo>
                        <a:lnTo>
                          <a:pt x="568" y="261"/>
                        </a:lnTo>
                        <a:lnTo>
                          <a:pt x="576" y="261"/>
                        </a:lnTo>
                        <a:lnTo>
                          <a:pt x="579" y="260"/>
                        </a:lnTo>
                        <a:lnTo>
                          <a:pt x="583" y="260"/>
                        </a:lnTo>
                        <a:lnTo>
                          <a:pt x="586" y="260"/>
                        </a:lnTo>
                        <a:lnTo>
                          <a:pt x="590" y="258"/>
                        </a:lnTo>
                        <a:lnTo>
                          <a:pt x="599" y="256"/>
                        </a:lnTo>
                        <a:lnTo>
                          <a:pt x="614" y="255"/>
                        </a:lnTo>
                        <a:lnTo>
                          <a:pt x="625" y="254"/>
                        </a:lnTo>
                        <a:lnTo>
                          <a:pt x="631" y="252"/>
                        </a:lnTo>
                        <a:lnTo>
                          <a:pt x="631" y="251"/>
                        </a:lnTo>
                        <a:lnTo>
                          <a:pt x="630" y="236"/>
                        </a:lnTo>
                        <a:lnTo>
                          <a:pt x="630" y="224"/>
                        </a:lnTo>
                        <a:lnTo>
                          <a:pt x="634" y="217"/>
                        </a:lnTo>
                        <a:lnTo>
                          <a:pt x="649" y="216"/>
                        </a:lnTo>
                        <a:lnTo>
                          <a:pt x="657" y="209"/>
                        </a:lnTo>
                        <a:lnTo>
                          <a:pt x="657" y="198"/>
                        </a:lnTo>
                        <a:lnTo>
                          <a:pt x="657" y="192"/>
                        </a:lnTo>
                        <a:lnTo>
                          <a:pt x="661" y="185"/>
                        </a:lnTo>
                        <a:lnTo>
                          <a:pt x="661" y="186"/>
                        </a:lnTo>
                        <a:lnTo>
                          <a:pt x="667" y="177"/>
                        </a:lnTo>
                        <a:lnTo>
                          <a:pt x="680" y="170"/>
                        </a:lnTo>
                        <a:lnTo>
                          <a:pt x="688" y="169"/>
                        </a:lnTo>
                        <a:lnTo>
                          <a:pt x="692" y="167"/>
                        </a:lnTo>
                        <a:lnTo>
                          <a:pt x="706" y="165"/>
                        </a:lnTo>
                        <a:lnTo>
                          <a:pt x="729" y="144"/>
                        </a:lnTo>
                        <a:lnTo>
                          <a:pt x="727" y="142"/>
                        </a:lnTo>
                        <a:lnTo>
                          <a:pt x="741" y="133"/>
                        </a:lnTo>
                        <a:lnTo>
                          <a:pt x="753" y="130"/>
                        </a:lnTo>
                        <a:lnTo>
                          <a:pt x="757" y="128"/>
                        </a:lnTo>
                        <a:lnTo>
                          <a:pt x="761" y="115"/>
                        </a:lnTo>
                        <a:lnTo>
                          <a:pt x="760" y="107"/>
                        </a:lnTo>
                        <a:lnTo>
                          <a:pt x="772" y="98"/>
                        </a:lnTo>
                        <a:lnTo>
                          <a:pt x="787" y="88"/>
                        </a:lnTo>
                        <a:lnTo>
                          <a:pt x="790" y="90"/>
                        </a:lnTo>
                        <a:lnTo>
                          <a:pt x="788" y="95"/>
                        </a:lnTo>
                        <a:lnTo>
                          <a:pt x="801" y="96"/>
                        </a:lnTo>
                        <a:lnTo>
                          <a:pt x="801" y="95"/>
                        </a:lnTo>
                        <a:lnTo>
                          <a:pt x="805" y="92"/>
                        </a:lnTo>
                        <a:lnTo>
                          <a:pt x="807" y="83"/>
                        </a:lnTo>
                        <a:lnTo>
                          <a:pt x="810" y="78"/>
                        </a:lnTo>
                        <a:lnTo>
                          <a:pt x="823" y="73"/>
                        </a:lnTo>
                        <a:lnTo>
                          <a:pt x="827" y="69"/>
                        </a:lnTo>
                        <a:lnTo>
                          <a:pt x="836" y="72"/>
                        </a:lnTo>
                        <a:lnTo>
                          <a:pt x="838" y="75"/>
                        </a:lnTo>
                        <a:lnTo>
                          <a:pt x="842" y="73"/>
                        </a:lnTo>
                        <a:lnTo>
                          <a:pt x="844" y="71"/>
                        </a:lnTo>
                        <a:lnTo>
                          <a:pt x="847" y="71"/>
                        </a:lnTo>
                        <a:lnTo>
                          <a:pt x="854" y="50"/>
                        </a:lnTo>
                        <a:lnTo>
                          <a:pt x="854" y="46"/>
                        </a:lnTo>
                        <a:lnTo>
                          <a:pt x="858" y="42"/>
                        </a:lnTo>
                        <a:lnTo>
                          <a:pt x="871" y="38"/>
                        </a:lnTo>
                        <a:lnTo>
                          <a:pt x="873" y="30"/>
                        </a:lnTo>
                        <a:lnTo>
                          <a:pt x="873" y="15"/>
                        </a:lnTo>
                        <a:lnTo>
                          <a:pt x="873" y="4"/>
                        </a:lnTo>
                        <a:lnTo>
                          <a:pt x="875" y="0"/>
                        </a:lnTo>
                        <a:lnTo>
                          <a:pt x="865" y="1"/>
                        </a:lnTo>
                        <a:lnTo>
                          <a:pt x="856" y="3"/>
                        </a:lnTo>
                        <a:lnTo>
                          <a:pt x="847" y="4"/>
                        </a:lnTo>
                        <a:lnTo>
                          <a:pt x="847" y="7"/>
                        </a:lnTo>
                        <a:lnTo>
                          <a:pt x="824" y="10"/>
                        </a:lnTo>
                        <a:lnTo>
                          <a:pt x="821" y="11"/>
                        </a:lnTo>
                        <a:lnTo>
                          <a:pt x="817" y="11"/>
                        </a:lnTo>
                        <a:lnTo>
                          <a:pt x="815" y="11"/>
                        </a:lnTo>
                        <a:lnTo>
                          <a:pt x="809" y="12"/>
                        </a:lnTo>
                        <a:lnTo>
                          <a:pt x="801" y="14"/>
                        </a:lnTo>
                        <a:lnTo>
                          <a:pt x="788" y="15"/>
                        </a:lnTo>
                        <a:lnTo>
                          <a:pt x="776" y="18"/>
                        </a:lnTo>
                        <a:lnTo>
                          <a:pt x="775" y="18"/>
                        </a:lnTo>
                        <a:lnTo>
                          <a:pt x="772" y="18"/>
                        </a:lnTo>
                        <a:lnTo>
                          <a:pt x="755" y="22"/>
                        </a:lnTo>
                        <a:lnTo>
                          <a:pt x="751" y="23"/>
                        </a:lnTo>
                        <a:lnTo>
                          <a:pt x="738" y="24"/>
                        </a:lnTo>
                        <a:lnTo>
                          <a:pt x="711" y="28"/>
                        </a:lnTo>
                        <a:lnTo>
                          <a:pt x="710" y="28"/>
                        </a:lnTo>
                        <a:lnTo>
                          <a:pt x="688" y="32"/>
                        </a:lnTo>
                        <a:lnTo>
                          <a:pt x="673" y="33"/>
                        </a:lnTo>
                        <a:lnTo>
                          <a:pt x="671" y="33"/>
                        </a:lnTo>
                        <a:lnTo>
                          <a:pt x="669" y="34"/>
                        </a:lnTo>
                        <a:lnTo>
                          <a:pt x="667" y="36"/>
                        </a:lnTo>
                        <a:lnTo>
                          <a:pt x="658" y="37"/>
                        </a:lnTo>
                        <a:lnTo>
                          <a:pt x="642" y="38"/>
                        </a:lnTo>
                        <a:lnTo>
                          <a:pt x="635" y="39"/>
                        </a:lnTo>
                        <a:lnTo>
                          <a:pt x="634" y="39"/>
                        </a:lnTo>
                        <a:lnTo>
                          <a:pt x="626" y="41"/>
                        </a:lnTo>
                        <a:lnTo>
                          <a:pt x="614" y="42"/>
                        </a:lnTo>
                        <a:lnTo>
                          <a:pt x="612" y="42"/>
                        </a:lnTo>
                        <a:lnTo>
                          <a:pt x="608" y="42"/>
                        </a:lnTo>
                        <a:lnTo>
                          <a:pt x="590" y="45"/>
                        </a:lnTo>
                        <a:lnTo>
                          <a:pt x="579" y="46"/>
                        </a:lnTo>
                        <a:lnTo>
                          <a:pt x="554" y="47"/>
                        </a:lnTo>
                        <a:lnTo>
                          <a:pt x="545" y="49"/>
                        </a:lnTo>
                        <a:lnTo>
                          <a:pt x="538" y="49"/>
                        </a:lnTo>
                        <a:lnTo>
                          <a:pt x="535" y="49"/>
                        </a:lnTo>
                        <a:lnTo>
                          <a:pt x="533" y="49"/>
                        </a:lnTo>
                        <a:lnTo>
                          <a:pt x="519" y="50"/>
                        </a:lnTo>
                        <a:lnTo>
                          <a:pt x="503" y="51"/>
                        </a:lnTo>
                        <a:lnTo>
                          <a:pt x="501" y="51"/>
                        </a:lnTo>
                        <a:lnTo>
                          <a:pt x="497" y="53"/>
                        </a:lnTo>
                        <a:lnTo>
                          <a:pt x="488" y="55"/>
                        </a:lnTo>
                        <a:lnTo>
                          <a:pt x="480" y="56"/>
                        </a:lnTo>
                        <a:lnTo>
                          <a:pt x="467" y="57"/>
                        </a:lnTo>
                        <a:lnTo>
                          <a:pt x="451" y="59"/>
                        </a:lnTo>
                        <a:lnTo>
                          <a:pt x="447" y="59"/>
                        </a:lnTo>
                        <a:lnTo>
                          <a:pt x="440" y="59"/>
                        </a:lnTo>
                        <a:lnTo>
                          <a:pt x="431" y="60"/>
                        </a:lnTo>
                        <a:lnTo>
                          <a:pt x="429" y="60"/>
                        </a:lnTo>
                        <a:lnTo>
                          <a:pt x="416" y="60"/>
                        </a:lnTo>
                        <a:lnTo>
                          <a:pt x="408" y="63"/>
                        </a:lnTo>
                        <a:lnTo>
                          <a:pt x="399" y="63"/>
                        </a:lnTo>
                        <a:lnTo>
                          <a:pt x="394" y="63"/>
                        </a:lnTo>
                        <a:lnTo>
                          <a:pt x="386" y="63"/>
                        </a:lnTo>
                        <a:lnTo>
                          <a:pt x="378" y="64"/>
                        </a:lnTo>
                        <a:lnTo>
                          <a:pt x="372" y="65"/>
                        </a:lnTo>
                        <a:lnTo>
                          <a:pt x="371" y="67"/>
                        </a:lnTo>
                        <a:lnTo>
                          <a:pt x="368" y="65"/>
                        </a:lnTo>
                        <a:lnTo>
                          <a:pt x="357" y="67"/>
                        </a:lnTo>
                        <a:lnTo>
                          <a:pt x="349" y="68"/>
                        </a:lnTo>
                        <a:lnTo>
                          <a:pt x="342" y="68"/>
                        </a:lnTo>
                        <a:lnTo>
                          <a:pt x="338" y="69"/>
                        </a:lnTo>
                        <a:lnTo>
                          <a:pt x="320" y="72"/>
                        </a:lnTo>
                        <a:lnTo>
                          <a:pt x="315" y="72"/>
                        </a:lnTo>
                        <a:lnTo>
                          <a:pt x="314" y="72"/>
                        </a:lnTo>
                        <a:lnTo>
                          <a:pt x="300" y="73"/>
                        </a:lnTo>
                        <a:lnTo>
                          <a:pt x="292" y="75"/>
                        </a:lnTo>
                        <a:lnTo>
                          <a:pt x="278" y="76"/>
                        </a:lnTo>
                        <a:lnTo>
                          <a:pt x="269" y="78"/>
                        </a:lnTo>
                        <a:lnTo>
                          <a:pt x="259" y="78"/>
                        </a:lnTo>
                        <a:lnTo>
                          <a:pt x="254" y="79"/>
                        </a:lnTo>
                        <a:lnTo>
                          <a:pt x="238" y="82"/>
                        </a:lnTo>
                        <a:lnTo>
                          <a:pt x="238" y="78"/>
                        </a:lnTo>
                        <a:lnTo>
                          <a:pt x="215" y="78"/>
                        </a:lnTo>
                        <a:lnTo>
                          <a:pt x="215" y="80"/>
                        </a:lnTo>
                        <a:lnTo>
                          <a:pt x="217" y="84"/>
                        </a:lnTo>
                        <a:lnTo>
                          <a:pt x="218" y="101"/>
                        </a:lnTo>
                        <a:lnTo>
                          <a:pt x="197" y="102"/>
                        </a:lnTo>
                        <a:lnTo>
                          <a:pt x="187" y="103"/>
                        </a:lnTo>
                        <a:lnTo>
                          <a:pt x="174" y="103"/>
                        </a:lnTo>
                        <a:lnTo>
                          <a:pt x="170" y="106"/>
                        </a:lnTo>
                        <a:lnTo>
                          <a:pt x="168" y="106"/>
                        </a:lnTo>
                        <a:lnTo>
                          <a:pt x="146" y="107"/>
                        </a:lnTo>
                        <a:lnTo>
                          <a:pt x="141" y="107"/>
                        </a:lnTo>
                        <a:lnTo>
                          <a:pt x="141" y="10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66" name="Freeform 64"/>
                <p:cNvSpPr>
                  <a:spLocks/>
                </p:cNvSpPr>
                <p:nvPr/>
              </p:nvSpPr>
              <p:spPr bwMode="auto">
                <a:xfrm>
                  <a:off x="3207" y="1461"/>
                  <a:ext cx="548" cy="581"/>
                </a:xfrm>
                <a:custGeom>
                  <a:avLst/>
                  <a:gdLst>
                    <a:gd name="T0" fmla="*/ 406 w 548"/>
                    <a:gd name="T1" fmla="*/ 569 h 581"/>
                    <a:gd name="T2" fmla="*/ 369 w 548"/>
                    <a:gd name="T3" fmla="*/ 572 h 581"/>
                    <a:gd name="T4" fmla="*/ 356 w 548"/>
                    <a:gd name="T5" fmla="*/ 573 h 581"/>
                    <a:gd name="T6" fmla="*/ 314 w 548"/>
                    <a:gd name="T7" fmla="*/ 576 h 581"/>
                    <a:gd name="T8" fmla="*/ 292 w 548"/>
                    <a:gd name="T9" fmla="*/ 577 h 581"/>
                    <a:gd name="T10" fmla="*/ 252 w 548"/>
                    <a:gd name="T11" fmla="*/ 580 h 581"/>
                    <a:gd name="T12" fmla="*/ 230 w 548"/>
                    <a:gd name="T13" fmla="*/ 566 h 581"/>
                    <a:gd name="T14" fmla="*/ 194 w 548"/>
                    <a:gd name="T15" fmla="*/ 553 h 581"/>
                    <a:gd name="T16" fmla="*/ 183 w 548"/>
                    <a:gd name="T17" fmla="*/ 520 h 581"/>
                    <a:gd name="T18" fmla="*/ 175 w 548"/>
                    <a:gd name="T19" fmla="*/ 468 h 581"/>
                    <a:gd name="T20" fmla="*/ 169 w 548"/>
                    <a:gd name="T21" fmla="*/ 444 h 581"/>
                    <a:gd name="T22" fmla="*/ 166 w 548"/>
                    <a:gd name="T23" fmla="*/ 422 h 581"/>
                    <a:gd name="T24" fmla="*/ 154 w 548"/>
                    <a:gd name="T25" fmla="*/ 397 h 581"/>
                    <a:gd name="T26" fmla="*/ 142 w 548"/>
                    <a:gd name="T27" fmla="*/ 389 h 581"/>
                    <a:gd name="T28" fmla="*/ 120 w 548"/>
                    <a:gd name="T29" fmla="*/ 377 h 581"/>
                    <a:gd name="T30" fmla="*/ 93 w 548"/>
                    <a:gd name="T31" fmla="*/ 345 h 581"/>
                    <a:gd name="T32" fmla="*/ 71 w 548"/>
                    <a:gd name="T33" fmla="*/ 338 h 581"/>
                    <a:gd name="T34" fmla="*/ 61 w 548"/>
                    <a:gd name="T35" fmla="*/ 326 h 581"/>
                    <a:gd name="T36" fmla="*/ 24 w 548"/>
                    <a:gd name="T37" fmla="*/ 307 h 581"/>
                    <a:gd name="T38" fmla="*/ 16 w 548"/>
                    <a:gd name="T39" fmla="*/ 286 h 581"/>
                    <a:gd name="T40" fmla="*/ 15 w 548"/>
                    <a:gd name="T41" fmla="*/ 239 h 581"/>
                    <a:gd name="T42" fmla="*/ 15 w 548"/>
                    <a:gd name="T43" fmla="*/ 229 h 581"/>
                    <a:gd name="T44" fmla="*/ 0 w 548"/>
                    <a:gd name="T45" fmla="*/ 184 h 581"/>
                    <a:gd name="T46" fmla="*/ 12 w 548"/>
                    <a:gd name="T47" fmla="*/ 158 h 581"/>
                    <a:gd name="T48" fmla="*/ 50 w 548"/>
                    <a:gd name="T49" fmla="*/ 80 h 581"/>
                    <a:gd name="T50" fmla="*/ 46 w 548"/>
                    <a:gd name="T51" fmla="*/ 47 h 581"/>
                    <a:gd name="T52" fmla="*/ 72 w 548"/>
                    <a:gd name="T53" fmla="*/ 40 h 581"/>
                    <a:gd name="T54" fmla="*/ 113 w 548"/>
                    <a:gd name="T55" fmla="*/ 32 h 581"/>
                    <a:gd name="T56" fmla="*/ 151 w 548"/>
                    <a:gd name="T57" fmla="*/ 16 h 581"/>
                    <a:gd name="T58" fmla="*/ 173 w 548"/>
                    <a:gd name="T59" fmla="*/ 30 h 581"/>
                    <a:gd name="T60" fmla="*/ 171 w 548"/>
                    <a:gd name="T61" fmla="*/ 50 h 581"/>
                    <a:gd name="T62" fmla="*/ 206 w 548"/>
                    <a:gd name="T63" fmla="*/ 47 h 581"/>
                    <a:gd name="T64" fmla="*/ 217 w 548"/>
                    <a:gd name="T65" fmla="*/ 49 h 581"/>
                    <a:gd name="T66" fmla="*/ 266 w 548"/>
                    <a:gd name="T67" fmla="*/ 81 h 581"/>
                    <a:gd name="T68" fmla="*/ 353 w 548"/>
                    <a:gd name="T69" fmla="*/ 99 h 581"/>
                    <a:gd name="T70" fmla="*/ 376 w 548"/>
                    <a:gd name="T71" fmla="*/ 106 h 581"/>
                    <a:gd name="T72" fmla="*/ 400 w 548"/>
                    <a:gd name="T73" fmla="*/ 107 h 581"/>
                    <a:gd name="T74" fmla="*/ 439 w 548"/>
                    <a:gd name="T75" fmla="*/ 121 h 581"/>
                    <a:gd name="T76" fmla="*/ 447 w 548"/>
                    <a:gd name="T77" fmla="*/ 130 h 581"/>
                    <a:gd name="T78" fmla="*/ 461 w 548"/>
                    <a:gd name="T79" fmla="*/ 139 h 581"/>
                    <a:gd name="T80" fmla="*/ 490 w 548"/>
                    <a:gd name="T81" fmla="*/ 227 h 581"/>
                    <a:gd name="T82" fmla="*/ 462 w 548"/>
                    <a:gd name="T83" fmla="*/ 268 h 581"/>
                    <a:gd name="T84" fmla="*/ 472 w 548"/>
                    <a:gd name="T85" fmla="*/ 284 h 581"/>
                    <a:gd name="T86" fmla="*/ 485 w 548"/>
                    <a:gd name="T87" fmla="*/ 272 h 581"/>
                    <a:gd name="T88" fmla="*/ 521 w 548"/>
                    <a:gd name="T89" fmla="*/ 218 h 581"/>
                    <a:gd name="T90" fmla="*/ 535 w 548"/>
                    <a:gd name="T91" fmla="*/ 192 h 581"/>
                    <a:gd name="T92" fmla="*/ 518 w 548"/>
                    <a:gd name="T93" fmla="*/ 270 h 581"/>
                    <a:gd name="T94" fmla="*/ 507 w 548"/>
                    <a:gd name="T95" fmla="*/ 316 h 581"/>
                    <a:gd name="T96" fmla="*/ 496 w 548"/>
                    <a:gd name="T97" fmla="*/ 377 h 581"/>
                    <a:gd name="T98" fmla="*/ 495 w 548"/>
                    <a:gd name="T99" fmla="*/ 423 h 581"/>
                    <a:gd name="T100" fmla="*/ 488 w 548"/>
                    <a:gd name="T101" fmla="*/ 463 h 581"/>
                    <a:gd name="T102" fmla="*/ 494 w 548"/>
                    <a:gd name="T103" fmla="*/ 494 h 581"/>
                    <a:gd name="T104" fmla="*/ 504 w 548"/>
                    <a:gd name="T105" fmla="*/ 536 h 581"/>
                    <a:gd name="T106" fmla="*/ 489 w 548"/>
                    <a:gd name="T107" fmla="*/ 562 h 581"/>
                    <a:gd name="T108" fmla="*/ 465 w 548"/>
                    <a:gd name="T109" fmla="*/ 564 h 581"/>
                    <a:gd name="T110" fmla="*/ 428 w 548"/>
                    <a:gd name="T111" fmla="*/ 568 h 581"/>
                    <a:gd name="T112" fmla="*/ 417 w 548"/>
                    <a:gd name="T113" fmla="*/ 569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581">
                      <a:moveTo>
                        <a:pt x="414" y="569"/>
                      </a:moveTo>
                      <a:lnTo>
                        <a:pt x="412" y="569"/>
                      </a:lnTo>
                      <a:lnTo>
                        <a:pt x="406" y="569"/>
                      </a:lnTo>
                      <a:lnTo>
                        <a:pt x="400" y="570"/>
                      </a:lnTo>
                      <a:lnTo>
                        <a:pt x="388" y="570"/>
                      </a:lnTo>
                      <a:lnTo>
                        <a:pt x="369" y="572"/>
                      </a:lnTo>
                      <a:lnTo>
                        <a:pt x="359" y="573"/>
                      </a:lnTo>
                      <a:lnTo>
                        <a:pt x="357" y="573"/>
                      </a:lnTo>
                      <a:lnTo>
                        <a:pt x="356" y="573"/>
                      </a:lnTo>
                      <a:lnTo>
                        <a:pt x="345" y="573"/>
                      </a:lnTo>
                      <a:lnTo>
                        <a:pt x="333" y="575"/>
                      </a:lnTo>
                      <a:lnTo>
                        <a:pt x="314" y="576"/>
                      </a:lnTo>
                      <a:lnTo>
                        <a:pt x="310" y="576"/>
                      </a:lnTo>
                      <a:lnTo>
                        <a:pt x="304" y="576"/>
                      </a:lnTo>
                      <a:lnTo>
                        <a:pt x="292" y="577"/>
                      </a:lnTo>
                      <a:lnTo>
                        <a:pt x="285" y="577"/>
                      </a:lnTo>
                      <a:lnTo>
                        <a:pt x="256" y="580"/>
                      </a:lnTo>
                      <a:lnTo>
                        <a:pt x="252" y="580"/>
                      </a:lnTo>
                      <a:lnTo>
                        <a:pt x="241" y="581"/>
                      </a:lnTo>
                      <a:lnTo>
                        <a:pt x="236" y="581"/>
                      </a:lnTo>
                      <a:lnTo>
                        <a:pt x="230" y="566"/>
                      </a:lnTo>
                      <a:lnTo>
                        <a:pt x="225" y="564"/>
                      </a:lnTo>
                      <a:lnTo>
                        <a:pt x="210" y="562"/>
                      </a:lnTo>
                      <a:lnTo>
                        <a:pt x="194" y="553"/>
                      </a:lnTo>
                      <a:lnTo>
                        <a:pt x="191" y="536"/>
                      </a:lnTo>
                      <a:lnTo>
                        <a:pt x="183" y="523"/>
                      </a:lnTo>
                      <a:lnTo>
                        <a:pt x="183" y="520"/>
                      </a:lnTo>
                      <a:lnTo>
                        <a:pt x="180" y="510"/>
                      </a:lnTo>
                      <a:lnTo>
                        <a:pt x="189" y="487"/>
                      </a:lnTo>
                      <a:lnTo>
                        <a:pt x="175" y="468"/>
                      </a:lnTo>
                      <a:lnTo>
                        <a:pt x="173" y="465"/>
                      </a:lnTo>
                      <a:lnTo>
                        <a:pt x="172" y="454"/>
                      </a:lnTo>
                      <a:lnTo>
                        <a:pt x="169" y="444"/>
                      </a:lnTo>
                      <a:lnTo>
                        <a:pt x="166" y="441"/>
                      </a:lnTo>
                      <a:lnTo>
                        <a:pt x="166" y="426"/>
                      </a:lnTo>
                      <a:lnTo>
                        <a:pt x="166" y="422"/>
                      </a:lnTo>
                      <a:lnTo>
                        <a:pt x="166" y="419"/>
                      </a:lnTo>
                      <a:lnTo>
                        <a:pt x="162" y="409"/>
                      </a:lnTo>
                      <a:lnTo>
                        <a:pt x="154" y="397"/>
                      </a:lnTo>
                      <a:lnTo>
                        <a:pt x="149" y="393"/>
                      </a:lnTo>
                      <a:lnTo>
                        <a:pt x="147" y="392"/>
                      </a:lnTo>
                      <a:lnTo>
                        <a:pt x="142" y="389"/>
                      </a:lnTo>
                      <a:lnTo>
                        <a:pt x="136" y="389"/>
                      </a:lnTo>
                      <a:lnTo>
                        <a:pt x="128" y="385"/>
                      </a:lnTo>
                      <a:lnTo>
                        <a:pt x="120" y="377"/>
                      </a:lnTo>
                      <a:lnTo>
                        <a:pt x="106" y="367"/>
                      </a:lnTo>
                      <a:lnTo>
                        <a:pt x="104" y="360"/>
                      </a:lnTo>
                      <a:lnTo>
                        <a:pt x="93" y="345"/>
                      </a:lnTo>
                      <a:lnTo>
                        <a:pt x="83" y="341"/>
                      </a:lnTo>
                      <a:lnTo>
                        <a:pt x="79" y="339"/>
                      </a:lnTo>
                      <a:lnTo>
                        <a:pt x="71" y="338"/>
                      </a:lnTo>
                      <a:lnTo>
                        <a:pt x="68" y="337"/>
                      </a:lnTo>
                      <a:lnTo>
                        <a:pt x="63" y="331"/>
                      </a:lnTo>
                      <a:lnTo>
                        <a:pt x="61" y="326"/>
                      </a:lnTo>
                      <a:lnTo>
                        <a:pt x="61" y="325"/>
                      </a:lnTo>
                      <a:lnTo>
                        <a:pt x="42" y="322"/>
                      </a:lnTo>
                      <a:lnTo>
                        <a:pt x="24" y="307"/>
                      </a:lnTo>
                      <a:lnTo>
                        <a:pt x="20" y="304"/>
                      </a:lnTo>
                      <a:lnTo>
                        <a:pt x="15" y="302"/>
                      </a:lnTo>
                      <a:lnTo>
                        <a:pt x="16" y="286"/>
                      </a:lnTo>
                      <a:lnTo>
                        <a:pt x="15" y="267"/>
                      </a:lnTo>
                      <a:lnTo>
                        <a:pt x="16" y="251"/>
                      </a:lnTo>
                      <a:lnTo>
                        <a:pt x="15" y="239"/>
                      </a:lnTo>
                      <a:lnTo>
                        <a:pt x="16" y="239"/>
                      </a:lnTo>
                      <a:lnTo>
                        <a:pt x="15" y="235"/>
                      </a:lnTo>
                      <a:lnTo>
                        <a:pt x="15" y="229"/>
                      </a:lnTo>
                      <a:lnTo>
                        <a:pt x="18" y="201"/>
                      </a:lnTo>
                      <a:lnTo>
                        <a:pt x="14" y="193"/>
                      </a:lnTo>
                      <a:lnTo>
                        <a:pt x="0" y="184"/>
                      </a:lnTo>
                      <a:lnTo>
                        <a:pt x="3" y="173"/>
                      </a:lnTo>
                      <a:lnTo>
                        <a:pt x="3" y="172"/>
                      </a:lnTo>
                      <a:lnTo>
                        <a:pt x="12" y="158"/>
                      </a:lnTo>
                      <a:lnTo>
                        <a:pt x="52" y="125"/>
                      </a:lnTo>
                      <a:lnTo>
                        <a:pt x="52" y="114"/>
                      </a:lnTo>
                      <a:lnTo>
                        <a:pt x="50" y="80"/>
                      </a:lnTo>
                      <a:lnTo>
                        <a:pt x="49" y="67"/>
                      </a:lnTo>
                      <a:lnTo>
                        <a:pt x="49" y="53"/>
                      </a:lnTo>
                      <a:lnTo>
                        <a:pt x="46" y="47"/>
                      </a:lnTo>
                      <a:lnTo>
                        <a:pt x="52" y="49"/>
                      </a:lnTo>
                      <a:lnTo>
                        <a:pt x="65" y="36"/>
                      </a:lnTo>
                      <a:lnTo>
                        <a:pt x="72" y="40"/>
                      </a:lnTo>
                      <a:lnTo>
                        <a:pt x="73" y="42"/>
                      </a:lnTo>
                      <a:lnTo>
                        <a:pt x="93" y="42"/>
                      </a:lnTo>
                      <a:lnTo>
                        <a:pt x="113" y="32"/>
                      </a:lnTo>
                      <a:lnTo>
                        <a:pt x="128" y="26"/>
                      </a:lnTo>
                      <a:lnTo>
                        <a:pt x="144" y="14"/>
                      </a:lnTo>
                      <a:lnTo>
                        <a:pt x="151" y="16"/>
                      </a:lnTo>
                      <a:lnTo>
                        <a:pt x="172" y="0"/>
                      </a:lnTo>
                      <a:lnTo>
                        <a:pt x="184" y="12"/>
                      </a:lnTo>
                      <a:lnTo>
                        <a:pt x="173" y="30"/>
                      </a:lnTo>
                      <a:lnTo>
                        <a:pt x="175" y="38"/>
                      </a:lnTo>
                      <a:lnTo>
                        <a:pt x="171" y="44"/>
                      </a:lnTo>
                      <a:lnTo>
                        <a:pt x="171" y="50"/>
                      </a:lnTo>
                      <a:lnTo>
                        <a:pt x="184" y="44"/>
                      </a:lnTo>
                      <a:lnTo>
                        <a:pt x="187" y="35"/>
                      </a:lnTo>
                      <a:lnTo>
                        <a:pt x="206" y="47"/>
                      </a:lnTo>
                      <a:lnTo>
                        <a:pt x="210" y="47"/>
                      </a:lnTo>
                      <a:lnTo>
                        <a:pt x="215" y="50"/>
                      </a:lnTo>
                      <a:lnTo>
                        <a:pt x="217" y="49"/>
                      </a:lnTo>
                      <a:lnTo>
                        <a:pt x="237" y="57"/>
                      </a:lnTo>
                      <a:lnTo>
                        <a:pt x="247" y="75"/>
                      </a:lnTo>
                      <a:lnTo>
                        <a:pt x="266" y="81"/>
                      </a:lnTo>
                      <a:lnTo>
                        <a:pt x="273" y="81"/>
                      </a:lnTo>
                      <a:lnTo>
                        <a:pt x="342" y="95"/>
                      </a:lnTo>
                      <a:lnTo>
                        <a:pt x="353" y="99"/>
                      </a:lnTo>
                      <a:lnTo>
                        <a:pt x="359" y="102"/>
                      </a:lnTo>
                      <a:lnTo>
                        <a:pt x="367" y="106"/>
                      </a:lnTo>
                      <a:lnTo>
                        <a:pt x="376" y="106"/>
                      </a:lnTo>
                      <a:lnTo>
                        <a:pt x="380" y="107"/>
                      </a:lnTo>
                      <a:lnTo>
                        <a:pt x="386" y="110"/>
                      </a:lnTo>
                      <a:lnTo>
                        <a:pt x="400" y="107"/>
                      </a:lnTo>
                      <a:lnTo>
                        <a:pt x="421" y="110"/>
                      </a:lnTo>
                      <a:lnTo>
                        <a:pt x="433" y="116"/>
                      </a:lnTo>
                      <a:lnTo>
                        <a:pt x="439" y="121"/>
                      </a:lnTo>
                      <a:lnTo>
                        <a:pt x="433" y="130"/>
                      </a:lnTo>
                      <a:lnTo>
                        <a:pt x="441" y="133"/>
                      </a:lnTo>
                      <a:lnTo>
                        <a:pt x="447" y="130"/>
                      </a:lnTo>
                      <a:lnTo>
                        <a:pt x="449" y="133"/>
                      </a:lnTo>
                      <a:lnTo>
                        <a:pt x="459" y="134"/>
                      </a:lnTo>
                      <a:lnTo>
                        <a:pt x="461" y="139"/>
                      </a:lnTo>
                      <a:lnTo>
                        <a:pt x="485" y="215"/>
                      </a:lnTo>
                      <a:lnTo>
                        <a:pt x="494" y="218"/>
                      </a:lnTo>
                      <a:lnTo>
                        <a:pt x="490" y="227"/>
                      </a:lnTo>
                      <a:lnTo>
                        <a:pt x="490" y="231"/>
                      </a:lnTo>
                      <a:lnTo>
                        <a:pt x="480" y="236"/>
                      </a:lnTo>
                      <a:lnTo>
                        <a:pt x="462" y="268"/>
                      </a:lnTo>
                      <a:lnTo>
                        <a:pt x="462" y="276"/>
                      </a:lnTo>
                      <a:lnTo>
                        <a:pt x="461" y="284"/>
                      </a:lnTo>
                      <a:lnTo>
                        <a:pt x="472" y="284"/>
                      </a:lnTo>
                      <a:lnTo>
                        <a:pt x="484" y="278"/>
                      </a:lnTo>
                      <a:lnTo>
                        <a:pt x="484" y="276"/>
                      </a:lnTo>
                      <a:lnTo>
                        <a:pt x="485" y="272"/>
                      </a:lnTo>
                      <a:lnTo>
                        <a:pt x="488" y="263"/>
                      </a:lnTo>
                      <a:lnTo>
                        <a:pt x="504" y="247"/>
                      </a:lnTo>
                      <a:lnTo>
                        <a:pt x="521" y="218"/>
                      </a:lnTo>
                      <a:lnTo>
                        <a:pt x="525" y="210"/>
                      </a:lnTo>
                      <a:lnTo>
                        <a:pt x="534" y="197"/>
                      </a:lnTo>
                      <a:lnTo>
                        <a:pt x="535" y="192"/>
                      </a:lnTo>
                      <a:lnTo>
                        <a:pt x="545" y="185"/>
                      </a:lnTo>
                      <a:lnTo>
                        <a:pt x="548" y="192"/>
                      </a:lnTo>
                      <a:lnTo>
                        <a:pt x="518" y="270"/>
                      </a:lnTo>
                      <a:lnTo>
                        <a:pt x="518" y="271"/>
                      </a:lnTo>
                      <a:lnTo>
                        <a:pt x="511" y="294"/>
                      </a:lnTo>
                      <a:lnTo>
                        <a:pt x="507" y="316"/>
                      </a:lnTo>
                      <a:lnTo>
                        <a:pt x="511" y="326"/>
                      </a:lnTo>
                      <a:lnTo>
                        <a:pt x="499" y="361"/>
                      </a:lnTo>
                      <a:lnTo>
                        <a:pt x="496" y="377"/>
                      </a:lnTo>
                      <a:lnTo>
                        <a:pt x="500" y="394"/>
                      </a:lnTo>
                      <a:lnTo>
                        <a:pt x="498" y="412"/>
                      </a:lnTo>
                      <a:lnTo>
                        <a:pt x="495" y="423"/>
                      </a:lnTo>
                      <a:lnTo>
                        <a:pt x="495" y="428"/>
                      </a:lnTo>
                      <a:lnTo>
                        <a:pt x="489" y="445"/>
                      </a:lnTo>
                      <a:lnTo>
                        <a:pt x="488" y="463"/>
                      </a:lnTo>
                      <a:lnTo>
                        <a:pt x="490" y="469"/>
                      </a:lnTo>
                      <a:lnTo>
                        <a:pt x="490" y="477"/>
                      </a:lnTo>
                      <a:lnTo>
                        <a:pt x="494" y="494"/>
                      </a:lnTo>
                      <a:lnTo>
                        <a:pt x="500" y="514"/>
                      </a:lnTo>
                      <a:lnTo>
                        <a:pt x="506" y="525"/>
                      </a:lnTo>
                      <a:lnTo>
                        <a:pt x="504" y="536"/>
                      </a:lnTo>
                      <a:lnTo>
                        <a:pt x="504" y="543"/>
                      </a:lnTo>
                      <a:lnTo>
                        <a:pt x="507" y="561"/>
                      </a:lnTo>
                      <a:lnTo>
                        <a:pt x="489" y="562"/>
                      </a:lnTo>
                      <a:lnTo>
                        <a:pt x="476" y="562"/>
                      </a:lnTo>
                      <a:lnTo>
                        <a:pt x="469" y="564"/>
                      </a:lnTo>
                      <a:lnTo>
                        <a:pt x="465" y="564"/>
                      </a:lnTo>
                      <a:lnTo>
                        <a:pt x="463" y="564"/>
                      </a:lnTo>
                      <a:lnTo>
                        <a:pt x="459" y="565"/>
                      </a:lnTo>
                      <a:lnTo>
                        <a:pt x="428" y="568"/>
                      </a:lnTo>
                      <a:lnTo>
                        <a:pt x="424" y="568"/>
                      </a:lnTo>
                      <a:lnTo>
                        <a:pt x="421" y="568"/>
                      </a:lnTo>
                      <a:lnTo>
                        <a:pt x="417" y="569"/>
                      </a:lnTo>
                      <a:lnTo>
                        <a:pt x="416" y="569"/>
                      </a:lnTo>
                      <a:lnTo>
                        <a:pt x="414" y="56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67" name="Freeform 65"/>
                <p:cNvSpPr>
                  <a:spLocks/>
                </p:cNvSpPr>
                <p:nvPr/>
              </p:nvSpPr>
              <p:spPr bwMode="auto">
                <a:xfrm>
                  <a:off x="3379" y="2018"/>
                  <a:ext cx="417" cy="736"/>
                </a:xfrm>
                <a:custGeom>
                  <a:avLst/>
                  <a:gdLst>
                    <a:gd name="T0" fmla="*/ 7 w 417"/>
                    <a:gd name="T1" fmla="*/ 308 h 736"/>
                    <a:gd name="T2" fmla="*/ 29 w 417"/>
                    <a:gd name="T3" fmla="*/ 270 h 736"/>
                    <a:gd name="T4" fmla="*/ 35 w 417"/>
                    <a:gd name="T5" fmla="*/ 255 h 736"/>
                    <a:gd name="T6" fmla="*/ 30 w 417"/>
                    <a:gd name="T7" fmla="*/ 189 h 736"/>
                    <a:gd name="T8" fmla="*/ 61 w 417"/>
                    <a:gd name="T9" fmla="*/ 161 h 736"/>
                    <a:gd name="T10" fmla="*/ 105 w 417"/>
                    <a:gd name="T11" fmla="*/ 118 h 736"/>
                    <a:gd name="T12" fmla="*/ 118 w 417"/>
                    <a:gd name="T13" fmla="*/ 93 h 736"/>
                    <a:gd name="T14" fmla="*/ 114 w 417"/>
                    <a:gd name="T15" fmla="*/ 68 h 736"/>
                    <a:gd name="T16" fmla="*/ 88 w 417"/>
                    <a:gd name="T17" fmla="*/ 53 h 736"/>
                    <a:gd name="T18" fmla="*/ 64 w 417"/>
                    <a:gd name="T19" fmla="*/ 20 h 736"/>
                    <a:gd name="T20" fmla="*/ 114 w 417"/>
                    <a:gd name="T21" fmla="*/ 16 h 736"/>
                    <a:gd name="T22" fmla="*/ 142 w 417"/>
                    <a:gd name="T23" fmla="*/ 15 h 736"/>
                    <a:gd name="T24" fmla="*/ 186 w 417"/>
                    <a:gd name="T25" fmla="*/ 12 h 736"/>
                    <a:gd name="T26" fmla="*/ 228 w 417"/>
                    <a:gd name="T27" fmla="*/ 9 h 736"/>
                    <a:gd name="T28" fmla="*/ 244 w 417"/>
                    <a:gd name="T29" fmla="*/ 8 h 736"/>
                    <a:gd name="T30" fmla="*/ 257 w 417"/>
                    <a:gd name="T31" fmla="*/ 7 h 736"/>
                    <a:gd name="T32" fmla="*/ 298 w 417"/>
                    <a:gd name="T33" fmla="*/ 3 h 736"/>
                    <a:gd name="T34" fmla="*/ 337 w 417"/>
                    <a:gd name="T35" fmla="*/ 15 h 736"/>
                    <a:gd name="T36" fmla="*/ 365 w 417"/>
                    <a:gd name="T37" fmla="*/ 79 h 736"/>
                    <a:gd name="T38" fmla="*/ 377 w 417"/>
                    <a:gd name="T39" fmla="*/ 131 h 736"/>
                    <a:gd name="T40" fmla="*/ 380 w 417"/>
                    <a:gd name="T41" fmla="*/ 157 h 736"/>
                    <a:gd name="T42" fmla="*/ 383 w 417"/>
                    <a:gd name="T43" fmla="*/ 181 h 736"/>
                    <a:gd name="T44" fmla="*/ 387 w 417"/>
                    <a:gd name="T45" fmla="*/ 226 h 736"/>
                    <a:gd name="T46" fmla="*/ 391 w 417"/>
                    <a:gd name="T47" fmla="*/ 261 h 736"/>
                    <a:gd name="T48" fmla="*/ 396 w 417"/>
                    <a:gd name="T49" fmla="*/ 306 h 736"/>
                    <a:gd name="T50" fmla="*/ 402 w 417"/>
                    <a:gd name="T51" fmla="*/ 364 h 736"/>
                    <a:gd name="T52" fmla="*/ 406 w 417"/>
                    <a:gd name="T53" fmla="*/ 410 h 736"/>
                    <a:gd name="T54" fmla="*/ 399 w 417"/>
                    <a:gd name="T55" fmla="*/ 436 h 736"/>
                    <a:gd name="T56" fmla="*/ 412 w 417"/>
                    <a:gd name="T57" fmla="*/ 470 h 736"/>
                    <a:gd name="T58" fmla="*/ 407 w 417"/>
                    <a:gd name="T59" fmla="*/ 511 h 736"/>
                    <a:gd name="T60" fmla="*/ 398 w 417"/>
                    <a:gd name="T61" fmla="*/ 534 h 736"/>
                    <a:gd name="T62" fmla="*/ 375 w 417"/>
                    <a:gd name="T63" fmla="*/ 559 h 736"/>
                    <a:gd name="T64" fmla="*/ 369 w 417"/>
                    <a:gd name="T65" fmla="*/ 606 h 736"/>
                    <a:gd name="T66" fmla="*/ 366 w 417"/>
                    <a:gd name="T67" fmla="*/ 643 h 736"/>
                    <a:gd name="T68" fmla="*/ 371 w 417"/>
                    <a:gd name="T69" fmla="*/ 662 h 736"/>
                    <a:gd name="T70" fmla="*/ 341 w 417"/>
                    <a:gd name="T71" fmla="*/ 672 h 736"/>
                    <a:gd name="T72" fmla="*/ 337 w 417"/>
                    <a:gd name="T73" fmla="*/ 721 h 736"/>
                    <a:gd name="T74" fmla="*/ 291 w 417"/>
                    <a:gd name="T75" fmla="*/ 702 h 736"/>
                    <a:gd name="T76" fmla="*/ 269 w 417"/>
                    <a:gd name="T77" fmla="*/ 727 h 736"/>
                    <a:gd name="T78" fmla="*/ 260 w 417"/>
                    <a:gd name="T79" fmla="*/ 736 h 736"/>
                    <a:gd name="T80" fmla="*/ 234 w 417"/>
                    <a:gd name="T81" fmla="*/ 705 h 736"/>
                    <a:gd name="T82" fmla="*/ 236 w 417"/>
                    <a:gd name="T83" fmla="*/ 692 h 736"/>
                    <a:gd name="T84" fmla="*/ 210 w 417"/>
                    <a:gd name="T85" fmla="*/ 641 h 736"/>
                    <a:gd name="T86" fmla="*/ 182 w 417"/>
                    <a:gd name="T87" fmla="*/ 627 h 736"/>
                    <a:gd name="T88" fmla="*/ 147 w 417"/>
                    <a:gd name="T89" fmla="*/ 597 h 736"/>
                    <a:gd name="T90" fmla="*/ 134 w 417"/>
                    <a:gd name="T91" fmla="*/ 561 h 736"/>
                    <a:gd name="T92" fmla="*/ 142 w 417"/>
                    <a:gd name="T93" fmla="*/ 543 h 736"/>
                    <a:gd name="T94" fmla="*/ 147 w 417"/>
                    <a:gd name="T95" fmla="*/ 512 h 736"/>
                    <a:gd name="T96" fmla="*/ 153 w 417"/>
                    <a:gd name="T97" fmla="*/ 504 h 736"/>
                    <a:gd name="T98" fmla="*/ 128 w 417"/>
                    <a:gd name="T99" fmla="*/ 489 h 736"/>
                    <a:gd name="T100" fmla="*/ 105 w 417"/>
                    <a:gd name="T101" fmla="*/ 500 h 736"/>
                    <a:gd name="T102" fmla="*/ 87 w 417"/>
                    <a:gd name="T103" fmla="*/ 454 h 736"/>
                    <a:gd name="T104" fmla="*/ 59 w 417"/>
                    <a:gd name="T105" fmla="*/ 429 h 736"/>
                    <a:gd name="T106" fmla="*/ 30 w 417"/>
                    <a:gd name="T107" fmla="*/ 400 h 736"/>
                    <a:gd name="T108" fmla="*/ 19 w 417"/>
                    <a:gd name="T109" fmla="*/ 388 h 736"/>
                    <a:gd name="T110" fmla="*/ 11 w 417"/>
                    <a:gd name="T111" fmla="*/ 363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7" h="736">
                      <a:moveTo>
                        <a:pt x="0" y="331"/>
                      </a:moveTo>
                      <a:lnTo>
                        <a:pt x="0" y="324"/>
                      </a:lnTo>
                      <a:lnTo>
                        <a:pt x="1" y="324"/>
                      </a:lnTo>
                      <a:lnTo>
                        <a:pt x="7" y="308"/>
                      </a:lnTo>
                      <a:lnTo>
                        <a:pt x="8" y="306"/>
                      </a:lnTo>
                      <a:lnTo>
                        <a:pt x="12" y="304"/>
                      </a:lnTo>
                      <a:lnTo>
                        <a:pt x="11" y="278"/>
                      </a:lnTo>
                      <a:lnTo>
                        <a:pt x="29" y="270"/>
                      </a:lnTo>
                      <a:lnTo>
                        <a:pt x="33" y="267"/>
                      </a:lnTo>
                      <a:lnTo>
                        <a:pt x="34" y="265"/>
                      </a:lnTo>
                      <a:lnTo>
                        <a:pt x="35" y="261"/>
                      </a:lnTo>
                      <a:lnTo>
                        <a:pt x="35" y="255"/>
                      </a:lnTo>
                      <a:lnTo>
                        <a:pt x="49" y="220"/>
                      </a:lnTo>
                      <a:lnTo>
                        <a:pt x="49" y="211"/>
                      </a:lnTo>
                      <a:lnTo>
                        <a:pt x="42" y="200"/>
                      </a:lnTo>
                      <a:lnTo>
                        <a:pt x="30" y="189"/>
                      </a:lnTo>
                      <a:lnTo>
                        <a:pt x="34" y="179"/>
                      </a:lnTo>
                      <a:lnTo>
                        <a:pt x="34" y="173"/>
                      </a:lnTo>
                      <a:lnTo>
                        <a:pt x="39" y="165"/>
                      </a:lnTo>
                      <a:lnTo>
                        <a:pt x="61" y="161"/>
                      </a:lnTo>
                      <a:lnTo>
                        <a:pt x="87" y="150"/>
                      </a:lnTo>
                      <a:lnTo>
                        <a:pt x="100" y="140"/>
                      </a:lnTo>
                      <a:lnTo>
                        <a:pt x="104" y="121"/>
                      </a:lnTo>
                      <a:lnTo>
                        <a:pt x="105" y="118"/>
                      </a:lnTo>
                      <a:lnTo>
                        <a:pt x="109" y="114"/>
                      </a:lnTo>
                      <a:lnTo>
                        <a:pt x="110" y="113"/>
                      </a:lnTo>
                      <a:lnTo>
                        <a:pt x="116" y="101"/>
                      </a:lnTo>
                      <a:lnTo>
                        <a:pt x="118" y="93"/>
                      </a:lnTo>
                      <a:lnTo>
                        <a:pt x="118" y="85"/>
                      </a:lnTo>
                      <a:lnTo>
                        <a:pt x="118" y="83"/>
                      </a:lnTo>
                      <a:lnTo>
                        <a:pt x="116" y="80"/>
                      </a:lnTo>
                      <a:lnTo>
                        <a:pt x="114" y="68"/>
                      </a:lnTo>
                      <a:lnTo>
                        <a:pt x="102" y="61"/>
                      </a:lnTo>
                      <a:lnTo>
                        <a:pt x="98" y="58"/>
                      </a:lnTo>
                      <a:lnTo>
                        <a:pt x="93" y="56"/>
                      </a:lnTo>
                      <a:lnTo>
                        <a:pt x="88" y="53"/>
                      </a:lnTo>
                      <a:lnTo>
                        <a:pt x="82" y="36"/>
                      </a:lnTo>
                      <a:lnTo>
                        <a:pt x="67" y="27"/>
                      </a:lnTo>
                      <a:lnTo>
                        <a:pt x="64" y="22"/>
                      </a:lnTo>
                      <a:lnTo>
                        <a:pt x="64" y="20"/>
                      </a:lnTo>
                      <a:lnTo>
                        <a:pt x="70" y="20"/>
                      </a:lnTo>
                      <a:lnTo>
                        <a:pt x="80" y="19"/>
                      </a:lnTo>
                      <a:lnTo>
                        <a:pt x="84" y="19"/>
                      </a:lnTo>
                      <a:lnTo>
                        <a:pt x="114" y="16"/>
                      </a:lnTo>
                      <a:lnTo>
                        <a:pt x="120" y="16"/>
                      </a:lnTo>
                      <a:lnTo>
                        <a:pt x="132" y="15"/>
                      </a:lnTo>
                      <a:lnTo>
                        <a:pt x="138" y="15"/>
                      </a:lnTo>
                      <a:lnTo>
                        <a:pt x="142" y="15"/>
                      </a:lnTo>
                      <a:lnTo>
                        <a:pt x="161" y="13"/>
                      </a:lnTo>
                      <a:lnTo>
                        <a:pt x="173" y="12"/>
                      </a:lnTo>
                      <a:lnTo>
                        <a:pt x="185" y="12"/>
                      </a:lnTo>
                      <a:lnTo>
                        <a:pt x="186" y="12"/>
                      </a:lnTo>
                      <a:lnTo>
                        <a:pt x="187" y="12"/>
                      </a:lnTo>
                      <a:lnTo>
                        <a:pt x="198" y="11"/>
                      </a:lnTo>
                      <a:lnTo>
                        <a:pt x="217" y="9"/>
                      </a:lnTo>
                      <a:lnTo>
                        <a:pt x="228" y="9"/>
                      </a:lnTo>
                      <a:lnTo>
                        <a:pt x="235" y="8"/>
                      </a:lnTo>
                      <a:lnTo>
                        <a:pt x="240" y="8"/>
                      </a:lnTo>
                      <a:lnTo>
                        <a:pt x="243" y="8"/>
                      </a:lnTo>
                      <a:lnTo>
                        <a:pt x="244" y="8"/>
                      </a:lnTo>
                      <a:lnTo>
                        <a:pt x="246" y="8"/>
                      </a:lnTo>
                      <a:lnTo>
                        <a:pt x="250" y="7"/>
                      </a:lnTo>
                      <a:lnTo>
                        <a:pt x="253" y="7"/>
                      </a:lnTo>
                      <a:lnTo>
                        <a:pt x="257" y="7"/>
                      </a:lnTo>
                      <a:lnTo>
                        <a:pt x="288" y="4"/>
                      </a:lnTo>
                      <a:lnTo>
                        <a:pt x="292" y="3"/>
                      </a:lnTo>
                      <a:lnTo>
                        <a:pt x="294" y="3"/>
                      </a:lnTo>
                      <a:lnTo>
                        <a:pt x="298" y="3"/>
                      </a:lnTo>
                      <a:lnTo>
                        <a:pt x="305" y="1"/>
                      </a:lnTo>
                      <a:lnTo>
                        <a:pt x="318" y="1"/>
                      </a:lnTo>
                      <a:lnTo>
                        <a:pt x="336" y="0"/>
                      </a:lnTo>
                      <a:lnTo>
                        <a:pt x="337" y="15"/>
                      </a:lnTo>
                      <a:lnTo>
                        <a:pt x="337" y="31"/>
                      </a:lnTo>
                      <a:lnTo>
                        <a:pt x="345" y="44"/>
                      </a:lnTo>
                      <a:lnTo>
                        <a:pt x="358" y="61"/>
                      </a:lnTo>
                      <a:lnTo>
                        <a:pt x="365" y="79"/>
                      </a:lnTo>
                      <a:lnTo>
                        <a:pt x="375" y="98"/>
                      </a:lnTo>
                      <a:lnTo>
                        <a:pt x="376" y="120"/>
                      </a:lnTo>
                      <a:lnTo>
                        <a:pt x="376" y="122"/>
                      </a:lnTo>
                      <a:lnTo>
                        <a:pt x="377" y="131"/>
                      </a:lnTo>
                      <a:lnTo>
                        <a:pt x="379" y="143"/>
                      </a:lnTo>
                      <a:lnTo>
                        <a:pt x="379" y="148"/>
                      </a:lnTo>
                      <a:lnTo>
                        <a:pt x="380" y="154"/>
                      </a:lnTo>
                      <a:lnTo>
                        <a:pt x="380" y="157"/>
                      </a:lnTo>
                      <a:lnTo>
                        <a:pt x="380" y="159"/>
                      </a:lnTo>
                      <a:lnTo>
                        <a:pt x="381" y="170"/>
                      </a:lnTo>
                      <a:lnTo>
                        <a:pt x="381" y="175"/>
                      </a:lnTo>
                      <a:lnTo>
                        <a:pt x="383" y="181"/>
                      </a:lnTo>
                      <a:lnTo>
                        <a:pt x="383" y="191"/>
                      </a:lnTo>
                      <a:lnTo>
                        <a:pt x="383" y="192"/>
                      </a:lnTo>
                      <a:lnTo>
                        <a:pt x="384" y="200"/>
                      </a:lnTo>
                      <a:lnTo>
                        <a:pt x="387" y="226"/>
                      </a:lnTo>
                      <a:lnTo>
                        <a:pt x="388" y="242"/>
                      </a:lnTo>
                      <a:lnTo>
                        <a:pt x="390" y="249"/>
                      </a:lnTo>
                      <a:lnTo>
                        <a:pt x="390" y="259"/>
                      </a:lnTo>
                      <a:lnTo>
                        <a:pt x="391" y="261"/>
                      </a:lnTo>
                      <a:lnTo>
                        <a:pt x="391" y="270"/>
                      </a:lnTo>
                      <a:lnTo>
                        <a:pt x="392" y="283"/>
                      </a:lnTo>
                      <a:lnTo>
                        <a:pt x="395" y="304"/>
                      </a:lnTo>
                      <a:lnTo>
                        <a:pt x="396" y="306"/>
                      </a:lnTo>
                      <a:lnTo>
                        <a:pt x="396" y="315"/>
                      </a:lnTo>
                      <a:lnTo>
                        <a:pt x="399" y="339"/>
                      </a:lnTo>
                      <a:lnTo>
                        <a:pt x="400" y="349"/>
                      </a:lnTo>
                      <a:lnTo>
                        <a:pt x="402" y="364"/>
                      </a:lnTo>
                      <a:lnTo>
                        <a:pt x="403" y="376"/>
                      </a:lnTo>
                      <a:lnTo>
                        <a:pt x="404" y="390"/>
                      </a:lnTo>
                      <a:lnTo>
                        <a:pt x="404" y="392"/>
                      </a:lnTo>
                      <a:lnTo>
                        <a:pt x="406" y="410"/>
                      </a:lnTo>
                      <a:lnTo>
                        <a:pt x="400" y="422"/>
                      </a:lnTo>
                      <a:lnTo>
                        <a:pt x="402" y="424"/>
                      </a:lnTo>
                      <a:lnTo>
                        <a:pt x="403" y="422"/>
                      </a:lnTo>
                      <a:lnTo>
                        <a:pt x="399" y="436"/>
                      </a:lnTo>
                      <a:lnTo>
                        <a:pt x="400" y="441"/>
                      </a:lnTo>
                      <a:lnTo>
                        <a:pt x="406" y="457"/>
                      </a:lnTo>
                      <a:lnTo>
                        <a:pt x="413" y="469"/>
                      </a:lnTo>
                      <a:lnTo>
                        <a:pt x="412" y="470"/>
                      </a:lnTo>
                      <a:lnTo>
                        <a:pt x="412" y="471"/>
                      </a:lnTo>
                      <a:lnTo>
                        <a:pt x="413" y="474"/>
                      </a:lnTo>
                      <a:lnTo>
                        <a:pt x="417" y="489"/>
                      </a:lnTo>
                      <a:lnTo>
                        <a:pt x="407" y="511"/>
                      </a:lnTo>
                      <a:lnTo>
                        <a:pt x="404" y="514"/>
                      </a:lnTo>
                      <a:lnTo>
                        <a:pt x="403" y="522"/>
                      </a:lnTo>
                      <a:lnTo>
                        <a:pt x="396" y="527"/>
                      </a:lnTo>
                      <a:lnTo>
                        <a:pt x="398" y="534"/>
                      </a:lnTo>
                      <a:lnTo>
                        <a:pt x="395" y="541"/>
                      </a:lnTo>
                      <a:lnTo>
                        <a:pt x="377" y="559"/>
                      </a:lnTo>
                      <a:lnTo>
                        <a:pt x="375" y="557"/>
                      </a:lnTo>
                      <a:lnTo>
                        <a:pt x="375" y="559"/>
                      </a:lnTo>
                      <a:lnTo>
                        <a:pt x="375" y="561"/>
                      </a:lnTo>
                      <a:lnTo>
                        <a:pt x="377" y="575"/>
                      </a:lnTo>
                      <a:lnTo>
                        <a:pt x="376" y="586"/>
                      </a:lnTo>
                      <a:lnTo>
                        <a:pt x="369" y="606"/>
                      </a:lnTo>
                      <a:lnTo>
                        <a:pt x="371" y="609"/>
                      </a:lnTo>
                      <a:lnTo>
                        <a:pt x="376" y="619"/>
                      </a:lnTo>
                      <a:lnTo>
                        <a:pt x="368" y="632"/>
                      </a:lnTo>
                      <a:lnTo>
                        <a:pt x="366" y="643"/>
                      </a:lnTo>
                      <a:lnTo>
                        <a:pt x="369" y="649"/>
                      </a:lnTo>
                      <a:lnTo>
                        <a:pt x="369" y="650"/>
                      </a:lnTo>
                      <a:lnTo>
                        <a:pt x="377" y="657"/>
                      </a:lnTo>
                      <a:lnTo>
                        <a:pt x="371" y="662"/>
                      </a:lnTo>
                      <a:lnTo>
                        <a:pt x="358" y="665"/>
                      </a:lnTo>
                      <a:lnTo>
                        <a:pt x="347" y="674"/>
                      </a:lnTo>
                      <a:lnTo>
                        <a:pt x="346" y="674"/>
                      </a:lnTo>
                      <a:lnTo>
                        <a:pt x="341" y="672"/>
                      </a:lnTo>
                      <a:lnTo>
                        <a:pt x="335" y="695"/>
                      </a:lnTo>
                      <a:lnTo>
                        <a:pt x="343" y="713"/>
                      </a:lnTo>
                      <a:lnTo>
                        <a:pt x="337" y="719"/>
                      </a:lnTo>
                      <a:lnTo>
                        <a:pt x="337" y="721"/>
                      </a:lnTo>
                      <a:lnTo>
                        <a:pt x="331" y="719"/>
                      </a:lnTo>
                      <a:lnTo>
                        <a:pt x="324" y="714"/>
                      </a:lnTo>
                      <a:lnTo>
                        <a:pt x="311" y="711"/>
                      </a:lnTo>
                      <a:lnTo>
                        <a:pt x="291" y="702"/>
                      </a:lnTo>
                      <a:lnTo>
                        <a:pt x="291" y="703"/>
                      </a:lnTo>
                      <a:lnTo>
                        <a:pt x="284" y="703"/>
                      </a:lnTo>
                      <a:lnTo>
                        <a:pt x="272" y="722"/>
                      </a:lnTo>
                      <a:lnTo>
                        <a:pt x="269" y="727"/>
                      </a:lnTo>
                      <a:lnTo>
                        <a:pt x="268" y="729"/>
                      </a:lnTo>
                      <a:lnTo>
                        <a:pt x="270" y="735"/>
                      </a:lnTo>
                      <a:lnTo>
                        <a:pt x="260" y="727"/>
                      </a:lnTo>
                      <a:lnTo>
                        <a:pt x="260" y="736"/>
                      </a:lnTo>
                      <a:lnTo>
                        <a:pt x="254" y="735"/>
                      </a:lnTo>
                      <a:lnTo>
                        <a:pt x="247" y="732"/>
                      </a:lnTo>
                      <a:lnTo>
                        <a:pt x="236" y="705"/>
                      </a:lnTo>
                      <a:lnTo>
                        <a:pt x="234" y="705"/>
                      </a:lnTo>
                      <a:lnTo>
                        <a:pt x="232" y="705"/>
                      </a:lnTo>
                      <a:lnTo>
                        <a:pt x="231" y="696"/>
                      </a:lnTo>
                      <a:lnTo>
                        <a:pt x="234" y="694"/>
                      </a:lnTo>
                      <a:lnTo>
                        <a:pt x="236" y="692"/>
                      </a:lnTo>
                      <a:lnTo>
                        <a:pt x="239" y="688"/>
                      </a:lnTo>
                      <a:lnTo>
                        <a:pt x="227" y="662"/>
                      </a:lnTo>
                      <a:lnTo>
                        <a:pt x="228" y="655"/>
                      </a:lnTo>
                      <a:lnTo>
                        <a:pt x="210" y="641"/>
                      </a:lnTo>
                      <a:lnTo>
                        <a:pt x="208" y="634"/>
                      </a:lnTo>
                      <a:lnTo>
                        <a:pt x="195" y="625"/>
                      </a:lnTo>
                      <a:lnTo>
                        <a:pt x="187" y="624"/>
                      </a:lnTo>
                      <a:lnTo>
                        <a:pt x="182" y="627"/>
                      </a:lnTo>
                      <a:lnTo>
                        <a:pt x="173" y="615"/>
                      </a:lnTo>
                      <a:lnTo>
                        <a:pt x="160" y="604"/>
                      </a:lnTo>
                      <a:lnTo>
                        <a:pt x="151" y="600"/>
                      </a:lnTo>
                      <a:lnTo>
                        <a:pt x="147" y="597"/>
                      </a:lnTo>
                      <a:lnTo>
                        <a:pt x="146" y="596"/>
                      </a:lnTo>
                      <a:lnTo>
                        <a:pt x="134" y="583"/>
                      </a:lnTo>
                      <a:lnTo>
                        <a:pt x="132" y="579"/>
                      </a:lnTo>
                      <a:lnTo>
                        <a:pt x="134" y="561"/>
                      </a:lnTo>
                      <a:lnTo>
                        <a:pt x="141" y="547"/>
                      </a:lnTo>
                      <a:lnTo>
                        <a:pt x="141" y="544"/>
                      </a:lnTo>
                      <a:lnTo>
                        <a:pt x="142" y="544"/>
                      </a:lnTo>
                      <a:lnTo>
                        <a:pt x="142" y="543"/>
                      </a:lnTo>
                      <a:lnTo>
                        <a:pt x="142" y="541"/>
                      </a:lnTo>
                      <a:lnTo>
                        <a:pt x="149" y="529"/>
                      </a:lnTo>
                      <a:lnTo>
                        <a:pt x="147" y="523"/>
                      </a:lnTo>
                      <a:lnTo>
                        <a:pt x="147" y="512"/>
                      </a:lnTo>
                      <a:lnTo>
                        <a:pt x="149" y="510"/>
                      </a:lnTo>
                      <a:lnTo>
                        <a:pt x="151" y="506"/>
                      </a:lnTo>
                      <a:lnTo>
                        <a:pt x="153" y="506"/>
                      </a:lnTo>
                      <a:lnTo>
                        <a:pt x="153" y="504"/>
                      </a:lnTo>
                      <a:lnTo>
                        <a:pt x="151" y="499"/>
                      </a:lnTo>
                      <a:lnTo>
                        <a:pt x="139" y="490"/>
                      </a:lnTo>
                      <a:lnTo>
                        <a:pt x="137" y="489"/>
                      </a:lnTo>
                      <a:lnTo>
                        <a:pt x="128" y="489"/>
                      </a:lnTo>
                      <a:lnTo>
                        <a:pt x="124" y="486"/>
                      </a:lnTo>
                      <a:lnTo>
                        <a:pt x="118" y="485"/>
                      </a:lnTo>
                      <a:lnTo>
                        <a:pt x="109" y="499"/>
                      </a:lnTo>
                      <a:lnTo>
                        <a:pt x="105" y="500"/>
                      </a:lnTo>
                      <a:lnTo>
                        <a:pt x="97" y="490"/>
                      </a:lnTo>
                      <a:lnTo>
                        <a:pt x="94" y="482"/>
                      </a:lnTo>
                      <a:lnTo>
                        <a:pt x="93" y="467"/>
                      </a:lnTo>
                      <a:lnTo>
                        <a:pt x="87" y="454"/>
                      </a:lnTo>
                      <a:lnTo>
                        <a:pt x="84" y="448"/>
                      </a:lnTo>
                      <a:lnTo>
                        <a:pt x="75" y="439"/>
                      </a:lnTo>
                      <a:lnTo>
                        <a:pt x="65" y="432"/>
                      </a:lnTo>
                      <a:lnTo>
                        <a:pt x="59" y="429"/>
                      </a:lnTo>
                      <a:lnTo>
                        <a:pt x="46" y="416"/>
                      </a:lnTo>
                      <a:lnTo>
                        <a:pt x="41" y="414"/>
                      </a:lnTo>
                      <a:lnTo>
                        <a:pt x="38" y="408"/>
                      </a:lnTo>
                      <a:lnTo>
                        <a:pt x="30" y="400"/>
                      </a:lnTo>
                      <a:lnTo>
                        <a:pt x="29" y="399"/>
                      </a:lnTo>
                      <a:lnTo>
                        <a:pt x="26" y="396"/>
                      </a:lnTo>
                      <a:lnTo>
                        <a:pt x="25" y="396"/>
                      </a:lnTo>
                      <a:lnTo>
                        <a:pt x="19" y="388"/>
                      </a:lnTo>
                      <a:lnTo>
                        <a:pt x="19" y="387"/>
                      </a:lnTo>
                      <a:lnTo>
                        <a:pt x="17" y="381"/>
                      </a:lnTo>
                      <a:lnTo>
                        <a:pt x="9" y="373"/>
                      </a:lnTo>
                      <a:lnTo>
                        <a:pt x="11" y="363"/>
                      </a:lnTo>
                      <a:lnTo>
                        <a:pt x="7" y="355"/>
                      </a:lnTo>
                      <a:lnTo>
                        <a:pt x="0" y="341"/>
                      </a:lnTo>
                      <a:lnTo>
                        <a:pt x="0" y="33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68" name="Group 267"/>
                <p:cNvGrpSpPr>
                  <a:grpSpLocks/>
                </p:cNvGrpSpPr>
                <p:nvPr/>
              </p:nvGrpSpPr>
              <p:grpSpPr bwMode="auto">
                <a:xfrm>
                  <a:off x="2871" y="1911"/>
                  <a:ext cx="622" cy="417"/>
                  <a:chOff x="2871" y="1911"/>
                  <a:chExt cx="622" cy="417"/>
                </a:xfrm>
              </p:grpSpPr>
              <p:sp>
                <p:nvSpPr>
                  <p:cNvPr id="289" name="Freeform 66"/>
                  <p:cNvSpPr>
                    <a:spLocks/>
                  </p:cNvSpPr>
                  <p:nvPr/>
                </p:nvSpPr>
                <p:spPr bwMode="auto">
                  <a:xfrm>
                    <a:off x="2871" y="1911"/>
                    <a:ext cx="622" cy="417"/>
                  </a:xfrm>
                  <a:custGeom>
                    <a:avLst/>
                    <a:gdLst>
                      <a:gd name="T0" fmla="*/ 259 w 622"/>
                      <a:gd name="T1" fmla="*/ 16 h 417"/>
                      <a:gd name="T2" fmla="*/ 244 w 622"/>
                      <a:gd name="T3" fmla="*/ 16 h 417"/>
                      <a:gd name="T4" fmla="*/ 202 w 622"/>
                      <a:gd name="T5" fmla="*/ 17 h 417"/>
                      <a:gd name="T6" fmla="*/ 165 w 622"/>
                      <a:gd name="T7" fmla="*/ 18 h 417"/>
                      <a:gd name="T8" fmla="*/ 139 w 622"/>
                      <a:gd name="T9" fmla="*/ 20 h 417"/>
                      <a:gd name="T10" fmla="*/ 108 w 622"/>
                      <a:gd name="T11" fmla="*/ 20 h 417"/>
                      <a:gd name="T12" fmla="*/ 70 w 622"/>
                      <a:gd name="T13" fmla="*/ 21 h 417"/>
                      <a:gd name="T14" fmla="*/ 52 w 622"/>
                      <a:gd name="T15" fmla="*/ 21 h 417"/>
                      <a:gd name="T16" fmla="*/ 14 w 622"/>
                      <a:gd name="T17" fmla="*/ 23 h 417"/>
                      <a:gd name="T18" fmla="*/ 9 w 622"/>
                      <a:gd name="T19" fmla="*/ 38 h 417"/>
                      <a:gd name="T20" fmla="*/ 16 w 622"/>
                      <a:gd name="T21" fmla="*/ 72 h 417"/>
                      <a:gd name="T22" fmla="*/ 12 w 622"/>
                      <a:gd name="T23" fmla="*/ 94 h 417"/>
                      <a:gd name="T24" fmla="*/ 12 w 622"/>
                      <a:gd name="T25" fmla="*/ 142 h 417"/>
                      <a:gd name="T26" fmla="*/ 17 w 622"/>
                      <a:gd name="T27" fmla="*/ 156 h 417"/>
                      <a:gd name="T28" fmla="*/ 28 w 622"/>
                      <a:gd name="T29" fmla="*/ 189 h 417"/>
                      <a:gd name="T30" fmla="*/ 35 w 622"/>
                      <a:gd name="T31" fmla="*/ 214 h 417"/>
                      <a:gd name="T32" fmla="*/ 48 w 622"/>
                      <a:gd name="T33" fmla="*/ 239 h 417"/>
                      <a:gd name="T34" fmla="*/ 51 w 622"/>
                      <a:gd name="T35" fmla="*/ 264 h 417"/>
                      <a:gd name="T36" fmla="*/ 63 w 622"/>
                      <a:gd name="T37" fmla="*/ 286 h 417"/>
                      <a:gd name="T38" fmla="*/ 68 w 622"/>
                      <a:gd name="T39" fmla="*/ 301 h 417"/>
                      <a:gd name="T40" fmla="*/ 70 w 622"/>
                      <a:gd name="T41" fmla="*/ 328 h 417"/>
                      <a:gd name="T42" fmla="*/ 74 w 622"/>
                      <a:gd name="T43" fmla="*/ 332 h 417"/>
                      <a:gd name="T44" fmla="*/ 74 w 622"/>
                      <a:gd name="T45" fmla="*/ 346 h 417"/>
                      <a:gd name="T46" fmla="*/ 81 w 622"/>
                      <a:gd name="T47" fmla="*/ 367 h 417"/>
                      <a:gd name="T48" fmla="*/ 79 w 622"/>
                      <a:gd name="T49" fmla="*/ 382 h 417"/>
                      <a:gd name="T50" fmla="*/ 87 w 622"/>
                      <a:gd name="T51" fmla="*/ 408 h 417"/>
                      <a:gd name="T52" fmla="*/ 127 w 622"/>
                      <a:gd name="T53" fmla="*/ 408 h 417"/>
                      <a:gd name="T54" fmla="*/ 162 w 622"/>
                      <a:gd name="T55" fmla="*/ 408 h 417"/>
                      <a:gd name="T56" fmla="*/ 198 w 622"/>
                      <a:gd name="T57" fmla="*/ 408 h 417"/>
                      <a:gd name="T58" fmla="*/ 235 w 622"/>
                      <a:gd name="T59" fmla="*/ 407 h 417"/>
                      <a:gd name="T60" fmla="*/ 261 w 622"/>
                      <a:gd name="T61" fmla="*/ 405 h 417"/>
                      <a:gd name="T62" fmla="*/ 304 w 622"/>
                      <a:gd name="T63" fmla="*/ 403 h 417"/>
                      <a:gd name="T64" fmla="*/ 321 w 622"/>
                      <a:gd name="T65" fmla="*/ 401 h 417"/>
                      <a:gd name="T66" fmla="*/ 358 w 622"/>
                      <a:gd name="T67" fmla="*/ 399 h 417"/>
                      <a:gd name="T68" fmla="*/ 394 w 622"/>
                      <a:gd name="T69" fmla="*/ 397 h 417"/>
                      <a:gd name="T70" fmla="*/ 431 w 622"/>
                      <a:gd name="T71" fmla="*/ 394 h 417"/>
                      <a:gd name="T72" fmla="*/ 449 w 622"/>
                      <a:gd name="T73" fmla="*/ 390 h 417"/>
                      <a:gd name="T74" fmla="*/ 481 w 622"/>
                      <a:gd name="T75" fmla="*/ 387 h 417"/>
                      <a:gd name="T76" fmla="*/ 504 w 622"/>
                      <a:gd name="T77" fmla="*/ 415 h 417"/>
                      <a:gd name="T78" fmla="*/ 517 w 622"/>
                      <a:gd name="T79" fmla="*/ 389 h 417"/>
                      <a:gd name="T80" fmla="*/ 540 w 622"/>
                      <a:gd name="T81" fmla="*/ 377 h 417"/>
                      <a:gd name="T82" fmla="*/ 555 w 622"/>
                      <a:gd name="T83" fmla="*/ 331 h 417"/>
                      <a:gd name="T84" fmla="*/ 536 w 622"/>
                      <a:gd name="T85" fmla="*/ 299 h 417"/>
                      <a:gd name="T86" fmla="*/ 545 w 622"/>
                      <a:gd name="T87" fmla="*/ 274 h 417"/>
                      <a:gd name="T88" fmla="*/ 605 w 622"/>
                      <a:gd name="T89" fmla="*/ 250 h 417"/>
                      <a:gd name="T90" fmla="*/ 614 w 622"/>
                      <a:gd name="T91" fmla="*/ 224 h 417"/>
                      <a:gd name="T92" fmla="*/ 622 w 622"/>
                      <a:gd name="T93" fmla="*/ 202 h 417"/>
                      <a:gd name="T94" fmla="*/ 621 w 622"/>
                      <a:gd name="T95" fmla="*/ 189 h 417"/>
                      <a:gd name="T96" fmla="*/ 603 w 622"/>
                      <a:gd name="T97" fmla="*/ 167 h 417"/>
                      <a:gd name="T98" fmla="*/ 587 w 622"/>
                      <a:gd name="T99" fmla="*/ 145 h 417"/>
                      <a:gd name="T100" fmla="*/ 569 w 622"/>
                      <a:gd name="T101" fmla="*/ 129 h 417"/>
                      <a:gd name="T102" fmla="*/ 544 w 622"/>
                      <a:gd name="T103" fmla="*/ 109 h 417"/>
                      <a:gd name="T104" fmla="*/ 517 w 622"/>
                      <a:gd name="T105" fmla="*/ 69 h 417"/>
                      <a:gd name="T106" fmla="*/ 523 w 622"/>
                      <a:gd name="T107" fmla="*/ 34 h 417"/>
                      <a:gd name="T108" fmla="*/ 506 w 622"/>
                      <a:gd name="T109" fmla="*/ 0 h 417"/>
                      <a:gd name="T110" fmla="*/ 471 w 622"/>
                      <a:gd name="T111" fmla="*/ 5 h 417"/>
                      <a:gd name="T112" fmla="*/ 425 w 622"/>
                      <a:gd name="T113" fmla="*/ 7 h 417"/>
                      <a:gd name="T114" fmla="*/ 338 w 622"/>
                      <a:gd name="T115" fmla="*/ 12 h 417"/>
                      <a:gd name="T116" fmla="*/ 304 w 622"/>
                      <a:gd name="T117" fmla="*/ 13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2" h="417">
                        <a:moveTo>
                          <a:pt x="292" y="14"/>
                        </a:moveTo>
                        <a:lnTo>
                          <a:pt x="279" y="14"/>
                        </a:lnTo>
                        <a:lnTo>
                          <a:pt x="259" y="16"/>
                        </a:lnTo>
                        <a:lnTo>
                          <a:pt x="257" y="16"/>
                        </a:lnTo>
                        <a:lnTo>
                          <a:pt x="247" y="16"/>
                        </a:lnTo>
                        <a:lnTo>
                          <a:pt x="244" y="16"/>
                        </a:lnTo>
                        <a:lnTo>
                          <a:pt x="221" y="17"/>
                        </a:lnTo>
                        <a:lnTo>
                          <a:pt x="209" y="17"/>
                        </a:lnTo>
                        <a:lnTo>
                          <a:pt x="202" y="17"/>
                        </a:lnTo>
                        <a:lnTo>
                          <a:pt x="183" y="18"/>
                        </a:lnTo>
                        <a:lnTo>
                          <a:pt x="175" y="18"/>
                        </a:lnTo>
                        <a:lnTo>
                          <a:pt x="165" y="18"/>
                        </a:lnTo>
                        <a:lnTo>
                          <a:pt x="162" y="18"/>
                        </a:lnTo>
                        <a:lnTo>
                          <a:pt x="159" y="18"/>
                        </a:lnTo>
                        <a:lnTo>
                          <a:pt x="139" y="20"/>
                        </a:lnTo>
                        <a:lnTo>
                          <a:pt x="128" y="20"/>
                        </a:lnTo>
                        <a:lnTo>
                          <a:pt x="114" y="20"/>
                        </a:lnTo>
                        <a:lnTo>
                          <a:pt x="108" y="20"/>
                        </a:lnTo>
                        <a:lnTo>
                          <a:pt x="85" y="21"/>
                        </a:lnTo>
                        <a:lnTo>
                          <a:pt x="79" y="21"/>
                        </a:lnTo>
                        <a:lnTo>
                          <a:pt x="70" y="21"/>
                        </a:lnTo>
                        <a:lnTo>
                          <a:pt x="63" y="21"/>
                        </a:lnTo>
                        <a:lnTo>
                          <a:pt x="58" y="21"/>
                        </a:lnTo>
                        <a:lnTo>
                          <a:pt x="52" y="21"/>
                        </a:lnTo>
                        <a:lnTo>
                          <a:pt x="33" y="21"/>
                        </a:lnTo>
                        <a:lnTo>
                          <a:pt x="21" y="21"/>
                        </a:lnTo>
                        <a:lnTo>
                          <a:pt x="14" y="23"/>
                        </a:lnTo>
                        <a:lnTo>
                          <a:pt x="10" y="23"/>
                        </a:lnTo>
                        <a:lnTo>
                          <a:pt x="0" y="23"/>
                        </a:lnTo>
                        <a:lnTo>
                          <a:pt x="9" y="38"/>
                        </a:lnTo>
                        <a:lnTo>
                          <a:pt x="6" y="54"/>
                        </a:lnTo>
                        <a:lnTo>
                          <a:pt x="10" y="60"/>
                        </a:lnTo>
                        <a:lnTo>
                          <a:pt x="16" y="72"/>
                        </a:lnTo>
                        <a:lnTo>
                          <a:pt x="16" y="76"/>
                        </a:lnTo>
                        <a:lnTo>
                          <a:pt x="12" y="82"/>
                        </a:lnTo>
                        <a:lnTo>
                          <a:pt x="12" y="94"/>
                        </a:lnTo>
                        <a:lnTo>
                          <a:pt x="8" y="101"/>
                        </a:lnTo>
                        <a:lnTo>
                          <a:pt x="0" y="127"/>
                        </a:lnTo>
                        <a:lnTo>
                          <a:pt x="12" y="142"/>
                        </a:lnTo>
                        <a:lnTo>
                          <a:pt x="12" y="147"/>
                        </a:lnTo>
                        <a:lnTo>
                          <a:pt x="14" y="155"/>
                        </a:lnTo>
                        <a:lnTo>
                          <a:pt x="17" y="156"/>
                        </a:lnTo>
                        <a:lnTo>
                          <a:pt x="25" y="185"/>
                        </a:lnTo>
                        <a:lnTo>
                          <a:pt x="28" y="188"/>
                        </a:lnTo>
                        <a:lnTo>
                          <a:pt x="28" y="189"/>
                        </a:lnTo>
                        <a:lnTo>
                          <a:pt x="27" y="193"/>
                        </a:lnTo>
                        <a:lnTo>
                          <a:pt x="33" y="204"/>
                        </a:lnTo>
                        <a:lnTo>
                          <a:pt x="35" y="214"/>
                        </a:lnTo>
                        <a:lnTo>
                          <a:pt x="37" y="222"/>
                        </a:lnTo>
                        <a:lnTo>
                          <a:pt x="44" y="221"/>
                        </a:lnTo>
                        <a:lnTo>
                          <a:pt x="48" y="239"/>
                        </a:lnTo>
                        <a:lnTo>
                          <a:pt x="50" y="240"/>
                        </a:lnTo>
                        <a:lnTo>
                          <a:pt x="52" y="254"/>
                        </a:lnTo>
                        <a:lnTo>
                          <a:pt x="51" y="264"/>
                        </a:lnTo>
                        <a:lnTo>
                          <a:pt x="51" y="272"/>
                        </a:lnTo>
                        <a:lnTo>
                          <a:pt x="62" y="281"/>
                        </a:lnTo>
                        <a:lnTo>
                          <a:pt x="63" y="286"/>
                        </a:lnTo>
                        <a:lnTo>
                          <a:pt x="62" y="287"/>
                        </a:lnTo>
                        <a:lnTo>
                          <a:pt x="62" y="291"/>
                        </a:lnTo>
                        <a:lnTo>
                          <a:pt x="68" y="301"/>
                        </a:lnTo>
                        <a:lnTo>
                          <a:pt x="74" y="316"/>
                        </a:lnTo>
                        <a:lnTo>
                          <a:pt x="70" y="320"/>
                        </a:lnTo>
                        <a:lnTo>
                          <a:pt x="70" y="328"/>
                        </a:lnTo>
                        <a:lnTo>
                          <a:pt x="75" y="328"/>
                        </a:lnTo>
                        <a:lnTo>
                          <a:pt x="75" y="331"/>
                        </a:lnTo>
                        <a:lnTo>
                          <a:pt x="74" y="332"/>
                        </a:lnTo>
                        <a:lnTo>
                          <a:pt x="75" y="337"/>
                        </a:lnTo>
                        <a:lnTo>
                          <a:pt x="74" y="345"/>
                        </a:lnTo>
                        <a:lnTo>
                          <a:pt x="74" y="346"/>
                        </a:lnTo>
                        <a:lnTo>
                          <a:pt x="75" y="346"/>
                        </a:lnTo>
                        <a:lnTo>
                          <a:pt x="77" y="355"/>
                        </a:lnTo>
                        <a:lnTo>
                          <a:pt x="81" y="367"/>
                        </a:lnTo>
                        <a:lnTo>
                          <a:pt x="82" y="367"/>
                        </a:lnTo>
                        <a:lnTo>
                          <a:pt x="81" y="369"/>
                        </a:lnTo>
                        <a:lnTo>
                          <a:pt x="79" y="382"/>
                        </a:lnTo>
                        <a:lnTo>
                          <a:pt x="75" y="386"/>
                        </a:lnTo>
                        <a:lnTo>
                          <a:pt x="89" y="405"/>
                        </a:lnTo>
                        <a:lnTo>
                          <a:pt x="87" y="408"/>
                        </a:lnTo>
                        <a:lnTo>
                          <a:pt x="89" y="408"/>
                        </a:lnTo>
                        <a:lnTo>
                          <a:pt x="113" y="408"/>
                        </a:lnTo>
                        <a:lnTo>
                          <a:pt x="127" y="408"/>
                        </a:lnTo>
                        <a:lnTo>
                          <a:pt x="137" y="408"/>
                        </a:lnTo>
                        <a:lnTo>
                          <a:pt x="143" y="408"/>
                        </a:lnTo>
                        <a:lnTo>
                          <a:pt x="162" y="408"/>
                        </a:lnTo>
                        <a:lnTo>
                          <a:pt x="171" y="408"/>
                        </a:lnTo>
                        <a:lnTo>
                          <a:pt x="186" y="408"/>
                        </a:lnTo>
                        <a:lnTo>
                          <a:pt x="198" y="408"/>
                        </a:lnTo>
                        <a:lnTo>
                          <a:pt x="212" y="407"/>
                        </a:lnTo>
                        <a:lnTo>
                          <a:pt x="215" y="407"/>
                        </a:lnTo>
                        <a:lnTo>
                          <a:pt x="235" y="407"/>
                        </a:lnTo>
                        <a:lnTo>
                          <a:pt x="238" y="407"/>
                        </a:lnTo>
                        <a:lnTo>
                          <a:pt x="259" y="405"/>
                        </a:lnTo>
                        <a:lnTo>
                          <a:pt x="261" y="405"/>
                        </a:lnTo>
                        <a:lnTo>
                          <a:pt x="283" y="404"/>
                        </a:lnTo>
                        <a:lnTo>
                          <a:pt x="284" y="404"/>
                        </a:lnTo>
                        <a:lnTo>
                          <a:pt x="304" y="403"/>
                        </a:lnTo>
                        <a:lnTo>
                          <a:pt x="309" y="403"/>
                        </a:lnTo>
                        <a:lnTo>
                          <a:pt x="315" y="403"/>
                        </a:lnTo>
                        <a:lnTo>
                          <a:pt x="321" y="401"/>
                        </a:lnTo>
                        <a:lnTo>
                          <a:pt x="333" y="401"/>
                        </a:lnTo>
                        <a:lnTo>
                          <a:pt x="349" y="400"/>
                        </a:lnTo>
                        <a:lnTo>
                          <a:pt x="358" y="399"/>
                        </a:lnTo>
                        <a:lnTo>
                          <a:pt x="381" y="397"/>
                        </a:lnTo>
                        <a:lnTo>
                          <a:pt x="387" y="397"/>
                        </a:lnTo>
                        <a:lnTo>
                          <a:pt x="394" y="397"/>
                        </a:lnTo>
                        <a:lnTo>
                          <a:pt x="407" y="395"/>
                        </a:lnTo>
                        <a:lnTo>
                          <a:pt x="421" y="394"/>
                        </a:lnTo>
                        <a:lnTo>
                          <a:pt x="431" y="394"/>
                        </a:lnTo>
                        <a:lnTo>
                          <a:pt x="433" y="393"/>
                        </a:lnTo>
                        <a:lnTo>
                          <a:pt x="438" y="393"/>
                        </a:lnTo>
                        <a:lnTo>
                          <a:pt x="449" y="390"/>
                        </a:lnTo>
                        <a:lnTo>
                          <a:pt x="453" y="390"/>
                        </a:lnTo>
                        <a:lnTo>
                          <a:pt x="460" y="390"/>
                        </a:lnTo>
                        <a:lnTo>
                          <a:pt x="481" y="387"/>
                        </a:lnTo>
                        <a:lnTo>
                          <a:pt x="483" y="389"/>
                        </a:lnTo>
                        <a:lnTo>
                          <a:pt x="492" y="397"/>
                        </a:lnTo>
                        <a:lnTo>
                          <a:pt x="504" y="415"/>
                        </a:lnTo>
                        <a:lnTo>
                          <a:pt x="514" y="417"/>
                        </a:lnTo>
                        <a:lnTo>
                          <a:pt x="518" y="415"/>
                        </a:lnTo>
                        <a:lnTo>
                          <a:pt x="517" y="389"/>
                        </a:lnTo>
                        <a:lnTo>
                          <a:pt x="534" y="381"/>
                        </a:lnTo>
                        <a:lnTo>
                          <a:pt x="538" y="378"/>
                        </a:lnTo>
                        <a:lnTo>
                          <a:pt x="540" y="377"/>
                        </a:lnTo>
                        <a:lnTo>
                          <a:pt x="541" y="372"/>
                        </a:lnTo>
                        <a:lnTo>
                          <a:pt x="541" y="365"/>
                        </a:lnTo>
                        <a:lnTo>
                          <a:pt x="555" y="331"/>
                        </a:lnTo>
                        <a:lnTo>
                          <a:pt x="555" y="321"/>
                        </a:lnTo>
                        <a:lnTo>
                          <a:pt x="548" y="310"/>
                        </a:lnTo>
                        <a:lnTo>
                          <a:pt x="536" y="299"/>
                        </a:lnTo>
                        <a:lnTo>
                          <a:pt x="540" y="288"/>
                        </a:lnTo>
                        <a:lnTo>
                          <a:pt x="540" y="283"/>
                        </a:lnTo>
                        <a:lnTo>
                          <a:pt x="545" y="274"/>
                        </a:lnTo>
                        <a:lnTo>
                          <a:pt x="567" y="270"/>
                        </a:lnTo>
                        <a:lnTo>
                          <a:pt x="592" y="259"/>
                        </a:lnTo>
                        <a:lnTo>
                          <a:pt x="605" y="250"/>
                        </a:lnTo>
                        <a:lnTo>
                          <a:pt x="609" y="230"/>
                        </a:lnTo>
                        <a:lnTo>
                          <a:pt x="610" y="228"/>
                        </a:lnTo>
                        <a:lnTo>
                          <a:pt x="614" y="224"/>
                        </a:lnTo>
                        <a:lnTo>
                          <a:pt x="615" y="222"/>
                        </a:lnTo>
                        <a:lnTo>
                          <a:pt x="621" y="210"/>
                        </a:lnTo>
                        <a:lnTo>
                          <a:pt x="622" y="202"/>
                        </a:lnTo>
                        <a:lnTo>
                          <a:pt x="622" y="193"/>
                        </a:lnTo>
                        <a:lnTo>
                          <a:pt x="622" y="192"/>
                        </a:lnTo>
                        <a:lnTo>
                          <a:pt x="621" y="189"/>
                        </a:lnTo>
                        <a:lnTo>
                          <a:pt x="618" y="177"/>
                        </a:lnTo>
                        <a:lnTo>
                          <a:pt x="607" y="170"/>
                        </a:lnTo>
                        <a:lnTo>
                          <a:pt x="603" y="167"/>
                        </a:lnTo>
                        <a:lnTo>
                          <a:pt x="598" y="164"/>
                        </a:lnTo>
                        <a:lnTo>
                          <a:pt x="594" y="162"/>
                        </a:lnTo>
                        <a:lnTo>
                          <a:pt x="587" y="145"/>
                        </a:lnTo>
                        <a:lnTo>
                          <a:pt x="572" y="135"/>
                        </a:lnTo>
                        <a:lnTo>
                          <a:pt x="569" y="130"/>
                        </a:lnTo>
                        <a:lnTo>
                          <a:pt x="569" y="129"/>
                        </a:lnTo>
                        <a:lnTo>
                          <a:pt x="564" y="113"/>
                        </a:lnTo>
                        <a:lnTo>
                          <a:pt x="559" y="111"/>
                        </a:lnTo>
                        <a:lnTo>
                          <a:pt x="544" y="109"/>
                        </a:lnTo>
                        <a:lnTo>
                          <a:pt x="527" y="99"/>
                        </a:lnTo>
                        <a:lnTo>
                          <a:pt x="525" y="83"/>
                        </a:lnTo>
                        <a:lnTo>
                          <a:pt x="517" y="69"/>
                        </a:lnTo>
                        <a:lnTo>
                          <a:pt x="517" y="67"/>
                        </a:lnTo>
                        <a:lnTo>
                          <a:pt x="514" y="57"/>
                        </a:lnTo>
                        <a:lnTo>
                          <a:pt x="523" y="34"/>
                        </a:lnTo>
                        <a:lnTo>
                          <a:pt x="509" y="14"/>
                        </a:lnTo>
                        <a:lnTo>
                          <a:pt x="507" y="12"/>
                        </a:lnTo>
                        <a:lnTo>
                          <a:pt x="506" y="0"/>
                        </a:lnTo>
                        <a:lnTo>
                          <a:pt x="503" y="0"/>
                        </a:lnTo>
                        <a:lnTo>
                          <a:pt x="496" y="3"/>
                        </a:lnTo>
                        <a:lnTo>
                          <a:pt x="471" y="5"/>
                        </a:lnTo>
                        <a:lnTo>
                          <a:pt x="469" y="5"/>
                        </a:lnTo>
                        <a:lnTo>
                          <a:pt x="458" y="5"/>
                        </a:lnTo>
                        <a:lnTo>
                          <a:pt x="425" y="7"/>
                        </a:lnTo>
                        <a:lnTo>
                          <a:pt x="390" y="9"/>
                        </a:lnTo>
                        <a:lnTo>
                          <a:pt x="380" y="10"/>
                        </a:lnTo>
                        <a:lnTo>
                          <a:pt x="338" y="12"/>
                        </a:lnTo>
                        <a:lnTo>
                          <a:pt x="336" y="12"/>
                        </a:lnTo>
                        <a:lnTo>
                          <a:pt x="334" y="12"/>
                        </a:lnTo>
                        <a:lnTo>
                          <a:pt x="304" y="13"/>
                        </a:lnTo>
                        <a:lnTo>
                          <a:pt x="302" y="13"/>
                        </a:lnTo>
                        <a:lnTo>
                          <a:pt x="292" y="14"/>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90" name="Freeform 67"/>
                  <p:cNvSpPr>
                    <a:spLocks/>
                  </p:cNvSpPr>
                  <p:nvPr/>
                </p:nvSpPr>
                <p:spPr bwMode="auto">
                  <a:xfrm>
                    <a:off x="2871" y="1911"/>
                    <a:ext cx="622" cy="417"/>
                  </a:xfrm>
                  <a:custGeom>
                    <a:avLst/>
                    <a:gdLst>
                      <a:gd name="T0" fmla="*/ 259 w 622"/>
                      <a:gd name="T1" fmla="*/ 16 h 417"/>
                      <a:gd name="T2" fmla="*/ 244 w 622"/>
                      <a:gd name="T3" fmla="*/ 16 h 417"/>
                      <a:gd name="T4" fmla="*/ 202 w 622"/>
                      <a:gd name="T5" fmla="*/ 17 h 417"/>
                      <a:gd name="T6" fmla="*/ 165 w 622"/>
                      <a:gd name="T7" fmla="*/ 18 h 417"/>
                      <a:gd name="T8" fmla="*/ 139 w 622"/>
                      <a:gd name="T9" fmla="*/ 20 h 417"/>
                      <a:gd name="T10" fmla="*/ 108 w 622"/>
                      <a:gd name="T11" fmla="*/ 20 h 417"/>
                      <a:gd name="T12" fmla="*/ 70 w 622"/>
                      <a:gd name="T13" fmla="*/ 21 h 417"/>
                      <a:gd name="T14" fmla="*/ 52 w 622"/>
                      <a:gd name="T15" fmla="*/ 21 h 417"/>
                      <a:gd name="T16" fmla="*/ 14 w 622"/>
                      <a:gd name="T17" fmla="*/ 23 h 417"/>
                      <a:gd name="T18" fmla="*/ 9 w 622"/>
                      <a:gd name="T19" fmla="*/ 38 h 417"/>
                      <a:gd name="T20" fmla="*/ 16 w 622"/>
                      <a:gd name="T21" fmla="*/ 72 h 417"/>
                      <a:gd name="T22" fmla="*/ 12 w 622"/>
                      <a:gd name="T23" fmla="*/ 94 h 417"/>
                      <a:gd name="T24" fmla="*/ 12 w 622"/>
                      <a:gd name="T25" fmla="*/ 142 h 417"/>
                      <a:gd name="T26" fmla="*/ 17 w 622"/>
                      <a:gd name="T27" fmla="*/ 156 h 417"/>
                      <a:gd name="T28" fmla="*/ 28 w 622"/>
                      <a:gd name="T29" fmla="*/ 189 h 417"/>
                      <a:gd name="T30" fmla="*/ 35 w 622"/>
                      <a:gd name="T31" fmla="*/ 214 h 417"/>
                      <a:gd name="T32" fmla="*/ 48 w 622"/>
                      <a:gd name="T33" fmla="*/ 239 h 417"/>
                      <a:gd name="T34" fmla="*/ 51 w 622"/>
                      <a:gd name="T35" fmla="*/ 264 h 417"/>
                      <a:gd name="T36" fmla="*/ 63 w 622"/>
                      <a:gd name="T37" fmla="*/ 286 h 417"/>
                      <a:gd name="T38" fmla="*/ 68 w 622"/>
                      <a:gd name="T39" fmla="*/ 301 h 417"/>
                      <a:gd name="T40" fmla="*/ 70 w 622"/>
                      <a:gd name="T41" fmla="*/ 328 h 417"/>
                      <a:gd name="T42" fmla="*/ 74 w 622"/>
                      <a:gd name="T43" fmla="*/ 332 h 417"/>
                      <a:gd name="T44" fmla="*/ 74 w 622"/>
                      <a:gd name="T45" fmla="*/ 346 h 417"/>
                      <a:gd name="T46" fmla="*/ 81 w 622"/>
                      <a:gd name="T47" fmla="*/ 367 h 417"/>
                      <a:gd name="T48" fmla="*/ 79 w 622"/>
                      <a:gd name="T49" fmla="*/ 382 h 417"/>
                      <a:gd name="T50" fmla="*/ 87 w 622"/>
                      <a:gd name="T51" fmla="*/ 408 h 417"/>
                      <a:gd name="T52" fmla="*/ 127 w 622"/>
                      <a:gd name="T53" fmla="*/ 408 h 417"/>
                      <a:gd name="T54" fmla="*/ 162 w 622"/>
                      <a:gd name="T55" fmla="*/ 408 h 417"/>
                      <a:gd name="T56" fmla="*/ 198 w 622"/>
                      <a:gd name="T57" fmla="*/ 408 h 417"/>
                      <a:gd name="T58" fmla="*/ 235 w 622"/>
                      <a:gd name="T59" fmla="*/ 407 h 417"/>
                      <a:gd name="T60" fmla="*/ 261 w 622"/>
                      <a:gd name="T61" fmla="*/ 405 h 417"/>
                      <a:gd name="T62" fmla="*/ 304 w 622"/>
                      <a:gd name="T63" fmla="*/ 403 h 417"/>
                      <a:gd name="T64" fmla="*/ 321 w 622"/>
                      <a:gd name="T65" fmla="*/ 401 h 417"/>
                      <a:gd name="T66" fmla="*/ 358 w 622"/>
                      <a:gd name="T67" fmla="*/ 399 h 417"/>
                      <a:gd name="T68" fmla="*/ 394 w 622"/>
                      <a:gd name="T69" fmla="*/ 397 h 417"/>
                      <a:gd name="T70" fmla="*/ 431 w 622"/>
                      <a:gd name="T71" fmla="*/ 394 h 417"/>
                      <a:gd name="T72" fmla="*/ 449 w 622"/>
                      <a:gd name="T73" fmla="*/ 390 h 417"/>
                      <a:gd name="T74" fmla="*/ 481 w 622"/>
                      <a:gd name="T75" fmla="*/ 387 h 417"/>
                      <a:gd name="T76" fmla="*/ 504 w 622"/>
                      <a:gd name="T77" fmla="*/ 415 h 417"/>
                      <a:gd name="T78" fmla="*/ 517 w 622"/>
                      <a:gd name="T79" fmla="*/ 389 h 417"/>
                      <a:gd name="T80" fmla="*/ 540 w 622"/>
                      <a:gd name="T81" fmla="*/ 377 h 417"/>
                      <a:gd name="T82" fmla="*/ 555 w 622"/>
                      <a:gd name="T83" fmla="*/ 331 h 417"/>
                      <a:gd name="T84" fmla="*/ 536 w 622"/>
                      <a:gd name="T85" fmla="*/ 299 h 417"/>
                      <a:gd name="T86" fmla="*/ 545 w 622"/>
                      <a:gd name="T87" fmla="*/ 274 h 417"/>
                      <a:gd name="T88" fmla="*/ 605 w 622"/>
                      <a:gd name="T89" fmla="*/ 250 h 417"/>
                      <a:gd name="T90" fmla="*/ 614 w 622"/>
                      <a:gd name="T91" fmla="*/ 224 h 417"/>
                      <a:gd name="T92" fmla="*/ 622 w 622"/>
                      <a:gd name="T93" fmla="*/ 202 h 417"/>
                      <a:gd name="T94" fmla="*/ 621 w 622"/>
                      <a:gd name="T95" fmla="*/ 189 h 417"/>
                      <a:gd name="T96" fmla="*/ 603 w 622"/>
                      <a:gd name="T97" fmla="*/ 167 h 417"/>
                      <a:gd name="T98" fmla="*/ 587 w 622"/>
                      <a:gd name="T99" fmla="*/ 145 h 417"/>
                      <a:gd name="T100" fmla="*/ 569 w 622"/>
                      <a:gd name="T101" fmla="*/ 129 h 417"/>
                      <a:gd name="T102" fmla="*/ 544 w 622"/>
                      <a:gd name="T103" fmla="*/ 109 h 417"/>
                      <a:gd name="T104" fmla="*/ 517 w 622"/>
                      <a:gd name="T105" fmla="*/ 69 h 417"/>
                      <a:gd name="T106" fmla="*/ 523 w 622"/>
                      <a:gd name="T107" fmla="*/ 34 h 417"/>
                      <a:gd name="T108" fmla="*/ 506 w 622"/>
                      <a:gd name="T109" fmla="*/ 0 h 417"/>
                      <a:gd name="T110" fmla="*/ 471 w 622"/>
                      <a:gd name="T111" fmla="*/ 5 h 417"/>
                      <a:gd name="T112" fmla="*/ 425 w 622"/>
                      <a:gd name="T113" fmla="*/ 7 h 417"/>
                      <a:gd name="T114" fmla="*/ 338 w 622"/>
                      <a:gd name="T115" fmla="*/ 12 h 417"/>
                      <a:gd name="T116" fmla="*/ 304 w 622"/>
                      <a:gd name="T117" fmla="*/ 13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2" h="417">
                        <a:moveTo>
                          <a:pt x="292" y="14"/>
                        </a:moveTo>
                        <a:lnTo>
                          <a:pt x="279" y="14"/>
                        </a:lnTo>
                        <a:lnTo>
                          <a:pt x="259" y="16"/>
                        </a:lnTo>
                        <a:lnTo>
                          <a:pt x="257" y="16"/>
                        </a:lnTo>
                        <a:lnTo>
                          <a:pt x="247" y="16"/>
                        </a:lnTo>
                        <a:lnTo>
                          <a:pt x="244" y="16"/>
                        </a:lnTo>
                        <a:lnTo>
                          <a:pt x="221" y="17"/>
                        </a:lnTo>
                        <a:lnTo>
                          <a:pt x="209" y="17"/>
                        </a:lnTo>
                        <a:lnTo>
                          <a:pt x="202" y="17"/>
                        </a:lnTo>
                        <a:lnTo>
                          <a:pt x="183" y="18"/>
                        </a:lnTo>
                        <a:lnTo>
                          <a:pt x="175" y="18"/>
                        </a:lnTo>
                        <a:lnTo>
                          <a:pt x="165" y="18"/>
                        </a:lnTo>
                        <a:lnTo>
                          <a:pt x="162" y="18"/>
                        </a:lnTo>
                        <a:lnTo>
                          <a:pt x="159" y="18"/>
                        </a:lnTo>
                        <a:lnTo>
                          <a:pt x="139" y="20"/>
                        </a:lnTo>
                        <a:lnTo>
                          <a:pt x="128" y="20"/>
                        </a:lnTo>
                        <a:lnTo>
                          <a:pt x="114" y="20"/>
                        </a:lnTo>
                        <a:lnTo>
                          <a:pt x="108" y="20"/>
                        </a:lnTo>
                        <a:lnTo>
                          <a:pt x="85" y="21"/>
                        </a:lnTo>
                        <a:lnTo>
                          <a:pt x="79" y="21"/>
                        </a:lnTo>
                        <a:lnTo>
                          <a:pt x="70" y="21"/>
                        </a:lnTo>
                        <a:lnTo>
                          <a:pt x="63" y="21"/>
                        </a:lnTo>
                        <a:lnTo>
                          <a:pt x="58" y="21"/>
                        </a:lnTo>
                        <a:lnTo>
                          <a:pt x="52" y="21"/>
                        </a:lnTo>
                        <a:lnTo>
                          <a:pt x="33" y="21"/>
                        </a:lnTo>
                        <a:lnTo>
                          <a:pt x="21" y="21"/>
                        </a:lnTo>
                        <a:lnTo>
                          <a:pt x="14" y="23"/>
                        </a:lnTo>
                        <a:lnTo>
                          <a:pt x="10" y="23"/>
                        </a:lnTo>
                        <a:lnTo>
                          <a:pt x="0" y="23"/>
                        </a:lnTo>
                        <a:lnTo>
                          <a:pt x="9" y="38"/>
                        </a:lnTo>
                        <a:lnTo>
                          <a:pt x="6" y="54"/>
                        </a:lnTo>
                        <a:lnTo>
                          <a:pt x="10" y="60"/>
                        </a:lnTo>
                        <a:lnTo>
                          <a:pt x="16" y="72"/>
                        </a:lnTo>
                        <a:lnTo>
                          <a:pt x="16" y="76"/>
                        </a:lnTo>
                        <a:lnTo>
                          <a:pt x="12" y="82"/>
                        </a:lnTo>
                        <a:lnTo>
                          <a:pt x="12" y="94"/>
                        </a:lnTo>
                        <a:lnTo>
                          <a:pt x="8" y="101"/>
                        </a:lnTo>
                        <a:lnTo>
                          <a:pt x="0" y="127"/>
                        </a:lnTo>
                        <a:lnTo>
                          <a:pt x="12" y="142"/>
                        </a:lnTo>
                        <a:lnTo>
                          <a:pt x="12" y="147"/>
                        </a:lnTo>
                        <a:lnTo>
                          <a:pt x="14" y="155"/>
                        </a:lnTo>
                        <a:lnTo>
                          <a:pt x="17" y="156"/>
                        </a:lnTo>
                        <a:lnTo>
                          <a:pt x="25" y="185"/>
                        </a:lnTo>
                        <a:lnTo>
                          <a:pt x="28" y="188"/>
                        </a:lnTo>
                        <a:lnTo>
                          <a:pt x="28" y="189"/>
                        </a:lnTo>
                        <a:lnTo>
                          <a:pt x="27" y="193"/>
                        </a:lnTo>
                        <a:lnTo>
                          <a:pt x="33" y="204"/>
                        </a:lnTo>
                        <a:lnTo>
                          <a:pt x="35" y="214"/>
                        </a:lnTo>
                        <a:lnTo>
                          <a:pt x="37" y="222"/>
                        </a:lnTo>
                        <a:lnTo>
                          <a:pt x="44" y="221"/>
                        </a:lnTo>
                        <a:lnTo>
                          <a:pt x="48" y="239"/>
                        </a:lnTo>
                        <a:lnTo>
                          <a:pt x="50" y="240"/>
                        </a:lnTo>
                        <a:lnTo>
                          <a:pt x="52" y="254"/>
                        </a:lnTo>
                        <a:lnTo>
                          <a:pt x="51" y="264"/>
                        </a:lnTo>
                        <a:lnTo>
                          <a:pt x="51" y="272"/>
                        </a:lnTo>
                        <a:lnTo>
                          <a:pt x="62" y="281"/>
                        </a:lnTo>
                        <a:lnTo>
                          <a:pt x="63" y="286"/>
                        </a:lnTo>
                        <a:lnTo>
                          <a:pt x="62" y="287"/>
                        </a:lnTo>
                        <a:lnTo>
                          <a:pt x="62" y="291"/>
                        </a:lnTo>
                        <a:lnTo>
                          <a:pt x="68" y="301"/>
                        </a:lnTo>
                        <a:lnTo>
                          <a:pt x="74" y="316"/>
                        </a:lnTo>
                        <a:lnTo>
                          <a:pt x="70" y="320"/>
                        </a:lnTo>
                        <a:lnTo>
                          <a:pt x="70" y="328"/>
                        </a:lnTo>
                        <a:lnTo>
                          <a:pt x="75" y="328"/>
                        </a:lnTo>
                        <a:lnTo>
                          <a:pt x="75" y="331"/>
                        </a:lnTo>
                        <a:lnTo>
                          <a:pt x="74" y="332"/>
                        </a:lnTo>
                        <a:lnTo>
                          <a:pt x="75" y="337"/>
                        </a:lnTo>
                        <a:lnTo>
                          <a:pt x="74" y="345"/>
                        </a:lnTo>
                        <a:lnTo>
                          <a:pt x="74" y="346"/>
                        </a:lnTo>
                        <a:lnTo>
                          <a:pt x="75" y="346"/>
                        </a:lnTo>
                        <a:lnTo>
                          <a:pt x="77" y="355"/>
                        </a:lnTo>
                        <a:lnTo>
                          <a:pt x="81" y="367"/>
                        </a:lnTo>
                        <a:lnTo>
                          <a:pt x="82" y="367"/>
                        </a:lnTo>
                        <a:lnTo>
                          <a:pt x="81" y="369"/>
                        </a:lnTo>
                        <a:lnTo>
                          <a:pt x="79" y="382"/>
                        </a:lnTo>
                        <a:lnTo>
                          <a:pt x="75" y="386"/>
                        </a:lnTo>
                        <a:lnTo>
                          <a:pt x="89" y="405"/>
                        </a:lnTo>
                        <a:lnTo>
                          <a:pt x="87" y="408"/>
                        </a:lnTo>
                        <a:lnTo>
                          <a:pt x="89" y="408"/>
                        </a:lnTo>
                        <a:lnTo>
                          <a:pt x="113" y="408"/>
                        </a:lnTo>
                        <a:lnTo>
                          <a:pt x="127" y="408"/>
                        </a:lnTo>
                        <a:lnTo>
                          <a:pt x="137" y="408"/>
                        </a:lnTo>
                        <a:lnTo>
                          <a:pt x="143" y="408"/>
                        </a:lnTo>
                        <a:lnTo>
                          <a:pt x="162" y="408"/>
                        </a:lnTo>
                        <a:lnTo>
                          <a:pt x="171" y="408"/>
                        </a:lnTo>
                        <a:lnTo>
                          <a:pt x="186" y="408"/>
                        </a:lnTo>
                        <a:lnTo>
                          <a:pt x="198" y="408"/>
                        </a:lnTo>
                        <a:lnTo>
                          <a:pt x="212" y="407"/>
                        </a:lnTo>
                        <a:lnTo>
                          <a:pt x="215" y="407"/>
                        </a:lnTo>
                        <a:lnTo>
                          <a:pt x="235" y="407"/>
                        </a:lnTo>
                        <a:lnTo>
                          <a:pt x="238" y="407"/>
                        </a:lnTo>
                        <a:lnTo>
                          <a:pt x="259" y="405"/>
                        </a:lnTo>
                        <a:lnTo>
                          <a:pt x="261" y="405"/>
                        </a:lnTo>
                        <a:lnTo>
                          <a:pt x="283" y="404"/>
                        </a:lnTo>
                        <a:lnTo>
                          <a:pt x="284" y="404"/>
                        </a:lnTo>
                        <a:lnTo>
                          <a:pt x="304" y="403"/>
                        </a:lnTo>
                        <a:lnTo>
                          <a:pt x="309" y="403"/>
                        </a:lnTo>
                        <a:lnTo>
                          <a:pt x="315" y="403"/>
                        </a:lnTo>
                        <a:lnTo>
                          <a:pt x="321" y="401"/>
                        </a:lnTo>
                        <a:lnTo>
                          <a:pt x="333" y="401"/>
                        </a:lnTo>
                        <a:lnTo>
                          <a:pt x="349" y="400"/>
                        </a:lnTo>
                        <a:lnTo>
                          <a:pt x="358" y="399"/>
                        </a:lnTo>
                        <a:lnTo>
                          <a:pt x="381" y="397"/>
                        </a:lnTo>
                        <a:lnTo>
                          <a:pt x="387" y="397"/>
                        </a:lnTo>
                        <a:lnTo>
                          <a:pt x="394" y="397"/>
                        </a:lnTo>
                        <a:lnTo>
                          <a:pt x="407" y="395"/>
                        </a:lnTo>
                        <a:lnTo>
                          <a:pt x="421" y="394"/>
                        </a:lnTo>
                        <a:lnTo>
                          <a:pt x="431" y="394"/>
                        </a:lnTo>
                        <a:lnTo>
                          <a:pt x="433" y="393"/>
                        </a:lnTo>
                        <a:lnTo>
                          <a:pt x="438" y="393"/>
                        </a:lnTo>
                        <a:lnTo>
                          <a:pt x="449" y="390"/>
                        </a:lnTo>
                        <a:lnTo>
                          <a:pt x="453" y="390"/>
                        </a:lnTo>
                        <a:lnTo>
                          <a:pt x="460" y="390"/>
                        </a:lnTo>
                        <a:lnTo>
                          <a:pt x="481" y="387"/>
                        </a:lnTo>
                        <a:lnTo>
                          <a:pt x="483" y="389"/>
                        </a:lnTo>
                        <a:lnTo>
                          <a:pt x="492" y="397"/>
                        </a:lnTo>
                        <a:lnTo>
                          <a:pt x="504" y="415"/>
                        </a:lnTo>
                        <a:lnTo>
                          <a:pt x="514" y="417"/>
                        </a:lnTo>
                        <a:lnTo>
                          <a:pt x="518" y="415"/>
                        </a:lnTo>
                        <a:lnTo>
                          <a:pt x="517" y="389"/>
                        </a:lnTo>
                        <a:lnTo>
                          <a:pt x="534" y="381"/>
                        </a:lnTo>
                        <a:lnTo>
                          <a:pt x="538" y="378"/>
                        </a:lnTo>
                        <a:lnTo>
                          <a:pt x="540" y="377"/>
                        </a:lnTo>
                        <a:lnTo>
                          <a:pt x="541" y="372"/>
                        </a:lnTo>
                        <a:lnTo>
                          <a:pt x="541" y="365"/>
                        </a:lnTo>
                        <a:lnTo>
                          <a:pt x="555" y="331"/>
                        </a:lnTo>
                        <a:lnTo>
                          <a:pt x="555" y="321"/>
                        </a:lnTo>
                        <a:lnTo>
                          <a:pt x="548" y="310"/>
                        </a:lnTo>
                        <a:lnTo>
                          <a:pt x="536" y="299"/>
                        </a:lnTo>
                        <a:lnTo>
                          <a:pt x="540" y="288"/>
                        </a:lnTo>
                        <a:lnTo>
                          <a:pt x="540" y="283"/>
                        </a:lnTo>
                        <a:lnTo>
                          <a:pt x="545" y="274"/>
                        </a:lnTo>
                        <a:lnTo>
                          <a:pt x="567" y="270"/>
                        </a:lnTo>
                        <a:lnTo>
                          <a:pt x="592" y="259"/>
                        </a:lnTo>
                        <a:lnTo>
                          <a:pt x="605" y="250"/>
                        </a:lnTo>
                        <a:lnTo>
                          <a:pt x="609" y="230"/>
                        </a:lnTo>
                        <a:lnTo>
                          <a:pt x="610" y="228"/>
                        </a:lnTo>
                        <a:lnTo>
                          <a:pt x="614" y="224"/>
                        </a:lnTo>
                        <a:lnTo>
                          <a:pt x="615" y="222"/>
                        </a:lnTo>
                        <a:lnTo>
                          <a:pt x="621" y="210"/>
                        </a:lnTo>
                        <a:lnTo>
                          <a:pt x="622" y="202"/>
                        </a:lnTo>
                        <a:lnTo>
                          <a:pt x="622" y="193"/>
                        </a:lnTo>
                        <a:lnTo>
                          <a:pt x="622" y="192"/>
                        </a:lnTo>
                        <a:lnTo>
                          <a:pt x="621" y="189"/>
                        </a:lnTo>
                        <a:lnTo>
                          <a:pt x="618" y="177"/>
                        </a:lnTo>
                        <a:lnTo>
                          <a:pt x="607" y="170"/>
                        </a:lnTo>
                        <a:lnTo>
                          <a:pt x="603" y="167"/>
                        </a:lnTo>
                        <a:lnTo>
                          <a:pt x="598" y="164"/>
                        </a:lnTo>
                        <a:lnTo>
                          <a:pt x="594" y="162"/>
                        </a:lnTo>
                        <a:lnTo>
                          <a:pt x="587" y="145"/>
                        </a:lnTo>
                        <a:lnTo>
                          <a:pt x="572" y="135"/>
                        </a:lnTo>
                        <a:lnTo>
                          <a:pt x="569" y="130"/>
                        </a:lnTo>
                        <a:lnTo>
                          <a:pt x="569" y="129"/>
                        </a:lnTo>
                        <a:lnTo>
                          <a:pt x="564" y="113"/>
                        </a:lnTo>
                        <a:lnTo>
                          <a:pt x="559" y="111"/>
                        </a:lnTo>
                        <a:lnTo>
                          <a:pt x="544" y="109"/>
                        </a:lnTo>
                        <a:lnTo>
                          <a:pt x="527" y="99"/>
                        </a:lnTo>
                        <a:lnTo>
                          <a:pt x="525" y="83"/>
                        </a:lnTo>
                        <a:lnTo>
                          <a:pt x="517" y="69"/>
                        </a:lnTo>
                        <a:lnTo>
                          <a:pt x="517" y="67"/>
                        </a:lnTo>
                        <a:lnTo>
                          <a:pt x="514" y="57"/>
                        </a:lnTo>
                        <a:lnTo>
                          <a:pt x="523" y="34"/>
                        </a:lnTo>
                        <a:lnTo>
                          <a:pt x="509" y="14"/>
                        </a:lnTo>
                        <a:lnTo>
                          <a:pt x="507" y="12"/>
                        </a:lnTo>
                        <a:lnTo>
                          <a:pt x="506" y="0"/>
                        </a:lnTo>
                        <a:lnTo>
                          <a:pt x="503" y="0"/>
                        </a:lnTo>
                        <a:lnTo>
                          <a:pt x="496" y="3"/>
                        </a:lnTo>
                        <a:lnTo>
                          <a:pt x="471" y="5"/>
                        </a:lnTo>
                        <a:lnTo>
                          <a:pt x="469" y="5"/>
                        </a:lnTo>
                        <a:lnTo>
                          <a:pt x="458" y="5"/>
                        </a:lnTo>
                        <a:lnTo>
                          <a:pt x="425" y="7"/>
                        </a:lnTo>
                        <a:lnTo>
                          <a:pt x="390" y="9"/>
                        </a:lnTo>
                        <a:lnTo>
                          <a:pt x="380" y="10"/>
                        </a:lnTo>
                        <a:lnTo>
                          <a:pt x="338" y="12"/>
                        </a:lnTo>
                        <a:lnTo>
                          <a:pt x="336" y="12"/>
                        </a:lnTo>
                        <a:lnTo>
                          <a:pt x="334" y="12"/>
                        </a:lnTo>
                        <a:lnTo>
                          <a:pt x="304" y="13"/>
                        </a:lnTo>
                        <a:lnTo>
                          <a:pt x="302" y="13"/>
                        </a:lnTo>
                        <a:lnTo>
                          <a:pt x="292" y="1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69" name="Freeform 268"/>
                <p:cNvSpPr>
                  <a:spLocks/>
                </p:cNvSpPr>
                <p:nvPr/>
              </p:nvSpPr>
              <p:spPr bwMode="auto">
                <a:xfrm>
                  <a:off x="4041" y="2942"/>
                  <a:ext cx="564" cy="589"/>
                </a:xfrm>
                <a:custGeom>
                  <a:avLst/>
                  <a:gdLst>
                    <a:gd name="T0" fmla="*/ 94 w 564"/>
                    <a:gd name="T1" fmla="*/ 23 h 589"/>
                    <a:gd name="T2" fmla="*/ 135 w 564"/>
                    <a:gd name="T3" fmla="*/ 18 h 589"/>
                    <a:gd name="T4" fmla="*/ 168 w 564"/>
                    <a:gd name="T5" fmla="*/ 14 h 589"/>
                    <a:gd name="T6" fmla="*/ 216 w 564"/>
                    <a:gd name="T7" fmla="*/ 7 h 589"/>
                    <a:gd name="T8" fmla="*/ 255 w 564"/>
                    <a:gd name="T9" fmla="*/ 0 h 589"/>
                    <a:gd name="T10" fmla="*/ 241 w 564"/>
                    <a:gd name="T11" fmla="*/ 40 h 589"/>
                    <a:gd name="T12" fmla="*/ 271 w 564"/>
                    <a:gd name="T13" fmla="*/ 60 h 589"/>
                    <a:gd name="T14" fmla="*/ 297 w 564"/>
                    <a:gd name="T15" fmla="*/ 66 h 589"/>
                    <a:gd name="T16" fmla="*/ 315 w 564"/>
                    <a:gd name="T17" fmla="*/ 92 h 589"/>
                    <a:gd name="T18" fmla="*/ 335 w 564"/>
                    <a:gd name="T19" fmla="*/ 120 h 589"/>
                    <a:gd name="T20" fmla="*/ 361 w 564"/>
                    <a:gd name="T21" fmla="*/ 139 h 589"/>
                    <a:gd name="T22" fmla="*/ 394 w 564"/>
                    <a:gd name="T23" fmla="*/ 167 h 589"/>
                    <a:gd name="T24" fmla="*/ 427 w 564"/>
                    <a:gd name="T25" fmla="*/ 200 h 589"/>
                    <a:gd name="T26" fmla="*/ 446 w 564"/>
                    <a:gd name="T27" fmla="*/ 223 h 589"/>
                    <a:gd name="T28" fmla="*/ 474 w 564"/>
                    <a:gd name="T29" fmla="*/ 243 h 589"/>
                    <a:gd name="T30" fmla="*/ 495 w 564"/>
                    <a:gd name="T31" fmla="*/ 286 h 589"/>
                    <a:gd name="T32" fmla="*/ 528 w 564"/>
                    <a:gd name="T33" fmla="*/ 330 h 589"/>
                    <a:gd name="T34" fmla="*/ 563 w 564"/>
                    <a:gd name="T35" fmla="*/ 348 h 589"/>
                    <a:gd name="T36" fmla="*/ 548 w 564"/>
                    <a:gd name="T37" fmla="*/ 380 h 589"/>
                    <a:gd name="T38" fmla="*/ 535 w 564"/>
                    <a:gd name="T39" fmla="*/ 397 h 589"/>
                    <a:gd name="T40" fmla="*/ 536 w 564"/>
                    <a:gd name="T41" fmla="*/ 415 h 589"/>
                    <a:gd name="T42" fmla="*/ 532 w 564"/>
                    <a:gd name="T43" fmla="*/ 443 h 589"/>
                    <a:gd name="T44" fmla="*/ 526 w 564"/>
                    <a:gd name="T45" fmla="*/ 476 h 589"/>
                    <a:gd name="T46" fmla="*/ 519 w 564"/>
                    <a:gd name="T47" fmla="*/ 495 h 589"/>
                    <a:gd name="T48" fmla="*/ 478 w 564"/>
                    <a:gd name="T49" fmla="*/ 529 h 589"/>
                    <a:gd name="T50" fmla="*/ 469 w 564"/>
                    <a:gd name="T51" fmla="*/ 589 h 589"/>
                    <a:gd name="T52" fmla="*/ 442 w 564"/>
                    <a:gd name="T53" fmla="*/ 566 h 589"/>
                    <a:gd name="T54" fmla="*/ 413 w 564"/>
                    <a:gd name="T55" fmla="*/ 568 h 589"/>
                    <a:gd name="T56" fmla="*/ 387 w 564"/>
                    <a:gd name="T57" fmla="*/ 570 h 589"/>
                    <a:gd name="T58" fmla="*/ 331 w 564"/>
                    <a:gd name="T59" fmla="*/ 574 h 589"/>
                    <a:gd name="T60" fmla="*/ 315 w 564"/>
                    <a:gd name="T61" fmla="*/ 575 h 589"/>
                    <a:gd name="T62" fmla="*/ 282 w 564"/>
                    <a:gd name="T63" fmla="*/ 578 h 589"/>
                    <a:gd name="T64" fmla="*/ 247 w 564"/>
                    <a:gd name="T65" fmla="*/ 581 h 589"/>
                    <a:gd name="T66" fmla="*/ 225 w 564"/>
                    <a:gd name="T67" fmla="*/ 582 h 589"/>
                    <a:gd name="T68" fmla="*/ 206 w 564"/>
                    <a:gd name="T69" fmla="*/ 584 h 589"/>
                    <a:gd name="T70" fmla="*/ 149 w 564"/>
                    <a:gd name="T71" fmla="*/ 586 h 589"/>
                    <a:gd name="T72" fmla="*/ 127 w 564"/>
                    <a:gd name="T73" fmla="*/ 543 h 589"/>
                    <a:gd name="T74" fmla="*/ 116 w 564"/>
                    <a:gd name="T75" fmla="*/ 504 h 589"/>
                    <a:gd name="T76" fmla="*/ 105 w 564"/>
                    <a:gd name="T77" fmla="*/ 463 h 589"/>
                    <a:gd name="T78" fmla="*/ 102 w 564"/>
                    <a:gd name="T79" fmla="*/ 437 h 589"/>
                    <a:gd name="T80" fmla="*/ 110 w 564"/>
                    <a:gd name="T81" fmla="*/ 398 h 589"/>
                    <a:gd name="T82" fmla="*/ 110 w 564"/>
                    <a:gd name="T83" fmla="*/ 370 h 589"/>
                    <a:gd name="T84" fmla="*/ 93 w 564"/>
                    <a:gd name="T85" fmla="*/ 339 h 589"/>
                    <a:gd name="T86" fmla="*/ 87 w 564"/>
                    <a:gd name="T87" fmla="*/ 321 h 589"/>
                    <a:gd name="T88" fmla="*/ 70 w 564"/>
                    <a:gd name="T89" fmla="*/ 279 h 589"/>
                    <a:gd name="T90" fmla="*/ 59 w 564"/>
                    <a:gd name="T91" fmla="*/ 238 h 589"/>
                    <a:gd name="T92" fmla="*/ 51 w 564"/>
                    <a:gd name="T93" fmla="*/ 208 h 589"/>
                    <a:gd name="T94" fmla="*/ 40 w 564"/>
                    <a:gd name="T95" fmla="*/ 168 h 589"/>
                    <a:gd name="T96" fmla="*/ 32 w 564"/>
                    <a:gd name="T97" fmla="*/ 142 h 589"/>
                    <a:gd name="T98" fmla="*/ 19 w 564"/>
                    <a:gd name="T99" fmla="*/ 104 h 589"/>
                    <a:gd name="T100" fmla="*/ 8 w 564"/>
                    <a:gd name="T101" fmla="*/ 67 h 589"/>
                    <a:gd name="T102" fmla="*/ 0 w 564"/>
                    <a:gd name="T103" fmla="*/ 36 h 589"/>
                    <a:gd name="T104" fmla="*/ 25 w 564"/>
                    <a:gd name="T105" fmla="*/ 33 h 589"/>
                    <a:gd name="T106" fmla="*/ 65 w 564"/>
                    <a:gd name="T107" fmla="*/ 27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589">
                      <a:moveTo>
                        <a:pt x="83" y="25"/>
                      </a:moveTo>
                      <a:lnTo>
                        <a:pt x="87" y="25"/>
                      </a:lnTo>
                      <a:lnTo>
                        <a:pt x="90" y="25"/>
                      </a:lnTo>
                      <a:lnTo>
                        <a:pt x="94" y="23"/>
                      </a:lnTo>
                      <a:lnTo>
                        <a:pt x="104" y="22"/>
                      </a:lnTo>
                      <a:lnTo>
                        <a:pt x="119" y="21"/>
                      </a:lnTo>
                      <a:lnTo>
                        <a:pt x="130" y="19"/>
                      </a:lnTo>
                      <a:lnTo>
                        <a:pt x="135" y="18"/>
                      </a:lnTo>
                      <a:lnTo>
                        <a:pt x="142" y="18"/>
                      </a:lnTo>
                      <a:lnTo>
                        <a:pt x="154" y="17"/>
                      </a:lnTo>
                      <a:lnTo>
                        <a:pt x="155" y="17"/>
                      </a:lnTo>
                      <a:lnTo>
                        <a:pt x="168" y="14"/>
                      </a:lnTo>
                      <a:lnTo>
                        <a:pt x="173" y="14"/>
                      </a:lnTo>
                      <a:lnTo>
                        <a:pt x="176" y="14"/>
                      </a:lnTo>
                      <a:lnTo>
                        <a:pt x="209" y="9"/>
                      </a:lnTo>
                      <a:lnTo>
                        <a:pt x="216" y="7"/>
                      </a:lnTo>
                      <a:lnTo>
                        <a:pt x="221" y="5"/>
                      </a:lnTo>
                      <a:lnTo>
                        <a:pt x="222" y="5"/>
                      </a:lnTo>
                      <a:lnTo>
                        <a:pt x="239" y="3"/>
                      </a:lnTo>
                      <a:lnTo>
                        <a:pt x="255" y="0"/>
                      </a:lnTo>
                      <a:lnTo>
                        <a:pt x="262" y="0"/>
                      </a:lnTo>
                      <a:lnTo>
                        <a:pt x="262" y="9"/>
                      </a:lnTo>
                      <a:lnTo>
                        <a:pt x="249" y="21"/>
                      </a:lnTo>
                      <a:lnTo>
                        <a:pt x="241" y="40"/>
                      </a:lnTo>
                      <a:lnTo>
                        <a:pt x="243" y="44"/>
                      </a:lnTo>
                      <a:lnTo>
                        <a:pt x="255" y="50"/>
                      </a:lnTo>
                      <a:lnTo>
                        <a:pt x="269" y="58"/>
                      </a:lnTo>
                      <a:lnTo>
                        <a:pt x="271" y="60"/>
                      </a:lnTo>
                      <a:lnTo>
                        <a:pt x="277" y="64"/>
                      </a:lnTo>
                      <a:lnTo>
                        <a:pt x="280" y="66"/>
                      </a:lnTo>
                      <a:lnTo>
                        <a:pt x="284" y="66"/>
                      </a:lnTo>
                      <a:lnTo>
                        <a:pt x="297" y="66"/>
                      </a:lnTo>
                      <a:lnTo>
                        <a:pt x="303" y="77"/>
                      </a:lnTo>
                      <a:lnTo>
                        <a:pt x="311" y="88"/>
                      </a:lnTo>
                      <a:lnTo>
                        <a:pt x="314" y="90"/>
                      </a:lnTo>
                      <a:lnTo>
                        <a:pt x="315" y="92"/>
                      </a:lnTo>
                      <a:lnTo>
                        <a:pt x="315" y="97"/>
                      </a:lnTo>
                      <a:lnTo>
                        <a:pt x="325" y="107"/>
                      </a:lnTo>
                      <a:lnTo>
                        <a:pt x="331" y="115"/>
                      </a:lnTo>
                      <a:lnTo>
                        <a:pt x="335" y="120"/>
                      </a:lnTo>
                      <a:lnTo>
                        <a:pt x="337" y="120"/>
                      </a:lnTo>
                      <a:lnTo>
                        <a:pt x="337" y="122"/>
                      </a:lnTo>
                      <a:lnTo>
                        <a:pt x="339" y="129"/>
                      </a:lnTo>
                      <a:lnTo>
                        <a:pt x="361" y="139"/>
                      </a:lnTo>
                      <a:lnTo>
                        <a:pt x="378" y="149"/>
                      </a:lnTo>
                      <a:lnTo>
                        <a:pt x="382" y="157"/>
                      </a:lnTo>
                      <a:lnTo>
                        <a:pt x="386" y="164"/>
                      </a:lnTo>
                      <a:lnTo>
                        <a:pt x="394" y="167"/>
                      </a:lnTo>
                      <a:lnTo>
                        <a:pt x="404" y="172"/>
                      </a:lnTo>
                      <a:lnTo>
                        <a:pt x="405" y="174"/>
                      </a:lnTo>
                      <a:lnTo>
                        <a:pt x="420" y="193"/>
                      </a:lnTo>
                      <a:lnTo>
                        <a:pt x="427" y="200"/>
                      </a:lnTo>
                      <a:lnTo>
                        <a:pt x="429" y="208"/>
                      </a:lnTo>
                      <a:lnTo>
                        <a:pt x="441" y="213"/>
                      </a:lnTo>
                      <a:lnTo>
                        <a:pt x="443" y="220"/>
                      </a:lnTo>
                      <a:lnTo>
                        <a:pt x="446" y="223"/>
                      </a:lnTo>
                      <a:lnTo>
                        <a:pt x="458" y="224"/>
                      </a:lnTo>
                      <a:lnTo>
                        <a:pt x="468" y="230"/>
                      </a:lnTo>
                      <a:lnTo>
                        <a:pt x="473" y="234"/>
                      </a:lnTo>
                      <a:lnTo>
                        <a:pt x="474" y="243"/>
                      </a:lnTo>
                      <a:lnTo>
                        <a:pt x="488" y="267"/>
                      </a:lnTo>
                      <a:lnTo>
                        <a:pt x="490" y="282"/>
                      </a:lnTo>
                      <a:lnTo>
                        <a:pt x="492" y="286"/>
                      </a:lnTo>
                      <a:lnTo>
                        <a:pt x="495" y="286"/>
                      </a:lnTo>
                      <a:lnTo>
                        <a:pt x="506" y="288"/>
                      </a:lnTo>
                      <a:lnTo>
                        <a:pt x="528" y="318"/>
                      </a:lnTo>
                      <a:lnTo>
                        <a:pt x="526" y="326"/>
                      </a:lnTo>
                      <a:lnTo>
                        <a:pt x="528" y="330"/>
                      </a:lnTo>
                      <a:lnTo>
                        <a:pt x="533" y="343"/>
                      </a:lnTo>
                      <a:lnTo>
                        <a:pt x="547" y="344"/>
                      </a:lnTo>
                      <a:lnTo>
                        <a:pt x="559" y="348"/>
                      </a:lnTo>
                      <a:lnTo>
                        <a:pt x="563" y="348"/>
                      </a:lnTo>
                      <a:lnTo>
                        <a:pt x="564" y="354"/>
                      </a:lnTo>
                      <a:lnTo>
                        <a:pt x="552" y="375"/>
                      </a:lnTo>
                      <a:lnTo>
                        <a:pt x="544" y="373"/>
                      </a:lnTo>
                      <a:lnTo>
                        <a:pt x="548" y="380"/>
                      </a:lnTo>
                      <a:lnTo>
                        <a:pt x="540" y="395"/>
                      </a:lnTo>
                      <a:lnTo>
                        <a:pt x="537" y="395"/>
                      </a:lnTo>
                      <a:lnTo>
                        <a:pt x="536" y="395"/>
                      </a:lnTo>
                      <a:lnTo>
                        <a:pt x="535" y="397"/>
                      </a:lnTo>
                      <a:lnTo>
                        <a:pt x="540" y="399"/>
                      </a:lnTo>
                      <a:lnTo>
                        <a:pt x="541" y="407"/>
                      </a:lnTo>
                      <a:lnTo>
                        <a:pt x="539" y="417"/>
                      </a:lnTo>
                      <a:lnTo>
                        <a:pt x="536" y="415"/>
                      </a:lnTo>
                      <a:lnTo>
                        <a:pt x="531" y="420"/>
                      </a:lnTo>
                      <a:lnTo>
                        <a:pt x="532" y="422"/>
                      </a:lnTo>
                      <a:lnTo>
                        <a:pt x="540" y="422"/>
                      </a:lnTo>
                      <a:lnTo>
                        <a:pt x="532" y="443"/>
                      </a:lnTo>
                      <a:lnTo>
                        <a:pt x="531" y="444"/>
                      </a:lnTo>
                      <a:lnTo>
                        <a:pt x="533" y="454"/>
                      </a:lnTo>
                      <a:lnTo>
                        <a:pt x="536" y="456"/>
                      </a:lnTo>
                      <a:lnTo>
                        <a:pt x="526" y="476"/>
                      </a:lnTo>
                      <a:lnTo>
                        <a:pt x="519" y="480"/>
                      </a:lnTo>
                      <a:lnTo>
                        <a:pt x="523" y="480"/>
                      </a:lnTo>
                      <a:lnTo>
                        <a:pt x="522" y="493"/>
                      </a:lnTo>
                      <a:lnTo>
                        <a:pt x="519" y="495"/>
                      </a:lnTo>
                      <a:lnTo>
                        <a:pt x="526" y="497"/>
                      </a:lnTo>
                      <a:lnTo>
                        <a:pt x="528" y="533"/>
                      </a:lnTo>
                      <a:lnTo>
                        <a:pt x="495" y="533"/>
                      </a:lnTo>
                      <a:lnTo>
                        <a:pt x="478" y="529"/>
                      </a:lnTo>
                      <a:lnTo>
                        <a:pt x="474" y="526"/>
                      </a:lnTo>
                      <a:lnTo>
                        <a:pt x="462" y="539"/>
                      </a:lnTo>
                      <a:lnTo>
                        <a:pt x="470" y="571"/>
                      </a:lnTo>
                      <a:lnTo>
                        <a:pt x="469" y="589"/>
                      </a:lnTo>
                      <a:lnTo>
                        <a:pt x="453" y="589"/>
                      </a:lnTo>
                      <a:lnTo>
                        <a:pt x="447" y="574"/>
                      </a:lnTo>
                      <a:lnTo>
                        <a:pt x="446" y="566"/>
                      </a:lnTo>
                      <a:lnTo>
                        <a:pt x="442" y="566"/>
                      </a:lnTo>
                      <a:lnTo>
                        <a:pt x="428" y="567"/>
                      </a:lnTo>
                      <a:lnTo>
                        <a:pt x="424" y="567"/>
                      </a:lnTo>
                      <a:lnTo>
                        <a:pt x="420" y="567"/>
                      </a:lnTo>
                      <a:lnTo>
                        <a:pt x="413" y="568"/>
                      </a:lnTo>
                      <a:lnTo>
                        <a:pt x="405" y="568"/>
                      </a:lnTo>
                      <a:lnTo>
                        <a:pt x="396" y="570"/>
                      </a:lnTo>
                      <a:lnTo>
                        <a:pt x="393" y="570"/>
                      </a:lnTo>
                      <a:lnTo>
                        <a:pt x="387" y="570"/>
                      </a:lnTo>
                      <a:lnTo>
                        <a:pt x="374" y="571"/>
                      </a:lnTo>
                      <a:lnTo>
                        <a:pt x="343" y="574"/>
                      </a:lnTo>
                      <a:lnTo>
                        <a:pt x="337" y="574"/>
                      </a:lnTo>
                      <a:lnTo>
                        <a:pt x="331" y="574"/>
                      </a:lnTo>
                      <a:lnTo>
                        <a:pt x="323" y="575"/>
                      </a:lnTo>
                      <a:lnTo>
                        <a:pt x="320" y="575"/>
                      </a:lnTo>
                      <a:lnTo>
                        <a:pt x="318" y="575"/>
                      </a:lnTo>
                      <a:lnTo>
                        <a:pt x="315" y="575"/>
                      </a:lnTo>
                      <a:lnTo>
                        <a:pt x="303" y="576"/>
                      </a:lnTo>
                      <a:lnTo>
                        <a:pt x="290" y="578"/>
                      </a:lnTo>
                      <a:lnTo>
                        <a:pt x="288" y="578"/>
                      </a:lnTo>
                      <a:lnTo>
                        <a:pt x="282" y="578"/>
                      </a:lnTo>
                      <a:lnTo>
                        <a:pt x="276" y="578"/>
                      </a:lnTo>
                      <a:lnTo>
                        <a:pt x="262" y="580"/>
                      </a:lnTo>
                      <a:lnTo>
                        <a:pt x="254" y="581"/>
                      </a:lnTo>
                      <a:lnTo>
                        <a:pt x="247" y="581"/>
                      </a:lnTo>
                      <a:lnTo>
                        <a:pt x="245" y="581"/>
                      </a:lnTo>
                      <a:lnTo>
                        <a:pt x="241" y="581"/>
                      </a:lnTo>
                      <a:lnTo>
                        <a:pt x="237" y="581"/>
                      </a:lnTo>
                      <a:lnTo>
                        <a:pt x="225" y="582"/>
                      </a:lnTo>
                      <a:lnTo>
                        <a:pt x="220" y="584"/>
                      </a:lnTo>
                      <a:lnTo>
                        <a:pt x="216" y="584"/>
                      </a:lnTo>
                      <a:lnTo>
                        <a:pt x="213" y="584"/>
                      </a:lnTo>
                      <a:lnTo>
                        <a:pt x="206" y="584"/>
                      </a:lnTo>
                      <a:lnTo>
                        <a:pt x="194" y="585"/>
                      </a:lnTo>
                      <a:lnTo>
                        <a:pt x="176" y="586"/>
                      </a:lnTo>
                      <a:lnTo>
                        <a:pt x="150" y="588"/>
                      </a:lnTo>
                      <a:lnTo>
                        <a:pt x="149" y="586"/>
                      </a:lnTo>
                      <a:lnTo>
                        <a:pt x="132" y="558"/>
                      </a:lnTo>
                      <a:lnTo>
                        <a:pt x="131" y="552"/>
                      </a:lnTo>
                      <a:lnTo>
                        <a:pt x="131" y="551"/>
                      </a:lnTo>
                      <a:lnTo>
                        <a:pt x="127" y="543"/>
                      </a:lnTo>
                      <a:lnTo>
                        <a:pt x="123" y="537"/>
                      </a:lnTo>
                      <a:lnTo>
                        <a:pt x="116" y="522"/>
                      </a:lnTo>
                      <a:lnTo>
                        <a:pt x="118" y="514"/>
                      </a:lnTo>
                      <a:lnTo>
                        <a:pt x="116" y="504"/>
                      </a:lnTo>
                      <a:lnTo>
                        <a:pt x="118" y="488"/>
                      </a:lnTo>
                      <a:lnTo>
                        <a:pt x="119" y="485"/>
                      </a:lnTo>
                      <a:lnTo>
                        <a:pt x="113" y="472"/>
                      </a:lnTo>
                      <a:lnTo>
                        <a:pt x="105" y="463"/>
                      </a:lnTo>
                      <a:lnTo>
                        <a:pt x="104" y="454"/>
                      </a:lnTo>
                      <a:lnTo>
                        <a:pt x="102" y="452"/>
                      </a:lnTo>
                      <a:lnTo>
                        <a:pt x="102" y="440"/>
                      </a:lnTo>
                      <a:lnTo>
                        <a:pt x="102" y="437"/>
                      </a:lnTo>
                      <a:lnTo>
                        <a:pt x="106" y="422"/>
                      </a:lnTo>
                      <a:lnTo>
                        <a:pt x="106" y="414"/>
                      </a:lnTo>
                      <a:lnTo>
                        <a:pt x="105" y="406"/>
                      </a:lnTo>
                      <a:lnTo>
                        <a:pt x="110" y="398"/>
                      </a:lnTo>
                      <a:lnTo>
                        <a:pt x="119" y="391"/>
                      </a:lnTo>
                      <a:lnTo>
                        <a:pt x="122" y="388"/>
                      </a:lnTo>
                      <a:lnTo>
                        <a:pt x="108" y="379"/>
                      </a:lnTo>
                      <a:lnTo>
                        <a:pt x="110" y="370"/>
                      </a:lnTo>
                      <a:lnTo>
                        <a:pt x="105" y="355"/>
                      </a:lnTo>
                      <a:lnTo>
                        <a:pt x="105" y="354"/>
                      </a:lnTo>
                      <a:lnTo>
                        <a:pt x="96" y="343"/>
                      </a:lnTo>
                      <a:lnTo>
                        <a:pt x="93" y="339"/>
                      </a:lnTo>
                      <a:lnTo>
                        <a:pt x="89" y="325"/>
                      </a:lnTo>
                      <a:lnTo>
                        <a:pt x="87" y="325"/>
                      </a:lnTo>
                      <a:lnTo>
                        <a:pt x="87" y="324"/>
                      </a:lnTo>
                      <a:lnTo>
                        <a:pt x="87" y="321"/>
                      </a:lnTo>
                      <a:lnTo>
                        <a:pt x="81" y="310"/>
                      </a:lnTo>
                      <a:lnTo>
                        <a:pt x="77" y="299"/>
                      </a:lnTo>
                      <a:lnTo>
                        <a:pt x="75" y="294"/>
                      </a:lnTo>
                      <a:lnTo>
                        <a:pt x="70" y="279"/>
                      </a:lnTo>
                      <a:lnTo>
                        <a:pt x="70" y="276"/>
                      </a:lnTo>
                      <a:lnTo>
                        <a:pt x="65" y="265"/>
                      </a:lnTo>
                      <a:lnTo>
                        <a:pt x="60" y="243"/>
                      </a:lnTo>
                      <a:lnTo>
                        <a:pt x="59" y="238"/>
                      </a:lnTo>
                      <a:lnTo>
                        <a:pt x="56" y="231"/>
                      </a:lnTo>
                      <a:lnTo>
                        <a:pt x="56" y="228"/>
                      </a:lnTo>
                      <a:lnTo>
                        <a:pt x="52" y="213"/>
                      </a:lnTo>
                      <a:lnTo>
                        <a:pt x="51" y="208"/>
                      </a:lnTo>
                      <a:lnTo>
                        <a:pt x="44" y="184"/>
                      </a:lnTo>
                      <a:lnTo>
                        <a:pt x="42" y="182"/>
                      </a:lnTo>
                      <a:lnTo>
                        <a:pt x="41" y="176"/>
                      </a:lnTo>
                      <a:lnTo>
                        <a:pt x="40" y="168"/>
                      </a:lnTo>
                      <a:lnTo>
                        <a:pt x="38" y="163"/>
                      </a:lnTo>
                      <a:lnTo>
                        <a:pt x="37" y="159"/>
                      </a:lnTo>
                      <a:lnTo>
                        <a:pt x="36" y="153"/>
                      </a:lnTo>
                      <a:lnTo>
                        <a:pt x="32" y="142"/>
                      </a:lnTo>
                      <a:lnTo>
                        <a:pt x="30" y="134"/>
                      </a:lnTo>
                      <a:lnTo>
                        <a:pt x="26" y="127"/>
                      </a:lnTo>
                      <a:lnTo>
                        <a:pt x="22" y="111"/>
                      </a:lnTo>
                      <a:lnTo>
                        <a:pt x="19" y="104"/>
                      </a:lnTo>
                      <a:lnTo>
                        <a:pt x="18" y="96"/>
                      </a:lnTo>
                      <a:lnTo>
                        <a:pt x="15" y="88"/>
                      </a:lnTo>
                      <a:lnTo>
                        <a:pt x="14" y="82"/>
                      </a:lnTo>
                      <a:lnTo>
                        <a:pt x="8" y="67"/>
                      </a:lnTo>
                      <a:lnTo>
                        <a:pt x="6" y="58"/>
                      </a:lnTo>
                      <a:lnTo>
                        <a:pt x="4" y="54"/>
                      </a:lnTo>
                      <a:lnTo>
                        <a:pt x="4" y="50"/>
                      </a:lnTo>
                      <a:lnTo>
                        <a:pt x="0" y="36"/>
                      </a:lnTo>
                      <a:lnTo>
                        <a:pt x="11" y="34"/>
                      </a:lnTo>
                      <a:lnTo>
                        <a:pt x="14" y="34"/>
                      </a:lnTo>
                      <a:lnTo>
                        <a:pt x="24" y="33"/>
                      </a:lnTo>
                      <a:lnTo>
                        <a:pt x="25" y="33"/>
                      </a:lnTo>
                      <a:lnTo>
                        <a:pt x="32" y="33"/>
                      </a:lnTo>
                      <a:lnTo>
                        <a:pt x="37" y="32"/>
                      </a:lnTo>
                      <a:lnTo>
                        <a:pt x="38" y="32"/>
                      </a:lnTo>
                      <a:lnTo>
                        <a:pt x="65" y="27"/>
                      </a:lnTo>
                      <a:lnTo>
                        <a:pt x="73" y="26"/>
                      </a:lnTo>
                      <a:lnTo>
                        <a:pt x="81" y="26"/>
                      </a:lnTo>
                      <a:lnTo>
                        <a:pt x="83" y="25"/>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nvGrpSpPr>
                <p:cNvPr id="270" name="Group 72"/>
                <p:cNvGrpSpPr>
                  <a:grpSpLocks/>
                </p:cNvGrpSpPr>
                <p:nvPr/>
              </p:nvGrpSpPr>
              <p:grpSpPr bwMode="auto">
                <a:xfrm>
                  <a:off x="4286" y="2893"/>
                  <a:ext cx="524" cy="401"/>
                  <a:chOff x="4286" y="2893"/>
                  <a:chExt cx="524" cy="401"/>
                </a:xfrm>
              </p:grpSpPr>
              <p:sp>
                <p:nvSpPr>
                  <p:cNvPr id="287" name="Freeform 70"/>
                  <p:cNvSpPr>
                    <a:spLocks/>
                  </p:cNvSpPr>
                  <p:nvPr/>
                </p:nvSpPr>
                <p:spPr bwMode="auto">
                  <a:xfrm>
                    <a:off x="4286" y="2893"/>
                    <a:ext cx="524" cy="401"/>
                  </a:xfrm>
                  <a:custGeom>
                    <a:avLst/>
                    <a:gdLst>
                      <a:gd name="T0" fmla="*/ 95 w 524"/>
                      <a:gd name="T1" fmla="*/ 176 h 401"/>
                      <a:gd name="T2" fmla="*/ 136 w 524"/>
                      <a:gd name="T3" fmla="*/ 203 h 401"/>
                      <a:gd name="T4" fmla="*/ 153 w 524"/>
                      <a:gd name="T5" fmla="*/ 221 h 401"/>
                      <a:gd name="T6" fmla="*/ 178 w 524"/>
                      <a:gd name="T7" fmla="*/ 247 h 401"/>
                      <a:gd name="T8" fmla="*/ 199 w 524"/>
                      <a:gd name="T9" fmla="*/ 267 h 401"/>
                      <a:gd name="T10" fmla="*/ 216 w 524"/>
                      <a:gd name="T11" fmla="*/ 277 h 401"/>
                      <a:gd name="T12" fmla="*/ 232 w 524"/>
                      <a:gd name="T13" fmla="*/ 297 h 401"/>
                      <a:gd name="T14" fmla="*/ 250 w 524"/>
                      <a:gd name="T15" fmla="*/ 339 h 401"/>
                      <a:gd name="T16" fmla="*/ 286 w 524"/>
                      <a:gd name="T17" fmla="*/ 371 h 401"/>
                      <a:gd name="T18" fmla="*/ 291 w 524"/>
                      <a:gd name="T19" fmla="*/ 395 h 401"/>
                      <a:gd name="T20" fmla="*/ 317 w 524"/>
                      <a:gd name="T21" fmla="*/ 397 h 401"/>
                      <a:gd name="T22" fmla="*/ 336 w 524"/>
                      <a:gd name="T23" fmla="*/ 373 h 401"/>
                      <a:gd name="T24" fmla="*/ 340 w 524"/>
                      <a:gd name="T25" fmla="*/ 368 h 401"/>
                      <a:gd name="T26" fmla="*/ 348 w 524"/>
                      <a:gd name="T27" fmla="*/ 333 h 401"/>
                      <a:gd name="T28" fmla="*/ 364 w 524"/>
                      <a:gd name="T29" fmla="*/ 333 h 401"/>
                      <a:gd name="T30" fmla="*/ 369 w 524"/>
                      <a:gd name="T31" fmla="*/ 331 h 401"/>
                      <a:gd name="T32" fmla="*/ 409 w 524"/>
                      <a:gd name="T33" fmla="*/ 290 h 401"/>
                      <a:gd name="T34" fmla="*/ 434 w 524"/>
                      <a:gd name="T35" fmla="*/ 252 h 401"/>
                      <a:gd name="T36" fmla="*/ 465 w 524"/>
                      <a:gd name="T37" fmla="*/ 230 h 401"/>
                      <a:gd name="T38" fmla="*/ 498 w 524"/>
                      <a:gd name="T39" fmla="*/ 141 h 401"/>
                      <a:gd name="T40" fmla="*/ 520 w 524"/>
                      <a:gd name="T41" fmla="*/ 119 h 401"/>
                      <a:gd name="T42" fmla="*/ 482 w 524"/>
                      <a:gd name="T43" fmla="*/ 92 h 401"/>
                      <a:gd name="T44" fmla="*/ 433 w 524"/>
                      <a:gd name="T45" fmla="*/ 58 h 401"/>
                      <a:gd name="T46" fmla="*/ 409 w 524"/>
                      <a:gd name="T47" fmla="*/ 39 h 401"/>
                      <a:gd name="T48" fmla="*/ 380 w 524"/>
                      <a:gd name="T49" fmla="*/ 22 h 401"/>
                      <a:gd name="T50" fmla="*/ 356 w 524"/>
                      <a:gd name="T51" fmla="*/ 26 h 401"/>
                      <a:gd name="T52" fmla="*/ 315 w 524"/>
                      <a:gd name="T53" fmla="*/ 31 h 401"/>
                      <a:gd name="T54" fmla="*/ 290 w 524"/>
                      <a:gd name="T55" fmla="*/ 35 h 401"/>
                      <a:gd name="T56" fmla="*/ 255 w 524"/>
                      <a:gd name="T57" fmla="*/ 18 h 401"/>
                      <a:gd name="T58" fmla="*/ 247 w 524"/>
                      <a:gd name="T59" fmla="*/ 7 h 401"/>
                      <a:gd name="T60" fmla="*/ 234 w 524"/>
                      <a:gd name="T61" fmla="*/ 0 h 401"/>
                      <a:gd name="T62" fmla="*/ 203 w 524"/>
                      <a:gd name="T63" fmla="*/ 4 h 401"/>
                      <a:gd name="T64" fmla="*/ 158 w 524"/>
                      <a:gd name="T65" fmla="*/ 8 h 401"/>
                      <a:gd name="T66" fmla="*/ 136 w 524"/>
                      <a:gd name="T67" fmla="*/ 12 h 401"/>
                      <a:gd name="T68" fmla="*/ 109 w 524"/>
                      <a:gd name="T69" fmla="*/ 15 h 401"/>
                      <a:gd name="T70" fmla="*/ 95 w 524"/>
                      <a:gd name="T71" fmla="*/ 18 h 401"/>
                      <a:gd name="T72" fmla="*/ 66 w 524"/>
                      <a:gd name="T73" fmla="*/ 31 h 401"/>
                      <a:gd name="T74" fmla="*/ 43 w 524"/>
                      <a:gd name="T75" fmla="*/ 42 h 401"/>
                      <a:gd name="T76" fmla="*/ 31 w 524"/>
                      <a:gd name="T77" fmla="*/ 49 h 401"/>
                      <a:gd name="T78" fmla="*/ 9 w 524"/>
                      <a:gd name="T79" fmla="*/ 76 h 401"/>
                      <a:gd name="T80" fmla="*/ 14 w 524"/>
                      <a:gd name="T81" fmla="*/ 106 h 401"/>
                      <a:gd name="T82" fmla="*/ 36 w 524"/>
                      <a:gd name="T83" fmla="*/ 119 h 401"/>
                      <a:gd name="T84" fmla="*/ 56 w 524"/>
                      <a:gd name="T85" fmla="*/ 120 h 401"/>
                      <a:gd name="T86" fmla="*/ 72 w 524"/>
                      <a:gd name="T87" fmla="*/ 145 h 401"/>
                      <a:gd name="T88" fmla="*/ 83 w 524"/>
                      <a:gd name="T89" fmla="*/ 16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4" h="401">
                        <a:moveTo>
                          <a:pt x="94" y="175"/>
                        </a:moveTo>
                        <a:lnTo>
                          <a:pt x="95" y="175"/>
                        </a:lnTo>
                        <a:lnTo>
                          <a:pt x="95" y="176"/>
                        </a:lnTo>
                        <a:lnTo>
                          <a:pt x="98" y="183"/>
                        </a:lnTo>
                        <a:lnTo>
                          <a:pt x="120" y="194"/>
                        </a:lnTo>
                        <a:lnTo>
                          <a:pt x="136" y="203"/>
                        </a:lnTo>
                        <a:lnTo>
                          <a:pt x="140" y="211"/>
                        </a:lnTo>
                        <a:lnTo>
                          <a:pt x="144" y="218"/>
                        </a:lnTo>
                        <a:lnTo>
                          <a:pt x="153" y="221"/>
                        </a:lnTo>
                        <a:lnTo>
                          <a:pt x="162" y="226"/>
                        </a:lnTo>
                        <a:lnTo>
                          <a:pt x="163" y="227"/>
                        </a:lnTo>
                        <a:lnTo>
                          <a:pt x="178" y="247"/>
                        </a:lnTo>
                        <a:lnTo>
                          <a:pt x="185" y="253"/>
                        </a:lnTo>
                        <a:lnTo>
                          <a:pt x="188" y="262"/>
                        </a:lnTo>
                        <a:lnTo>
                          <a:pt x="199" y="267"/>
                        </a:lnTo>
                        <a:lnTo>
                          <a:pt x="201" y="273"/>
                        </a:lnTo>
                        <a:lnTo>
                          <a:pt x="204" y="276"/>
                        </a:lnTo>
                        <a:lnTo>
                          <a:pt x="216" y="277"/>
                        </a:lnTo>
                        <a:lnTo>
                          <a:pt x="226" y="283"/>
                        </a:lnTo>
                        <a:lnTo>
                          <a:pt x="231" y="287"/>
                        </a:lnTo>
                        <a:lnTo>
                          <a:pt x="232" y="297"/>
                        </a:lnTo>
                        <a:lnTo>
                          <a:pt x="246" y="320"/>
                        </a:lnTo>
                        <a:lnTo>
                          <a:pt x="247" y="335"/>
                        </a:lnTo>
                        <a:lnTo>
                          <a:pt x="250" y="339"/>
                        </a:lnTo>
                        <a:lnTo>
                          <a:pt x="253" y="339"/>
                        </a:lnTo>
                        <a:lnTo>
                          <a:pt x="264" y="341"/>
                        </a:lnTo>
                        <a:lnTo>
                          <a:pt x="286" y="371"/>
                        </a:lnTo>
                        <a:lnTo>
                          <a:pt x="284" y="379"/>
                        </a:lnTo>
                        <a:lnTo>
                          <a:pt x="286" y="382"/>
                        </a:lnTo>
                        <a:lnTo>
                          <a:pt x="291" y="395"/>
                        </a:lnTo>
                        <a:lnTo>
                          <a:pt x="304" y="397"/>
                        </a:lnTo>
                        <a:lnTo>
                          <a:pt x="317" y="401"/>
                        </a:lnTo>
                        <a:lnTo>
                          <a:pt x="317" y="397"/>
                        </a:lnTo>
                        <a:lnTo>
                          <a:pt x="318" y="397"/>
                        </a:lnTo>
                        <a:lnTo>
                          <a:pt x="330" y="386"/>
                        </a:lnTo>
                        <a:lnTo>
                          <a:pt x="336" y="373"/>
                        </a:lnTo>
                        <a:lnTo>
                          <a:pt x="326" y="370"/>
                        </a:lnTo>
                        <a:lnTo>
                          <a:pt x="321" y="356"/>
                        </a:lnTo>
                        <a:lnTo>
                          <a:pt x="340" y="368"/>
                        </a:lnTo>
                        <a:lnTo>
                          <a:pt x="353" y="360"/>
                        </a:lnTo>
                        <a:lnTo>
                          <a:pt x="359" y="347"/>
                        </a:lnTo>
                        <a:lnTo>
                          <a:pt x="348" y="333"/>
                        </a:lnTo>
                        <a:lnTo>
                          <a:pt x="356" y="333"/>
                        </a:lnTo>
                        <a:lnTo>
                          <a:pt x="361" y="336"/>
                        </a:lnTo>
                        <a:lnTo>
                          <a:pt x="364" y="333"/>
                        </a:lnTo>
                        <a:lnTo>
                          <a:pt x="365" y="333"/>
                        </a:lnTo>
                        <a:lnTo>
                          <a:pt x="367" y="335"/>
                        </a:lnTo>
                        <a:lnTo>
                          <a:pt x="369" y="331"/>
                        </a:lnTo>
                        <a:lnTo>
                          <a:pt x="384" y="318"/>
                        </a:lnTo>
                        <a:lnTo>
                          <a:pt x="401" y="310"/>
                        </a:lnTo>
                        <a:lnTo>
                          <a:pt x="409" y="290"/>
                        </a:lnTo>
                        <a:lnTo>
                          <a:pt x="423" y="281"/>
                        </a:lnTo>
                        <a:lnTo>
                          <a:pt x="437" y="262"/>
                        </a:lnTo>
                        <a:lnTo>
                          <a:pt x="434" y="252"/>
                        </a:lnTo>
                        <a:lnTo>
                          <a:pt x="456" y="248"/>
                        </a:lnTo>
                        <a:lnTo>
                          <a:pt x="464" y="231"/>
                        </a:lnTo>
                        <a:lnTo>
                          <a:pt x="465" y="230"/>
                        </a:lnTo>
                        <a:lnTo>
                          <a:pt x="471" y="197"/>
                        </a:lnTo>
                        <a:lnTo>
                          <a:pt x="482" y="166"/>
                        </a:lnTo>
                        <a:lnTo>
                          <a:pt x="498" y="141"/>
                        </a:lnTo>
                        <a:lnTo>
                          <a:pt x="504" y="134"/>
                        </a:lnTo>
                        <a:lnTo>
                          <a:pt x="524" y="122"/>
                        </a:lnTo>
                        <a:lnTo>
                          <a:pt x="520" y="119"/>
                        </a:lnTo>
                        <a:lnTo>
                          <a:pt x="510" y="114"/>
                        </a:lnTo>
                        <a:lnTo>
                          <a:pt x="509" y="112"/>
                        </a:lnTo>
                        <a:lnTo>
                          <a:pt x="482" y="92"/>
                        </a:lnTo>
                        <a:lnTo>
                          <a:pt x="464" y="80"/>
                        </a:lnTo>
                        <a:lnTo>
                          <a:pt x="456" y="74"/>
                        </a:lnTo>
                        <a:lnTo>
                          <a:pt x="433" y="58"/>
                        </a:lnTo>
                        <a:lnTo>
                          <a:pt x="424" y="50"/>
                        </a:lnTo>
                        <a:lnTo>
                          <a:pt x="410" y="41"/>
                        </a:lnTo>
                        <a:lnTo>
                          <a:pt x="409" y="39"/>
                        </a:lnTo>
                        <a:lnTo>
                          <a:pt x="391" y="27"/>
                        </a:lnTo>
                        <a:lnTo>
                          <a:pt x="382" y="22"/>
                        </a:lnTo>
                        <a:lnTo>
                          <a:pt x="380" y="22"/>
                        </a:lnTo>
                        <a:lnTo>
                          <a:pt x="373" y="23"/>
                        </a:lnTo>
                        <a:lnTo>
                          <a:pt x="361" y="24"/>
                        </a:lnTo>
                        <a:lnTo>
                          <a:pt x="356" y="26"/>
                        </a:lnTo>
                        <a:lnTo>
                          <a:pt x="349" y="27"/>
                        </a:lnTo>
                        <a:lnTo>
                          <a:pt x="321" y="31"/>
                        </a:lnTo>
                        <a:lnTo>
                          <a:pt x="315" y="31"/>
                        </a:lnTo>
                        <a:lnTo>
                          <a:pt x="314" y="31"/>
                        </a:lnTo>
                        <a:lnTo>
                          <a:pt x="300" y="34"/>
                        </a:lnTo>
                        <a:lnTo>
                          <a:pt x="290" y="35"/>
                        </a:lnTo>
                        <a:lnTo>
                          <a:pt x="265" y="39"/>
                        </a:lnTo>
                        <a:lnTo>
                          <a:pt x="265" y="24"/>
                        </a:lnTo>
                        <a:lnTo>
                          <a:pt x="255" y="18"/>
                        </a:lnTo>
                        <a:lnTo>
                          <a:pt x="254" y="15"/>
                        </a:lnTo>
                        <a:lnTo>
                          <a:pt x="251" y="12"/>
                        </a:lnTo>
                        <a:lnTo>
                          <a:pt x="247" y="7"/>
                        </a:lnTo>
                        <a:lnTo>
                          <a:pt x="238" y="9"/>
                        </a:lnTo>
                        <a:lnTo>
                          <a:pt x="232" y="3"/>
                        </a:lnTo>
                        <a:lnTo>
                          <a:pt x="234" y="0"/>
                        </a:lnTo>
                        <a:lnTo>
                          <a:pt x="222" y="1"/>
                        </a:lnTo>
                        <a:lnTo>
                          <a:pt x="209" y="3"/>
                        </a:lnTo>
                        <a:lnTo>
                          <a:pt x="203" y="4"/>
                        </a:lnTo>
                        <a:lnTo>
                          <a:pt x="199" y="4"/>
                        </a:lnTo>
                        <a:lnTo>
                          <a:pt x="185" y="5"/>
                        </a:lnTo>
                        <a:lnTo>
                          <a:pt x="158" y="8"/>
                        </a:lnTo>
                        <a:lnTo>
                          <a:pt x="157" y="8"/>
                        </a:lnTo>
                        <a:lnTo>
                          <a:pt x="146" y="9"/>
                        </a:lnTo>
                        <a:lnTo>
                          <a:pt x="136" y="12"/>
                        </a:lnTo>
                        <a:lnTo>
                          <a:pt x="126" y="14"/>
                        </a:lnTo>
                        <a:lnTo>
                          <a:pt x="117" y="15"/>
                        </a:lnTo>
                        <a:lnTo>
                          <a:pt x="109" y="15"/>
                        </a:lnTo>
                        <a:lnTo>
                          <a:pt x="108" y="15"/>
                        </a:lnTo>
                        <a:lnTo>
                          <a:pt x="106" y="15"/>
                        </a:lnTo>
                        <a:lnTo>
                          <a:pt x="95" y="18"/>
                        </a:lnTo>
                        <a:lnTo>
                          <a:pt x="81" y="24"/>
                        </a:lnTo>
                        <a:lnTo>
                          <a:pt x="74" y="27"/>
                        </a:lnTo>
                        <a:lnTo>
                          <a:pt x="66" y="31"/>
                        </a:lnTo>
                        <a:lnTo>
                          <a:pt x="62" y="31"/>
                        </a:lnTo>
                        <a:lnTo>
                          <a:pt x="56" y="39"/>
                        </a:lnTo>
                        <a:lnTo>
                          <a:pt x="43" y="42"/>
                        </a:lnTo>
                        <a:lnTo>
                          <a:pt x="41" y="43"/>
                        </a:lnTo>
                        <a:lnTo>
                          <a:pt x="32" y="49"/>
                        </a:lnTo>
                        <a:lnTo>
                          <a:pt x="31" y="49"/>
                        </a:lnTo>
                        <a:lnTo>
                          <a:pt x="21" y="55"/>
                        </a:lnTo>
                        <a:lnTo>
                          <a:pt x="21" y="64"/>
                        </a:lnTo>
                        <a:lnTo>
                          <a:pt x="9" y="76"/>
                        </a:lnTo>
                        <a:lnTo>
                          <a:pt x="0" y="95"/>
                        </a:lnTo>
                        <a:lnTo>
                          <a:pt x="2" y="99"/>
                        </a:lnTo>
                        <a:lnTo>
                          <a:pt x="14" y="106"/>
                        </a:lnTo>
                        <a:lnTo>
                          <a:pt x="28" y="112"/>
                        </a:lnTo>
                        <a:lnTo>
                          <a:pt x="31" y="115"/>
                        </a:lnTo>
                        <a:lnTo>
                          <a:pt x="36" y="119"/>
                        </a:lnTo>
                        <a:lnTo>
                          <a:pt x="39" y="120"/>
                        </a:lnTo>
                        <a:lnTo>
                          <a:pt x="43" y="120"/>
                        </a:lnTo>
                        <a:lnTo>
                          <a:pt x="56" y="120"/>
                        </a:lnTo>
                        <a:lnTo>
                          <a:pt x="62" y="131"/>
                        </a:lnTo>
                        <a:lnTo>
                          <a:pt x="70" y="142"/>
                        </a:lnTo>
                        <a:lnTo>
                          <a:pt x="72" y="145"/>
                        </a:lnTo>
                        <a:lnTo>
                          <a:pt x="74" y="146"/>
                        </a:lnTo>
                        <a:lnTo>
                          <a:pt x="74" y="152"/>
                        </a:lnTo>
                        <a:lnTo>
                          <a:pt x="83" y="161"/>
                        </a:lnTo>
                        <a:lnTo>
                          <a:pt x="90" y="169"/>
                        </a:lnTo>
                        <a:lnTo>
                          <a:pt x="94" y="175"/>
                        </a:lnTo>
                        <a:close/>
                      </a:path>
                    </a:pathLst>
                  </a:custGeom>
                  <a:solidFill>
                    <a:srgbClr val="293E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226" tIns="39113" rIns="78226" bIns="39113" numCol="1" anchor="t" anchorCtr="0" compatLnSpc="1">
                    <a:prstTxWarp prst="textNoShape">
                      <a:avLst/>
                    </a:prstTxWarp>
                  </a:bodyPr>
                  <a:lstStyle/>
                  <a:p>
                    <a:endParaRPr lang="en-US" sz="1540"/>
                  </a:p>
                </p:txBody>
              </p:sp>
              <p:sp>
                <p:nvSpPr>
                  <p:cNvPr id="288" name="Freeform 71"/>
                  <p:cNvSpPr>
                    <a:spLocks/>
                  </p:cNvSpPr>
                  <p:nvPr/>
                </p:nvSpPr>
                <p:spPr bwMode="auto">
                  <a:xfrm>
                    <a:off x="4286" y="2893"/>
                    <a:ext cx="524" cy="401"/>
                  </a:xfrm>
                  <a:custGeom>
                    <a:avLst/>
                    <a:gdLst>
                      <a:gd name="T0" fmla="*/ 95 w 524"/>
                      <a:gd name="T1" fmla="*/ 176 h 401"/>
                      <a:gd name="T2" fmla="*/ 136 w 524"/>
                      <a:gd name="T3" fmla="*/ 203 h 401"/>
                      <a:gd name="T4" fmla="*/ 153 w 524"/>
                      <a:gd name="T5" fmla="*/ 221 h 401"/>
                      <a:gd name="T6" fmla="*/ 178 w 524"/>
                      <a:gd name="T7" fmla="*/ 247 h 401"/>
                      <a:gd name="T8" fmla="*/ 199 w 524"/>
                      <a:gd name="T9" fmla="*/ 267 h 401"/>
                      <a:gd name="T10" fmla="*/ 216 w 524"/>
                      <a:gd name="T11" fmla="*/ 277 h 401"/>
                      <a:gd name="T12" fmla="*/ 232 w 524"/>
                      <a:gd name="T13" fmla="*/ 297 h 401"/>
                      <a:gd name="T14" fmla="*/ 250 w 524"/>
                      <a:gd name="T15" fmla="*/ 339 h 401"/>
                      <a:gd name="T16" fmla="*/ 286 w 524"/>
                      <a:gd name="T17" fmla="*/ 371 h 401"/>
                      <a:gd name="T18" fmla="*/ 291 w 524"/>
                      <a:gd name="T19" fmla="*/ 395 h 401"/>
                      <a:gd name="T20" fmla="*/ 317 w 524"/>
                      <a:gd name="T21" fmla="*/ 397 h 401"/>
                      <a:gd name="T22" fmla="*/ 336 w 524"/>
                      <a:gd name="T23" fmla="*/ 373 h 401"/>
                      <a:gd name="T24" fmla="*/ 340 w 524"/>
                      <a:gd name="T25" fmla="*/ 368 h 401"/>
                      <a:gd name="T26" fmla="*/ 348 w 524"/>
                      <a:gd name="T27" fmla="*/ 333 h 401"/>
                      <a:gd name="T28" fmla="*/ 364 w 524"/>
                      <a:gd name="T29" fmla="*/ 333 h 401"/>
                      <a:gd name="T30" fmla="*/ 369 w 524"/>
                      <a:gd name="T31" fmla="*/ 331 h 401"/>
                      <a:gd name="T32" fmla="*/ 409 w 524"/>
                      <a:gd name="T33" fmla="*/ 290 h 401"/>
                      <a:gd name="T34" fmla="*/ 434 w 524"/>
                      <a:gd name="T35" fmla="*/ 252 h 401"/>
                      <a:gd name="T36" fmla="*/ 465 w 524"/>
                      <a:gd name="T37" fmla="*/ 230 h 401"/>
                      <a:gd name="T38" fmla="*/ 498 w 524"/>
                      <a:gd name="T39" fmla="*/ 141 h 401"/>
                      <a:gd name="T40" fmla="*/ 520 w 524"/>
                      <a:gd name="T41" fmla="*/ 119 h 401"/>
                      <a:gd name="T42" fmla="*/ 482 w 524"/>
                      <a:gd name="T43" fmla="*/ 92 h 401"/>
                      <a:gd name="T44" fmla="*/ 433 w 524"/>
                      <a:gd name="T45" fmla="*/ 58 h 401"/>
                      <a:gd name="T46" fmla="*/ 409 w 524"/>
                      <a:gd name="T47" fmla="*/ 39 h 401"/>
                      <a:gd name="T48" fmla="*/ 380 w 524"/>
                      <a:gd name="T49" fmla="*/ 22 h 401"/>
                      <a:gd name="T50" fmla="*/ 356 w 524"/>
                      <a:gd name="T51" fmla="*/ 26 h 401"/>
                      <a:gd name="T52" fmla="*/ 315 w 524"/>
                      <a:gd name="T53" fmla="*/ 31 h 401"/>
                      <a:gd name="T54" fmla="*/ 290 w 524"/>
                      <a:gd name="T55" fmla="*/ 35 h 401"/>
                      <a:gd name="T56" fmla="*/ 255 w 524"/>
                      <a:gd name="T57" fmla="*/ 18 h 401"/>
                      <a:gd name="T58" fmla="*/ 247 w 524"/>
                      <a:gd name="T59" fmla="*/ 7 h 401"/>
                      <a:gd name="T60" fmla="*/ 234 w 524"/>
                      <a:gd name="T61" fmla="*/ 0 h 401"/>
                      <a:gd name="T62" fmla="*/ 203 w 524"/>
                      <a:gd name="T63" fmla="*/ 4 h 401"/>
                      <a:gd name="T64" fmla="*/ 158 w 524"/>
                      <a:gd name="T65" fmla="*/ 8 h 401"/>
                      <a:gd name="T66" fmla="*/ 136 w 524"/>
                      <a:gd name="T67" fmla="*/ 12 h 401"/>
                      <a:gd name="T68" fmla="*/ 109 w 524"/>
                      <a:gd name="T69" fmla="*/ 15 h 401"/>
                      <a:gd name="T70" fmla="*/ 95 w 524"/>
                      <a:gd name="T71" fmla="*/ 18 h 401"/>
                      <a:gd name="T72" fmla="*/ 66 w 524"/>
                      <a:gd name="T73" fmla="*/ 31 h 401"/>
                      <a:gd name="T74" fmla="*/ 43 w 524"/>
                      <a:gd name="T75" fmla="*/ 42 h 401"/>
                      <a:gd name="T76" fmla="*/ 31 w 524"/>
                      <a:gd name="T77" fmla="*/ 49 h 401"/>
                      <a:gd name="T78" fmla="*/ 9 w 524"/>
                      <a:gd name="T79" fmla="*/ 76 h 401"/>
                      <a:gd name="T80" fmla="*/ 14 w 524"/>
                      <a:gd name="T81" fmla="*/ 106 h 401"/>
                      <a:gd name="T82" fmla="*/ 36 w 524"/>
                      <a:gd name="T83" fmla="*/ 119 h 401"/>
                      <a:gd name="T84" fmla="*/ 56 w 524"/>
                      <a:gd name="T85" fmla="*/ 120 h 401"/>
                      <a:gd name="T86" fmla="*/ 72 w 524"/>
                      <a:gd name="T87" fmla="*/ 145 h 401"/>
                      <a:gd name="T88" fmla="*/ 83 w 524"/>
                      <a:gd name="T89" fmla="*/ 161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4" h="401">
                        <a:moveTo>
                          <a:pt x="94" y="175"/>
                        </a:moveTo>
                        <a:lnTo>
                          <a:pt x="95" y="175"/>
                        </a:lnTo>
                        <a:lnTo>
                          <a:pt x="95" y="176"/>
                        </a:lnTo>
                        <a:lnTo>
                          <a:pt x="98" y="183"/>
                        </a:lnTo>
                        <a:lnTo>
                          <a:pt x="120" y="194"/>
                        </a:lnTo>
                        <a:lnTo>
                          <a:pt x="136" y="203"/>
                        </a:lnTo>
                        <a:lnTo>
                          <a:pt x="140" y="211"/>
                        </a:lnTo>
                        <a:lnTo>
                          <a:pt x="144" y="218"/>
                        </a:lnTo>
                        <a:lnTo>
                          <a:pt x="153" y="221"/>
                        </a:lnTo>
                        <a:lnTo>
                          <a:pt x="162" y="226"/>
                        </a:lnTo>
                        <a:lnTo>
                          <a:pt x="163" y="227"/>
                        </a:lnTo>
                        <a:lnTo>
                          <a:pt x="178" y="247"/>
                        </a:lnTo>
                        <a:lnTo>
                          <a:pt x="185" y="253"/>
                        </a:lnTo>
                        <a:lnTo>
                          <a:pt x="188" y="262"/>
                        </a:lnTo>
                        <a:lnTo>
                          <a:pt x="199" y="267"/>
                        </a:lnTo>
                        <a:lnTo>
                          <a:pt x="201" y="273"/>
                        </a:lnTo>
                        <a:lnTo>
                          <a:pt x="204" y="276"/>
                        </a:lnTo>
                        <a:lnTo>
                          <a:pt x="216" y="277"/>
                        </a:lnTo>
                        <a:lnTo>
                          <a:pt x="226" y="283"/>
                        </a:lnTo>
                        <a:lnTo>
                          <a:pt x="231" y="287"/>
                        </a:lnTo>
                        <a:lnTo>
                          <a:pt x="232" y="297"/>
                        </a:lnTo>
                        <a:lnTo>
                          <a:pt x="246" y="320"/>
                        </a:lnTo>
                        <a:lnTo>
                          <a:pt x="247" y="335"/>
                        </a:lnTo>
                        <a:lnTo>
                          <a:pt x="250" y="339"/>
                        </a:lnTo>
                        <a:lnTo>
                          <a:pt x="253" y="339"/>
                        </a:lnTo>
                        <a:lnTo>
                          <a:pt x="264" y="341"/>
                        </a:lnTo>
                        <a:lnTo>
                          <a:pt x="286" y="371"/>
                        </a:lnTo>
                        <a:lnTo>
                          <a:pt x="284" y="379"/>
                        </a:lnTo>
                        <a:lnTo>
                          <a:pt x="286" y="382"/>
                        </a:lnTo>
                        <a:lnTo>
                          <a:pt x="291" y="395"/>
                        </a:lnTo>
                        <a:lnTo>
                          <a:pt x="304" y="397"/>
                        </a:lnTo>
                        <a:lnTo>
                          <a:pt x="317" y="401"/>
                        </a:lnTo>
                        <a:lnTo>
                          <a:pt x="317" y="397"/>
                        </a:lnTo>
                        <a:lnTo>
                          <a:pt x="318" y="397"/>
                        </a:lnTo>
                        <a:lnTo>
                          <a:pt x="330" y="386"/>
                        </a:lnTo>
                        <a:lnTo>
                          <a:pt x="336" y="373"/>
                        </a:lnTo>
                        <a:lnTo>
                          <a:pt x="326" y="370"/>
                        </a:lnTo>
                        <a:lnTo>
                          <a:pt x="321" y="356"/>
                        </a:lnTo>
                        <a:lnTo>
                          <a:pt x="340" y="368"/>
                        </a:lnTo>
                        <a:lnTo>
                          <a:pt x="353" y="360"/>
                        </a:lnTo>
                        <a:lnTo>
                          <a:pt x="359" y="347"/>
                        </a:lnTo>
                        <a:lnTo>
                          <a:pt x="348" y="333"/>
                        </a:lnTo>
                        <a:lnTo>
                          <a:pt x="356" y="333"/>
                        </a:lnTo>
                        <a:lnTo>
                          <a:pt x="361" y="336"/>
                        </a:lnTo>
                        <a:lnTo>
                          <a:pt x="364" y="333"/>
                        </a:lnTo>
                        <a:lnTo>
                          <a:pt x="365" y="333"/>
                        </a:lnTo>
                        <a:lnTo>
                          <a:pt x="367" y="335"/>
                        </a:lnTo>
                        <a:lnTo>
                          <a:pt x="369" y="331"/>
                        </a:lnTo>
                        <a:lnTo>
                          <a:pt x="384" y="318"/>
                        </a:lnTo>
                        <a:lnTo>
                          <a:pt x="401" y="310"/>
                        </a:lnTo>
                        <a:lnTo>
                          <a:pt x="409" y="290"/>
                        </a:lnTo>
                        <a:lnTo>
                          <a:pt x="423" y="281"/>
                        </a:lnTo>
                        <a:lnTo>
                          <a:pt x="437" y="262"/>
                        </a:lnTo>
                        <a:lnTo>
                          <a:pt x="434" y="252"/>
                        </a:lnTo>
                        <a:lnTo>
                          <a:pt x="456" y="248"/>
                        </a:lnTo>
                        <a:lnTo>
                          <a:pt x="464" y="231"/>
                        </a:lnTo>
                        <a:lnTo>
                          <a:pt x="465" y="230"/>
                        </a:lnTo>
                        <a:lnTo>
                          <a:pt x="471" y="197"/>
                        </a:lnTo>
                        <a:lnTo>
                          <a:pt x="482" y="166"/>
                        </a:lnTo>
                        <a:lnTo>
                          <a:pt x="498" y="141"/>
                        </a:lnTo>
                        <a:lnTo>
                          <a:pt x="504" y="134"/>
                        </a:lnTo>
                        <a:lnTo>
                          <a:pt x="524" y="122"/>
                        </a:lnTo>
                        <a:lnTo>
                          <a:pt x="520" y="119"/>
                        </a:lnTo>
                        <a:lnTo>
                          <a:pt x="510" y="114"/>
                        </a:lnTo>
                        <a:lnTo>
                          <a:pt x="509" y="112"/>
                        </a:lnTo>
                        <a:lnTo>
                          <a:pt x="482" y="92"/>
                        </a:lnTo>
                        <a:lnTo>
                          <a:pt x="464" y="80"/>
                        </a:lnTo>
                        <a:lnTo>
                          <a:pt x="456" y="74"/>
                        </a:lnTo>
                        <a:lnTo>
                          <a:pt x="433" y="58"/>
                        </a:lnTo>
                        <a:lnTo>
                          <a:pt x="424" y="50"/>
                        </a:lnTo>
                        <a:lnTo>
                          <a:pt x="410" y="41"/>
                        </a:lnTo>
                        <a:lnTo>
                          <a:pt x="409" y="39"/>
                        </a:lnTo>
                        <a:lnTo>
                          <a:pt x="391" y="27"/>
                        </a:lnTo>
                        <a:lnTo>
                          <a:pt x="382" y="22"/>
                        </a:lnTo>
                        <a:lnTo>
                          <a:pt x="380" y="22"/>
                        </a:lnTo>
                        <a:lnTo>
                          <a:pt x="373" y="23"/>
                        </a:lnTo>
                        <a:lnTo>
                          <a:pt x="361" y="24"/>
                        </a:lnTo>
                        <a:lnTo>
                          <a:pt x="356" y="26"/>
                        </a:lnTo>
                        <a:lnTo>
                          <a:pt x="349" y="27"/>
                        </a:lnTo>
                        <a:lnTo>
                          <a:pt x="321" y="31"/>
                        </a:lnTo>
                        <a:lnTo>
                          <a:pt x="315" y="31"/>
                        </a:lnTo>
                        <a:lnTo>
                          <a:pt x="314" y="31"/>
                        </a:lnTo>
                        <a:lnTo>
                          <a:pt x="300" y="34"/>
                        </a:lnTo>
                        <a:lnTo>
                          <a:pt x="290" y="35"/>
                        </a:lnTo>
                        <a:lnTo>
                          <a:pt x="265" y="39"/>
                        </a:lnTo>
                        <a:lnTo>
                          <a:pt x="265" y="24"/>
                        </a:lnTo>
                        <a:lnTo>
                          <a:pt x="255" y="18"/>
                        </a:lnTo>
                        <a:lnTo>
                          <a:pt x="254" y="15"/>
                        </a:lnTo>
                        <a:lnTo>
                          <a:pt x="251" y="12"/>
                        </a:lnTo>
                        <a:lnTo>
                          <a:pt x="247" y="7"/>
                        </a:lnTo>
                        <a:lnTo>
                          <a:pt x="238" y="9"/>
                        </a:lnTo>
                        <a:lnTo>
                          <a:pt x="232" y="3"/>
                        </a:lnTo>
                        <a:lnTo>
                          <a:pt x="234" y="0"/>
                        </a:lnTo>
                        <a:lnTo>
                          <a:pt x="222" y="1"/>
                        </a:lnTo>
                        <a:lnTo>
                          <a:pt x="209" y="3"/>
                        </a:lnTo>
                        <a:lnTo>
                          <a:pt x="203" y="4"/>
                        </a:lnTo>
                        <a:lnTo>
                          <a:pt x="199" y="4"/>
                        </a:lnTo>
                        <a:lnTo>
                          <a:pt x="185" y="5"/>
                        </a:lnTo>
                        <a:lnTo>
                          <a:pt x="158" y="8"/>
                        </a:lnTo>
                        <a:lnTo>
                          <a:pt x="157" y="8"/>
                        </a:lnTo>
                        <a:lnTo>
                          <a:pt x="146" y="9"/>
                        </a:lnTo>
                        <a:lnTo>
                          <a:pt x="136" y="12"/>
                        </a:lnTo>
                        <a:lnTo>
                          <a:pt x="126" y="14"/>
                        </a:lnTo>
                        <a:lnTo>
                          <a:pt x="117" y="15"/>
                        </a:lnTo>
                        <a:lnTo>
                          <a:pt x="109" y="15"/>
                        </a:lnTo>
                        <a:lnTo>
                          <a:pt x="108" y="15"/>
                        </a:lnTo>
                        <a:lnTo>
                          <a:pt x="106" y="15"/>
                        </a:lnTo>
                        <a:lnTo>
                          <a:pt x="95" y="18"/>
                        </a:lnTo>
                        <a:lnTo>
                          <a:pt x="81" y="24"/>
                        </a:lnTo>
                        <a:lnTo>
                          <a:pt x="74" y="27"/>
                        </a:lnTo>
                        <a:lnTo>
                          <a:pt x="66" y="31"/>
                        </a:lnTo>
                        <a:lnTo>
                          <a:pt x="62" y="31"/>
                        </a:lnTo>
                        <a:lnTo>
                          <a:pt x="56" y="39"/>
                        </a:lnTo>
                        <a:lnTo>
                          <a:pt x="43" y="42"/>
                        </a:lnTo>
                        <a:lnTo>
                          <a:pt x="41" y="43"/>
                        </a:lnTo>
                        <a:lnTo>
                          <a:pt x="32" y="49"/>
                        </a:lnTo>
                        <a:lnTo>
                          <a:pt x="31" y="49"/>
                        </a:lnTo>
                        <a:lnTo>
                          <a:pt x="21" y="55"/>
                        </a:lnTo>
                        <a:lnTo>
                          <a:pt x="21" y="64"/>
                        </a:lnTo>
                        <a:lnTo>
                          <a:pt x="9" y="76"/>
                        </a:lnTo>
                        <a:lnTo>
                          <a:pt x="0" y="95"/>
                        </a:lnTo>
                        <a:lnTo>
                          <a:pt x="2" y="99"/>
                        </a:lnTo>
                        <a:lnTo>
                          <a:pt x="14" y="106"/>
                        </a:lnTo>
                        <a:lnTo>
                          <a:pt x="28" y="112"/>
                        </a:lnTo>
                        <a:lnTo>
                          <a:pt x="31" y="115"/>
                        </a:lnTo>
                        <a:lnTo>
                          <a:pt x="36" y="119"/>
                        </a:lnTo>
                        <a:lnTo>
                          <a:pt x="39" y="120"/>
                        </a:lnTo>
                        <a:lnTo>
                          <a:pt x="43" y="120"/>
                        </a:lnTo>
                        <a:lnTo>
                          <a:pt x="56" y="120"/>
                        </a:lnTo>
                        <a:lnTo>
                          <a:pt x="62" y="131"/>
                        </a:lnTo>
                        <a:lnTo>
                          <a:pt x="70" y="142"/>
                        </a:lnTo>
                        <a:lnTo>
                          <a:pt x="72" y="145"/>
                        </a:lnTo>
                        <a:lnTo>
                          <a:pt x="74" y="146"/>
                        </a:lnTo>
                        <a:lnTo>
                          <a:pt x="74" y="152"/>
                        </a:lnTo>
                        <a:lnTo>
                          <a:pt x="83" y="161"/>
                        </a:lnTo>
                        <a:lnTo>
                          <a:pt x="90" y="169"/>
                        </a:lnTo>
                        <a:lnTo>
                          <a:pt x="94" y="175"/>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71" name="Freeform 73"/>
                <p:cNvSpPr>
                  <a:spLocks/>
                </p:cNvSpPr>
                <p:nvPr/>
              </p:nvSpPr>
              <p:spPr bwMode="auto">
                <a:xfrm>
                  <a:off x="1465" y="1658"/>
                  <a:ext cx="711" cy="589"/>
                </a:xfrm>
                <a:custGeom>
                  <a:avLst/>
                  <a:gdLst>
                    <a:gd name="T0" fmla="*/ 454 w 711"/>
                    <a:gd name="T1" fmla="*/ 572 h 589"/>
                    <a:gd name="T2" fmla="*/ 408 w 711"/>
                    <a:gd name="T3" fmla="*/ 568 h 589"/>
                    <a:gd name="T4" fmla="*/ 363 w 711"/>
                    <a:gd name="T5" fmla="*/ 564 h 589"/>
                    <a:gd name="T6" fmla="*/ 333 w 711"/>
                    <a:gd name="T7" fmla="*/ 562 h 589"/>
                    <a:gd name="T8" fmla="*/ 278 w 711"/>
                    <a:gd name="T9" fmla="*/ 557 h 589"/>
                    <a:gd name="T10" fmla="*/ 193 w 711"/>
                    <a:gd name="T11" fmla="*/ 546 h 589"/>
                    <a:gd name="T12" fmla="*/ 146 w 711"/>
                    <a:gd name="T13" fmla="*/ 542 h 589"/>
                    <a:gd name="T14" fmla="*/ 97 w 711"/>
                    <a:gd name="T15" fmla="*/ 537 h 589"/>
                    <a:gd name="T16" fmla="*/ 0 w 711"/>
                    <a:gd name="T17" fmla="*/ 525 h 589"/>
                    <a:gd name="T18" fmla="*/ 7 w 711"/>
                    <a:gd name="T19" fmla="*/ 465 h 589"/>
                    <a:gd name="T20" fmla="*/ 9 w 711"/>
                    <a:gd name="T21" fmla="*/ 448 h 589"/>
                    <a:gd name="T22" fmla="*/ 14 w 711"/>
                    <a:gd name="T23" fmla="*/ 414 h 589"/>
                    <a:gd name="T24" fmla="*/ 18 w 711"/>
                    <a:gd name="T25" fmla="*/ 375 h 589"/>
                    <a:gd name="T26" fmla="*/ 26 w 711"/>
                    <a:gd name="T27" fmla="*/ 326 h 589"/>
                    <a:gd name="T28" fmla="*/ 34 w 711"/>
                    <a:gd name="T29" fmla="*/ 262 h 589"/>
                    <a:gd name="T30" fmla="*/ 36 w 711"/>
                    <a:gd name="T31" fmla="*/ 252 h 589"/>
                    <a:gd name="T32" fmla="*/ 40 w 711"/>
                    <a:gd name="T33" fmla="*/ 221 h 589"/>
                    <a:gd name="T34" fmla="*/ 42 w 711"/>
                    <a:gd name="T35" fmla="*/ 196 h 589"/>
                    <a:gd name="T36" fmla="*/ 48 w 711"/>
                    <a:gd name="T37" fmla="*/ 146 h 589"/>
                    <a:gd name="T38" fmla="*/ 52 w 711"/>
                    <a:gd name="T39" fmla="*/ 114 h 589"/>
                    <a:gd name="T40" fmla="*/ 57 w 711"/>
                    <a:gd name="T41" fmla="*/ 68 h 589"/>
                    <a:gd name="T42" fmla="*/ 60 w 711"/>
                    <a:gd name="T43" fmla="*/ 44 h 589"/>
                    <a:gd name="T44" fmla="*/ 127 w 711"/>
                    <a:gd name="T45" fmla="*/ 8 h 589"/>
                    <a:gd name="T46" fmla="*/ 176 w 711"/>
                    <a:gd name="T47" fmla="*/ 14 h 589"/>
                    <a:gd name="T48" fmla="*/ 244 w 711"/>
                    <a:gd name="T49" fmla="*/ 21 h 589"/>
                    <a:gd name="T50" fmla="*/ 290 w 711"/>
                    <a:gd name="T51" fmla="*/ 26 h 589"/>
                    <a:gd name="T52" fmla="*/ 314 w 711"/>
                    <a:gd name="T53" fmla="*/ 29 h 589"/>
                    <a:gd name="T54" fmla="*/ 356 w 711"/>
                    <a:gd name="T55" fmla="*/ 33 h 589"/>
                    <a:gd name="T56" fmla="*/ 440 w 711"/>
                    <a:gd name="T57" fmla="*/ 43 h 589"/>
                    <a:gd name="T58" fmla="*/ 510 w 711"/>
                    <a:gd name="T59" fmla="*/ 48 h 589"/>
                    <a:gd name="T60" fmla="*/ 531 w 711"/>
                    <a:gd name="T61" fmla="*/ 51 h 589"/>
                    <a:gd name="T62" fmla="*/ 616 w 711"/>
                    <a:gd name="T63" fmla="*/ 55 h 589"/>
                    <a:gd name="T64" fmla="*/ 641 w 711"/>
                    <a:gd name="T65" fmla="*/ 58 h 589"/>
                    <a:gd name="T66" fmla="*/ 711 w 711"/>
                    <a:gd name="T67" fmla="*/ 62 h 589"/>
                    <a:gd name="T68" fmla="*/ 709 w 711"/>
                    <a:gd name="T69" fmla="*/ 118 h 589"/>
                    <a:gd name="T70" fmla="*/ 706 w 711"/>
                    <a:gd name="T71" fmla="*/ 159 h 589"/>
                    <a:gd name="T72" fmla="*/ 706 w 711"/>
                    <a:gd name="T73" fmla="*/ 175 h 589"/>
                    <a:gd name="T74" fmla="*/ 703 w 711"/>
                    <a:gd name="T75" fmla="*/ 211 h 589"/>
                    <a:gd name="T76" fmla="*/ 702 w 711"/>
                    <a:gd name="T77" fmla="*/ 243 h 589"/>
                    <a:gd name="T78" fmla="*/ 701 w 711"/>
                    <a:gd name="T79" fmla="*/ 262 h 589"/>
                    <a:gd name="T80" fmla="*/ 698 w 711"/>
                    <a:gd name="T81" fmla="*/ 308 h 589"/>
                    <a:gd name="T82" fmla="*/ 696 w 711"/>
                    <a:gd name="T83" fmla="*/ 330 h 589"/>
                    <a:gd name="T84" fmla="*/ 694 w 711"/>
                    <a:gd name="T85" fmla="*/ 378 h 589"/>
                    <a:gd name="T86" fmla="*/ 690 w 711"/>
                    <a:gd name="T87" fmla="*/ 441 h 589"/>
                    <a:gd name="T88" fmla="*/ 688 w 711"/>
                    <a:gd name="T89" fmla="*/ 474 h 589"/>
                    <a:gd name="T90" fmla="*/ 687 w 711"/>
                    <a:gd name="T91" fmla="*/ 496 h 589"/>
                    <a:gd name="T92" fmla="*/ 686 w 711"/>
                    <a:gd name="T93" fmla="*/ 515 h 589"/>
                    <a:gd name="T94" fmla="*/ 684 w 711"/>
                    <a:gd name="T95" fmla="*/ 537 h 589"/>
                    <a:gd name="T96" fmla="*/ 683 w 711"/>
                    <a:gd name="T97" fmla="*/ 572 h 589"/>
                    <a:gd name="T98" fmla="*/ 624 w 711"/>
                    <a:gd name="T99" fmla="*/ 585 h 589"/>
                    <a:gd name="T100" fmla="*/ 594 w 711"/>
                    <a:gd name="T101" fmla="*/ 584 h 589"/>
                    <a:gd name="T102" fmla="*/ 564 w 711"/>
                    <a:gd name="T103" fmla="*/ 580 h 589"/>
                    <a:gd name="T104" fmla="*/ 545 w 711"/>
                    <a:gd name="T105" fmla="*/ 580 h 589"/>
                    <a:gd name="T106" fmla="*/ 473 w 711"/>
                    <a:gd name="T107" fmla="*/ 575 h 589"/>
                    <a:gd name="T108" fmla="*/ 463 w 711"/>
                    <a:gd name="T109" fmla="*/ 574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1" h="589">
                      <a:moveTo>
                        <a:pt x="461" y="574"/>
                      </a:moveTo>
                      <a:lnTo>
                        <a:pt x="454" y="572"/>
                      </a:lnTo>
                      <a:lnTo>
                        <a:pt x="441" y="571"/>
                      </a:lnTo>
                      <a:lnTo>
                        <a:pt x="408" y="568"/>
                      </a:lnTo>
                      <a:lnTo>
                        <a:pt x="404" y="568"/>
                      </a:lnTo>
                      <a:lnTo>
                        <a:pt x="363" y="564"/>
                      </a:lnTo>
                      <a:lnTo>
                        <a:pt x="357" y="564"/>
                      </a:lnTo>
                      <a:lnTo>
                        <a:pt x="333" y="562"/>
                      </a:lnTo>
                      <a:lnTo>
                        <a:pt x="304" y="559"/>
                      </a:lnTo>
                      <a:lnTo>
                        <a:pt x="278" y="557"/>
                      </a:lnTo>
                      <a:lnTo>
                        <a:pt x="218" y="549"/>
                      </a:lnTo>
                      <a:lnTo>
                        <a:pt x="193" y="546"/>
                      </a:lnTo>
                      <a:lnTo>
                        <a:pt x="150" y="542"/>
                      </a:lnTo>
                      <a:lnTo>
                        <a:pt x="146" y="542"/>
                      </a:lnTo>
                      <a:lnTo>
                        <a:pt x="101" y="537"/>
                      </a:lnTo>
                      <a:lnTo>
                        <a:pt x="97" y="537"/>
                      </a:lnTo>
                      <a:lnTo>
                        <a:pt x="75" y="534"/>
                      </a:lnTo>
                      <a:lnTo>
                        <a:pt x="0" y="525"/>
                      </a:lnTo>
                      <a:lnTo>
                        <a:pt x="4" y="492"/>
                      </a:lnTo>
                      <a:lnTo>
                        <a:pt x="7" y="465"/>
                      </a:lnTo>
                      <a:lnTo>
                        <a:pt x="8" y="459"/>
                      </a:lnTo>
                      <a:lnTo>
                        <a:pt x="9" y="448"/>
                      </a:lnTo>
                      <a:lnTo>
                        <a:pt x="12" y="425"/>
                      </a:lnTo>
                      <a:lnTo>
                        <a:pt x="14" y="414"/>
                      </a:lnTo>
                      <a:lnTo>
                        <a:pt x="16" y="393"/>
                      </a:lnTo>
                      <a:lnTo>
                        <a:pt x="18" y="375"/>
                      </a:lnTo>
                      <a:lnTo>
                        <a:pt x="26" y="330"/>
                      </a:lnTo>
                      <a:lnTo>
                        <a:pt x="26" y="326"/>
                      </a:lnTo>
                      <a:lnTo>
                        <a:pt x="30" y="294"/>
                      </a:lnTo>
                      <a:lnTo>
                        <a:pt x="34" y="262"/>
                      </a:lnTo>
                      <a:lnTo>
                        <a:pt x="34" y="260"/>
                      </a:lnTo>
                      <a:lnTo>
                        <a:pt x="36" y="252"/>
                      </a:lnTo>
                      <a:lnTo>
                        <a:pt x="38" y="229"/>
                      </a:lnTo>
                      <a:lnTo>
                        <a:pt x="40" y="221"/>
                      </a:lnTo>
                      <a:lnTo>
                        <a:pt x="41" y="203"/>
                      </a:lnTo>
                      <a:lnTo>
                        <a:pt x="42" y="196"/>
                      </a:lnTo>
                      <a:lnTo>
                        <a:pt x="46" y="163"/>
                      </a:lnTo>
                      <a:lnTo>
                        <a:pt x="48" y="146"/>
                      </a:lnTo>
                      <a:lnTo>
                        <a:pt x="50" y="133"/>
                      </a:lnTo>
                      <a:lnTo>
                        <a:pt x="52" y="114"/>
                      </a:lnTo>
                      <a:lnTo>
                        <a:pt x="54" y="98"/>
                      </a:lnTo>
                      <a:lnTo>
                        <a:pt x="57" y="68"/>
                      </a:lnTo>
                      <a:lnTo>
                        <a:pt x="57" y="66"/>
                      </a:lnTo>
                      <a:lnTo>
                        <a:pt x="60" y="44"/>
                      </a:lnTo>
                      <a:lnTo>
                        <a:pt x="65" y="0"/>
                      </a:lnTo>
                      <a:lnTo>
                        <a:pt x="127" y="8"/>
                      </a:lnTo>
                      <a:lnTo>
                        <a:pt x="163" y="13"/>
                      </a:lnTo>
                      <a:lnTo>
                        <a:pt x="176" y="14"/>
                      </a:lnTo>
                      <a:lnTo>
                        <a:pt x="181" y="14"/>
                      </a:lnTo>
                      <a:lnTo>
                        <a:pt x="244" y="21"/>
                      </a:lnTo>
                      <a:lnTo>
                        <a:pt x="256" y="23"/>
                      </a:lnTo>
                      <a:lnTo>
                        <a:pt x="290" y="26"/>
                      </a:lnTo>
                      <a:lnTo>
                        <a:pt x="301" y="27"/>
                      </a:lnTo>
                      <a:lnTo>
                        <a:pt x="314" y="29"/>
                      </a:lnTo>
                      <a:lnTo>
                        <a:pt x="324" y="30"/>
                      </a:lnTo>
                      <a:lnTo>
                        <a:pt x="356" y="33"/>
                      </a:lnTo>
                      <a:lnTo>
                        <a:pt x="429" y="41"/>
                      </a:lnTo>
                      <a:lnTo>
                        <a:pt x="440" y="43"/>
                      </a:lnTo>
                      <a:lnTo>
                        <a:pt x="508" y="48"/>
                      </a:lnTo>
                      <a:lnTo>
                        <a:pt x="510" y="48"/>
                      </a:lnTo>
                      <a:lnTo>
                        <a:pt x="521" y="49"/>
                      </a:lnTo>
                      <a:lnTo>
                        <a:pt x="531" y="51"/>
                      </a:lnTo>
                      <a:lnTo>
                        <a:pt x="540" y="49"/>
                      </a:lnTo>
                      <a:lnTo>
                        <a:pt x="616" y="55"/>
                      </a:lnTo>
                      <a:lnTo>
                        <a:pt x="621" y="56"/>
                      </a:lnTo>
                      <a:lnTo>
                        <a:pt x="641" y="58"/>
                      </a:lnTo>
                      <a:lnTo>
                        <a:pt x="650" y="58"/>
                      </a:lnTo>
                      <a:lnTo>
                        <a:pt x="711" y="62"/>
                      </a:lnTo>
                      <a:lnTo>
                        <a:pt x="710" y="94"/>
                      </a:lnTo>
                      <a:lnTo>
                        <a:pt x="709" y="118"/>
                      </a:lnTo>
                      <a:lnTo>
                        <a:pt x="707" y="128"/>
                      </a:lnTo>
                      <a:lnTo>
                        <a:pt x="706" y="159"/>
                      </a:lnTo>
                      <a:lnTo>
                        <a:pt x="706" y="170"/>
                      </a:lnTo>
                      <a:lnTo>
                        <a:pt x="706" y="175"/>
                      </a:lnTo>
                      <a:lnTo>
                        <a:pt x="705" y="193"/>
                      </a:lnTo>
                      <a:lnTo>
                        <a:pt x="703" y="211"/>
                      </a:lnTo>
                      <a:lnTo>
                        <a:pt x="702" y="226"/>
                      </a:lnTo>
                      <a:lnTo>
                        <a:pt x="702" y="243"/>
                      </a:lnTo>
                      <a:lnTo>
                        <a:pt x="701" y="259"/>
                      </a:lnTo>
                      <a:lnTo>
                        <a:pt x="701" y="262"/>
                      </a:lnTo>
                      <a:lnTo>
                        <a:pt x="699" y="275"/>
                      </a:lnTo>
                      <a:lnTo>
                        <a:pt x="698" y="308"/>
                      </a:lnTo>
                      <a:lnTo>
                        <a:pt x="696" y="324"/>
                      </a:lnTo>
                      <a:lnTo>
                        <a:pt x="696" y="330"/>
                      </a:lnTo>
                      <a:lnTo>
                        <a:pt x="695" y="349"/>
                      </a:lnTo>
                      <a:lnTo>
                        <a:pt x="694" y="378"/>
                      </a:lnTo>
                      <a:lnTo>
                        <a:pt x="691" y="423"/>
                      </a:lnTo>
                      <a:lnTo>
                        <a:pt x="690" y="441"/>
                      </a:lnTo>
                      <a:lnTo>
                        <a:pt x="690" y="456"/>
                      </a:lnTo>
                      <a:lnTo>
                        <a:pt x="688" y="474"/>
                      </a:lnTo>
                      <a:lnTo>
                        <a:pt x="687" y="491"/>
                      </a:lnTo>
                      <a:lnTo>
                        <a:pt x="687" y="496"/>
                      </a:lnTo>
                      <a:lnTo>
                        <a:pt x="687" y="505"/>
                      </a:lnTo>
                      <a:lnTo>
                        <a:pt x="686" y="515"/>
                      </a:lnTo>
                      <a:lnTo>
                        <a:pt x="686" y="523"/>
                      </a:lnTo>
                      <a:lnTo>
                        <a:pt x="684" y="537"/>
                      </a:lnTo>
                      <a:lnTo>
                        <a:pt x="684" y="548"/>
                      </a:lnTo>
                      <a:lnTo>
                        <a:pt x="683" y="572"/>
                      </a:lnTo>
                      <a:lnTo>
                        <a:pt x="682" y="589"/>
                      </a:lnTo>
                      <a:lnTo>
                        <a:pt x="624" y="585"/>
                      </a:lnTo>
                      <a:lnTo>
                        <a:pt x="601" y="584"/>
                      </a:lnTo>
                      <a:lnTo>
                        <a:pt x="594" y="584"/>
                      </a:lnTo>
                      <a:lnTo>
                        <a:pt x="576" y="582"/>
                      </a:lnTo>
                      <a:lnTo>
                        <a:pt x="564" y="580"/>
                      </a:lnTo>
                      <a:lnTo>
                        <a:pt x="562" y="580"/>
                      </a:lnTo>
                      <a:lnTo>
                        <a:pt x="545" y="580"/>
                      </a:lnTo>
                      <a:lnTo>
                        <a:pt x="484" y="575"/>
                      </a:lnTo>
                      <a:lnTo>
                        <a:pt x="473" y="575"/>
                      </a:lnTo>
                      <a:lnTo>
                        <a:pt x="472" y="574"/>
                      </a:lnTo>
                      <a:lnTo>
                        <a:pt x="463" y="574"/>
                      </a:lnTo>
                      <a:lnTo>
                        <a:pt x="461" y="57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2" name="Freeform 74"/>
                <p:cNvSpPr>
                  <a:spLocks/>
                </p:cNvSpPr>
                <p:nvPr/>
              </p:nvSpPr>
              <p:spPr bwMode="auto">
                <a:xfrm>
                  <a:off x="909" y="1061"/>
                  <a:ext cx="613" cy="989"/>
                </a:xfrm>
                <a:custGeom>
                  <a:avLst/>
                  <a:gdLst>
                    <a:gd name="T0" fmla="*/ 60 w 613"/>
                    <a:gd name="T1" fmla="*/ 625 h 989"/>
                    <a:gd name="T2" fmla="*/ 44 w 613"/>
                    <a:gd name="T3" fmla="*/ 663 h 989"/>
                    <a:gd name="T4" fmla="*/ 29 w 613"/>
                    <a:gd name="T5" fmla="*/ 748 h 989"/>
                    <a:gd name="T6" fmla="*/ 93 w 613"/>
                    <a:gd name="T7" fmla="*/ 916 h 989"/>
                    <a:gd name="T8" fmla="*/ 231 w 613"/>
                    <a:gd name="T9" fmla="*/ 940 h 989"/>
                    <a:gd name="T10" fmla="*/ 265 w 613"/>
                    <a:gd name="T11" fmla="*/ 946 h 989"/>
                    <a:gd name="T12" fmla="*/ 360 w 613"/>
                    <a:gd name="T13" fmla="*/ 960 h 989"/>
                    <a:gd name="T14" fmla="*/ 464 w 613"/>
                    <a:gd name="T15" fmla="*/ 975 h 989"/>
                    <a:gd name="T16" fmla="*/ 471 w 613"/>
                    <a:gd name="T17" fmla="*/ 976 h 989"/>
                    <a:gd name="T18" fmla="*/ 527 w 613"/>
                    <a:gd name="T19" fmla="*/ 984 h 989"/>
                    <a:gd name="T20" fmla="*/ 572 w 613"/>
                    <a:gd name="T21" fmla="*/ 989 h 989"/>
                    <a:gd name="T22" fmla="*/ 582 w 613"/>
                    <a:gd name="T23" fmla="*/ 923 h 989"/>
                    <a:gd name="T24" fmla="*/ 590 w 613"/>
                    <a:gd name="T25" fmla="*/ 857 h 989"/>
                    <a:gd name="T26" fmla="*/ 596 w 613"/>
                    <a:gd name="T27" fmla="*/ 818 h 989"/>
                    <a:gd name="T28" fmla="*/ 602 w 613"/>
                    <a:gd name="T29" fmla="*/ 760 h 989"/>
                    <a:gd name="T30" fmla="*/ 608 w 613"/>
                    <a:gd name="T31" fmla="*/ 711 h 989"/>
                    <a:gd name="T32" fmla="*/ 610 w 613"/>
                    <a:gd name="T33" fmla="*/ 665 h 989"/>
                    <a:gd name="T34" fmla="*/ 598 w 613"/>
                    <a:gd name="T35" fmla="*/ 642 h 989"/>
                    <a:gd name="T36" fmla="*/ 578 w 613"/>
                    <a:gd name="T37" fmla="*/ 631 h 989"/>
                    <a:gd name="T38" fmla="*/ 562 w 613"/>
                    <a:gd name="T39" fmla="*/ 650 h 989"/>
                    <a:gd name="T40" fmla="*/ 493 w 613"/>
                    <a:gd name="T41" fmla="*/ 647 h 989"/>
                    <a:gd name="T42" fmla="*/ 446 w 613"/>
                    <a:gd name="T43" fmla="*/ 650 h 989"/>
                    <a:gd name="T44" fmla="*/ 433 w 613"/>
                    <a:gd name="T45" fmla="*/ 644 h 989"/>
                    <a:gd name="T46" fmla="*/ 401 w 613"/>
                    <a:gd name="T47" fmla="*/ 567 h 989"/>
                    <a:gd name="T48" fmla="*/ 327 w 613"/>
                    <a:gd name="T49" fmla="*/ 488 h 989"/>
                    <a:gd name="T50" fmla="*/ 348 w 613"/>
                    <a:gd name="T51" fmla="*/ 360 h 989"/>
                    <a:gd name="T52" fmla="*/ 352 w 613"/>
                    <a:gd name="T53" fmla="*/ 339 h 989"/>
                    <a:gd name="T54" fmla="*/ 330 w 613"/>
                    <a:gd name="T55" fmla="*/ 336 h 989"/>
                    <a:gd name="T56" fmla="*/ 316 w 613"/>
                    <a:gd name="T57" fmla="*/ 329 h 989"/>
                    <a:gd name="T58" fmla="*/ 305 w 613"/>
                    <a:gd name="T59" fmla="*/ 296 h 989"/>
                    <a:gd name="T60" fmla="*/ 265 w 613"/>
                    <a:gd name="T61" fmla="*/ 243 h 989"/>
                    <a:gd name="T62" fmla="*/ 248 w 613"/>
                    <a:gd name="T63" fmla="*/ 205 h 989"/>
                    <a:gd name="T64" fmla="*/ 231 w 613"/>
                    <a:gd name="T65" fmla="*/ 143 h 989"/>
                    <a:gd name="T66" fmla="*/ 243 w 613"/>
                    <a:gd name="T67" fmla="*/ 78 h 989"/>
                    <a:gd name="T68" fmla="*/ 255 w 613"/>
                    <a:gd name="T69" fmla="*/ 15 h 989"/>
                    <a:gd name="T70" fmla="*/ 168 w 613"/>
                    <a:gd name="T71" fmla="*/ 11 h 989"/>
                    <a:gd name="T72" fmla="*/ 149 w 613"/>
                    <a:gd name="T73" fmla="*/ 111 h 989"/>
                    <a:gd name="T74" fmla="*/ 144 w 613"/>
                    <a:gd name="T75" fmla="*/ 127 h 989"/>
                    <a:gd name="T76" fmla="*/ 136 w 613"/>
                    <a:gd name="T77" fmla="*/ 175 h 989"/>
                    <a:gd name="T78" fmla="*/ 127 w 613"/>
                    <a:gd name="T79" fmla="*/ 223 h 989"/>
                    <a:gd name="T80" fmla="*/ 114 w 613"/>
                    <a:gd name="T81" fmla="*/ 292 h 989"/>
                    <a:gd name="T82" fmla="*/ 108 w 613"/>
                    <a:gd name="T83" fmla="*/ 327 h 989"/>
                    <a:gd name="T84" fmla="*/ 108 w 613"/>
                    <a:gd name="T85" fmla="*/ 385 h 989"/>
                    <a:gd name="T86" fmla="*/ 115 w 613"/>
                    <a:gd name="T87" fmla="*/ 404 h 989"/>
                    <a:gd name="T88" fmla="*/ 111 w 613"/>
                    <a:gd name="T89" fmla="*/ 482 h 989"/>
                    <a:gd name="T90" fmla="*/ 97 w 613"/>
                    <a:gd name="T91" fmla="*/ 504 h 989"/>
                    <a:gd name="T92" fmla="*/ 67 w 613"/>
                    <a:gd name="T93" fmla="*/ 542 h 989"/>
                    <a:gd name="T94" fmla="*/ 49 w 613"/>
                    <a:gd name="T95" fmla="*/ 606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3" h="989">
                      <a:moveTo>
                        <a:pt x="64" y="622"/>
                      </a:moveTo>
                      <a:lnTo>
                        <a:pt x="63" y="625"/>
                      </a:lnTo>
                      <a:lnTo>
                        <a:pt x="60" y="625"/>
                      </a:lnTo>
                      <a:lnTo>
                        <a:pt x="49" y="655"/>
                      </a:lnTo>
                      <a:lnTo>
                        <a:pt x="48" y="658"/>
                      </a:lnTo>
                      <a:lnTo>
                        <a:pt x="44" y="663"/>
                      </a:lnTo>
                      <a:lnTo>
                        <a:pt x="41" y="680"/>
                      </a:lnTo>
                      <a:lnTo>
                        <a:pt x="38" y="695"/>
                      </a:lnTo>
                      <a:lnTo>
                        <a:pt x="29" y="748"/>
                      </a:lnTo>
                      <a:lnTo>
                        <a:pt x="0" y="898"/>
                      </a:lnTo>
                      <a:lnTo>
                        <a:pt x="4" y="899"/>
                      </a:lnTo>
                      <a:lnTo>
                        <a:pt x="93" y="916"/>
                      </a:lnTo>
                      <a:lnTo>
                        <a:pt x="189" y="932"/>
                      </a:lnTo>
                      <a:lnTo>
                        <a:pt x="216" y="936"/>
                      </a:lnTo>
                      <a:lnTo>
                        <a:pt x="231" y="940"/>
                      </a:lnTo>
                      <a:lnTo>
                        <a:pt x="261" y="946"/>
                      </a:lnTo>
                      <a:lnTo>
                        <a:pt x="264" y="946"/>
                      </a:lnTo>
                      <a:lnTo>
                        <a:pt x="265" y="946"/>
                      </a:lnTo>
                      <a:lnTo>
                        <a:pt x="285" y="948"/>
                      </a:lnTo>
                      <a:lnTo>
                        <a:pt x="312" y="954"/>
                      </a:lnTo>
                      <a:lnTo>
                        <a:pt x="360" y="960"/>
                      </a:lnTo>
                      <a:lnTo>
                        <a:pt x="385" y="964"/>
                      </a:lnTo>
                      <a:lnTo>
                        <a:pt x="463" y="973"/>
                      </a:lnTo>
                      <a:lnTo>
                        <a:pt x="464" y="975"/>
                      </a:lnTo>
                      <a:lnTo>
                        <a:pt x="465" y="975"/>
                      </a:lnTo>
                      <a:lnTo>
                        <a:pt x="468" y="975"/>
                      </a:lnTo>
                      <a:lnTo>
                        <a:pt x="471" y="976"/>
                      </a:lnTo>
                      <a:lnTo>
                        <a:pt x="481" y="976"/>
                      </a:lnTo>
                      <a:lnTo>
                        <a:pt x="505" y="981"/>
                      </a:lnTo>
                      <a:lnTo>
                        <a:pt x="527" y="984"/>
                      </a:lnTo>
                      <a:lnTo>
                        <a:pt x="532" y="984"/>
                      </a:lnTo>
                      <a:lnTo>
                        <a:pt x="535" y="985"/>
                      </a:lnTo>
                      <a:lnTo>
                        <a:pt x="572" y="989"/>
                      </a:lnTo>
                      <a:lnTo>
                        <a:pt x="574" y="972"/>
                      </a:lnTo>
                      <a:lnTo>
                        <a:pt x="582" y="927"/>
                      </a:lnTo>
                      <a:lnTo>
                        <a:pt x="582" y="923"/>
                      </a:lnTo>
                      <a:lnTo>
                        <a:pt x="586" y="891"/>
                      </a:lnTo>
                      <a:lnTo>
                        <a:pt x="590" y="859"/>
                      </a:lnTo>
                      <a:lnTo>
                        <a:pt x="590" y="857"/>
                      </a:lnTo>
                      <a:lnTo>
                        <a:pt x="592" y="849"/>
                      </a:lnTo>
                      <a:lnTo>
                        <a:pt x="594" y="826"/>
                      </a:lnTo>
                      <a:lnTo>
                        <a:pt x="596" y="818"/>
                      </a:lnTo>
                      <a:lnTo>
                        <a:pt x="597" y="800"/>
                      </a:lnTo>
                      <a:lnTo>
                        <a:pt x="598" y="793"/>
                      </a:lnTo>
                      <a:lnTo>
                        <a:pt x="602" y="760"/>
                      </a:lnTo>
                      <a:lnTo>
                        <a:pt x="604" y="744"/>
                      </a:lnTo>
                      <a:lnTo>
                        <a:pt x="606" y="730"/>
                      </a:lnTo>
                      <a:lnTo>
                        <a:pt x="608" y="711"/>
                      </a:lnTo>
                      <a:lnTo>
                        <a:pt x="610" y="696"/>
                      </a:lnTo>
                      <a:lnTo>
                        <a:pt x="613" y="666"/>
                      </a:lnTo>
                      <a:lnTo>
                        <a:pt x="610" y="665"/>
                      </a:lnTo>
                      <a:lnTo>
                        <a:pt x="609" y="663"/>
                      </a:lnTo>
                      <a:lnTo>
                        <a:pt x="606" y="662"/>
                      </a:lnTo>
                      <a:lnTo>
                        <a:pt x="598" y="642"/>
                      </a:lnTo>
                      <a:lnTo>
                        <a:pt x="588" y="626"/>
                      </a:lnTo>
                      <a:lnTo>
                        <a:pt x="587" y="626"/>
                      </a:lnTo>
                      <a:lnTo>
                        <a:pt x="578" y="631"/>
                      </a:lnTo>
                      <a:lnTo>
                        <a:pt x="574" y="639"/>
                      </a:lnTo>
                      <a:lnTo>
                        <a:pt x="572" y="653"/>
                      </a:lnTo>
                      <a:lnTo>
                        <a:pt x="562" y="650"/>
                      </a:lnTo>
                      <a:lnTo>
                        <a:pt x="515" y="646"/>
                      </a:lnTo>
                      <a:lnTo>
                        <a:pt x="505" y="640"/>
                      </a:lnTo>
                      <a:lnTo>
                        <a:pt x="493" y="647"/>
                      </a:lnTo>
                      <a:lnTo>
                        <a:pt x="479" y="650"/>
                      </a:lnTo>
                      <a:lnTo>
                        <a:pt x="459" y="642"/>
                      </a:lnTo>
                      <a:lnTo>
                        <a:pt x="446" y="650"/>
                      </a:lnTo>
                      <a:lnTo>
                        <a:pt x="447" y="657"/>
                      </a:lnTo>
                      <a:lnTo>
                        <a:pt x="445" y="658"/>
                      </a:lnTo>
                      <a:lnTo>
                        <a:pt x="433" y="644"/>
                      </a:lnTo>
                      <a:lnTo>
                        <a:pt x="426" y="603"/>
                      </a:lnTo>
                      <a:lnTo>
                        <a:pt x="398" y="583"/>
                      </a:lnTo>
                      <a:lnTo>
                        <a:pt x="401" y="567"/>
                      </a:lnTo>
                      <a:lnTo>
                        <a:pt x="371" y="471"/>
                      </a:lnTo>
                      <a:lnTo>
                        <a:pt x="340" y="488"/>
                      </a:lnTo>
                      <a:lnTo>
                        <a:pt x="327" y="488"/>
                      </a:lnTo>
                      <a:lnTo>
                        <a:pt x="311" y="479"/>
                      </a:lnTo>
                      <a:lnTo>
                        <a:pt x="345" y="359"/>
                      </a:lnTo>
                      <a:lnTo>
                        <a:pt x="348" y="360"/>
                      </a:lnTo>
                      <a:lnTo>
                        <a:pt x="354" y="345"/>
                      </a:lnTo>
                      <a:lnTo>
                        <a:pt x="354" y="340"/>
                      </a:lnTo>
                      <a:lnTo>
                        <a:pt x="352" y="339"/>
                      </a:lnTo>
                      <a:lnTo>
                        <a:pt x="340" y="341"/>
                      </a:lnTo>
                      <a:lnTo>
                        <a:pt x="331" y="340"/>
                      </a:lnTo>
                      <a:lnTo>
                        <a:pt x="330" y="336"/>
                      </a:lnTo>
                      <a:lnTo>
                        <a:pt x="330" y="329"/>
                      </a:lnTo>
                      <a:lnTo>
                        <a:pt x="327" y="325"/>
                      </a:lnTo>
                      <a:lnTo>
                        <a:pt x="316" y="329"/>
                      </a:lnTo>
                      <a:lnTo>
                        <a:pt x="315" y="326"/>
                      </a:lnTo>
                      <a:lnTo>
                        <a:pt x="318" y="322"/>
                      </a:lnTo>
                      <a:lnTo>
                        <a:pt x="305" y="296"/>
                      </a:lnTo>
                      <a:lnTo>
                        <a:pt x="297" y="285"/>
                      </a:lnTo>
                      <a:lnTo>
                        <a:pt x="279" y="250"/>
                      </a:lnTo>
                      <a:lnTo>
                        <a:pt x="265" y="243"/>
                      </a:lnTo>
                      <a:lnTo>
                        <a:pt x="247" y="220"/>
                      </a:lnTo>
                      <a:lnTo>
                        <a:pt x="257" y="215"/>
                      </a:lnTo>
                      <a:lnTo>
                        <a:pt x="248" y="205"/>
                      </a:lnTo>
                      <a:lnTo>
                        <a:pt x="252" y="184"/>
                      </a:lnTo>
                      <a:lnTo>
                        <a:pt x="231" y="146"/>
                      </a:lnTo>
                      <a:lnTo>
                        <a:pt x="231" y="143"/>
                      </a:lnTo>
                      <a:lnTo>
                        <a:pt x="238" y="115"/>
                      </a:lnTo>
                      <a:lnTo>
                        <a:pt x="243" y="85"/>
                      </a:lnTo>
                      <a:lnTo>
                        <a:pt x="243" y="78"/>
                      </a:lnTo>
                      <a:lnTo>
                        <a:pt x="252" y="31"/>
                      </a:lnTo>
                      <a:lnTo>
                        <a:pt x="255" y="19"/>
                      </a:lnTo>
                      <a:lnTo>
                        <a:pt x="255" y="15"/>
                      </a:lnTo>
                      <a:lnTo>
                        <a:pt x="170" y="0"/>
                      </a:lnTo>
                      <a:lnTo>
                        <a:pt x="168" y="5"/>
                      </a:lnTo>
                      <a:lnTo>
                        <a:pt x="168" y="11"/>
                      </a:lnTo>
                      <a:lnTo>
                        <a:pt x="166" y="19"/>
                      </a:lnTo>
                      <a:lnTo>
                        <a:pt x="153" y="91"/>
                      </a:lnTo>
                      <a:lnTo>
                        <a:pt x="149" y="111"/>
                      </a:lnTo>
                      <a:lnTo>
                        <a:pt x="145" y="120"/>
                      </a:lnTo>
                      <a:lnTo>
                        <a:pt x="145" y="125"/>
                      </a:lnTo>
                      <a:lnTo>
                        <a:pt x="144" y="127"/>
                      </a:lnTo>
                      <a:lnTo>
                        <a:pt x="144" y="130"/>
                      </a:lnTo>
                      <a:lnTo>
                        <a:pt x="138" y="158"/>
                      </a:lnTo>
                      <a:lnTo>
                        <a:pt x="136" y="175"/>
                      </a:lnTo>
                      <a:lnTo>
                        <a:pt x="130" y="206"/>
                      </a:lnTo>
                      <a:lnTo>
                        <a:pt x="127" y="221"/>
                      </a:lnTo>
                      <a:lnTo>
                        <a:pt x="127" y="223"/>
                      </a:lnTo>
                      <a:lnTo>
                        <a:pt x="124" y="237"/>
                      </a:lnTo>
                      <a:lnTo>
                        <a:pt x="115" y="285"/>
                      </a:lnTo>
                      <a:lnTo>
                        <a:pt x="114" y="292"/>
                      </a:lnTo>
                      <a:lnTo>
                        <a:pt x="111" y="313"/>
                      </a:lnTo>
                      <a:lnTo>
                        <a:pt x="110" y="318"/>
                      </a:lnTo>
                      <a:lnTo>
                        <a:pt x="108" y="327"/>
                      </a:lnTo>
                      <a:lnTo>
                        <a:pt x="105" y="333"/>
                      </a:lnTo>
                      <a:lnTo>
                        <a:pt x="110" y="351"/>
                      </a:lnTo>
                      <a:lnTo>
                        <a:pt x="108" y="385"/>
                      </a:lnTo>
                      <a:lnTo>
                        <a:pt x="111" y="390"/>
                      </a:lnTo>
                      <a:lnTo>
                        <a:pt x="115" y="402"/>
                      </a:lnTo>
                      <a:lnTo>
                        <a:pt x="115" y="404"/>
                      </a:lnTo>
                      <a:lnTo>
                        <a:pt x="134" y="422"/>
                      </a:lnTo>
                      <a:lnTo>
                        <a:pt x="138" y="439"/>
                      </a:lnTo>
                      <a:lnTo>
                        <a:pt x="111" y="482"/>
                      </a:lnTo>
                      <a:lnTo>
                        <a:pt x="111" y="483"/>
                      </a:lnTo>
                      <a:lnTo>
                        <a:pt x="101" y="500"/>
                      </a:lnTo>
                      <a:lnTo>
                        <a:pt x="97" y="504"/>
                      </a:lnTo>
                      <a:lnTo>
                        <a:pt x="89" y="514"/>
                      </a:lnTo>
                      <a:lnTo>
                        <a:pt x="81" y="534"/>
                      </a:lnTo>
                      <a:lnTo>
                        <a:pt x="67" y="542"/>
                      </a:lnTo>
                      <a:lnTo>
                        <a:pt x="38" y="587"/>
                      </a:lnTo>
                      <a:lnTo>
                        <a:pt x="38" y="598"/>
                      </a:lnTo>
                      <a:lnTo>
                        <a:pt x="49" y="606"/>
                      </a:lnTo>
                      <a:lnTo>
                        <a:pt x="56" y="609"/>
                      </a:lnTo>
                      <a:lnTo>
                        <a:pt x="64" y="622"/>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3" name="Freeform 75"/>
                <p:cNvSpPr>
                  <a:spLocks/>
                </p:cNvSpPr>
                <p:nvPr/>
              </p:nvSpPr>
              <p:spPr bwMode="auto">
                <a:xfrm>
                  <a:off x="156" y="1805"/>
                  <a:ext cx="867" cy="1407"/>
                </a:xfrm>
                <a:custGeom>
                  <a:avLst/>
                  <a:gdLst>
                    <a:gd name="T0" fmla="*/ 791 w 867"/>
                    <a:gd name="T1" fmla="*/ 1406 h 1407"/>
                    <a:gd name="T2" fmla="*/ 781 w 867"/>
                    <a:gd name="T3" fmla="*/ 1358 h 1407"/>
                    <a:gd name="T4" fmla="*/ 817 w 867"/>
                    <a:gd name="T5" fmla="*/ 1283 h 1407"/>
                    <a:gd name="T6" fmla="*/ 832 w 867"/>
                    <a:gd name="T7" fmla="*/ 1233 h 1407"/>
                    <a:gd name="T8" fmla="*/ 867 w 867"/>
                    <a:gd name="T9" fmla="*/ 1209 h 1407"/>
                    <a:gd name="T10" fmla="*/ 839 w 867"/>
                    <a:gd name="T11" fmla="*/ 1148 h 1407"/>
                    <a:gd name="T12" fmla="*/ 805 w 867"/>
                    <a:gd name="T13" fmla="*/ 1074 h 1407"/>
                    <a:gd name="T14" fmla="*/ 735 w 867"/>
                    <a:gd name="T15" fmla="*/ 974 h 1407"/>
                    <a:gd name="T16" fmla="*/ 693 w 867"/>
                    <a:gd name="T17" fmla="*/ 913 h 1407"/>
                    <a:gd name="T18" fmla="*/ 583 w 867"/>
                    <a:gd name="T19" fmla="*/ 763 h 1407"/>
                    <a:gd name="T20" fmla="*/ 557 w 867"/>
                    <a:gd name="T21" fmla="*/ 723 h 1407"/>
                    <a:gd name="T22" fmla="*/ 486 w 867"/>
                    <a:gd name="T23" fmla="*/ 624 h 1407"/>
                    <a:gd name="T24" fmla="*/ 445 w 867"/>
                    <a:gd name="T25" fmla="*/ 566 h 1407"/>
                    <a:gd name="T26" fmla="*/ 425 w 867"/>
                    <a:gd name="T27" fmla="*/ 540 h 1407"/>
                    <a:gd name="T28" fmla="*/ 399 w 867"/>
                    <a:gd name="T29" fmla="*/ 502 h 1407"/>
                    <a:gd name="T30" fmla="*/ 387 w 867"/>
                    <a:gd name="T31" fmla="*/ 483 h 1407"/>
                    <a:gd name="T32" fmla="*/ 390 w 867"/>
                    <a:gd name="T33" fmla="*/ 468 h 1407"/>
                    <a:gd name="T34" fmla="*/ 395 w 867"/>
                    <a:gd name="T35" fmla="*/ 442 h 1407"/>
                    <a:gd name="T36" fmla="*/ 400 w 867"/>
                    <a:gd name="T37" fmla="*/ 419 h 1407"/>
                    <a:gd name="T38" fmla="*/ 413 w 867"/>
                    <a:gd name="T39" fmla="*/ 360 h 1407"/>
                    <a:gd name="T40" fmla="*/ 453 w 867"/>
                    <a:gd name="T41" fmla="*/ 180 h 1407"/>
                    <a:gd name="T42" fmla="*/ 453 w 867"/>
                    <a:gd name="T43" fmla="*/ 93 h 1407"/>
                    <a:gd name="T44" fmla="*/ 370 w 867"/>
                    <a:gd name="T45" fmla="*/ 75 h 1407"/>
                    <a:gd name="T46" fmla="*/ 283 w 867"/>
                    <a:gd name="T47" fmla="*/ 52 h 1407"/>
                    <a:gd name="T48" fmla="*/ 185 w 867"/>
                    <a:gd name="T49" fmla="*/ 29 h 1407"/>
                    <a:gd name="T50" fmla="*/ 156 w 867"/>
                    <a:gd name="T51" fmla="*/ 21 h 1407"/>
                    <a:gd name="T52" fmla="*/ 132 w 867"/>
                    <a:gd name="T53" fmla="*/ 15 h 1407"/>
                    <a:gd name="T54" fmla="*/ 95 w 867"/>
                    <a:gd name="T55" fmla="*/ 6 h 1407"/>
                    <a:gd name="T56" fmla="*/ 63 w 867"/>
                    <a:gd name="T57" fmla="*/ 29 h 1407"/>
                    <a:gd name="T58" fmla="*/ 67 w 867"/>
                    <a:gd name="T59" fmla="*/ 83 h 1407"/>
                    <a:gd name="T60" fmla="*/ 50 w 867"/>
                    <a:gd name="T61" fmla="*/ 124 h 1407"/>
                    <a:gd name="T62" fmla="*/ 43 w 867"/>
                    <a:gd name="T63" fmla="*/ 145 h 1407"/>
                    <a:gd name="T64" fmla="*/ 0 w 867"/>
                    <a:gd name="T65" fmla="*/ 217 h 1407"/>
                    <a:gd name="T66" fmla="*/ 34 w 867"/>
                    <a:gd name="T67" fmla="*/ 298 h 1407"/>
                    <a:gd name="T68" fmla="*/ 22 w 867"/>
                    <a:gd name="T69" fmla="*/ 415 h 1407"/>
                    <a:gd name="T70" fmla="*/ 62 w 867"/>
                    <a:gd name="T71" fmla="*/ 485 h 1407"/>
                    <a:gd name="T72" fmla="*/ 70 w 867"/>
                    <a:gd name="T73" fmla="*/ 512 h 1407"/>
                    <a:gd name="T74" fmla="*/ 63 w 867"/>
                    <a:gd name="T75" fmla="*/ 546 h 1407"/>
                    <a:gd name="T76" fmla="*/ 83 w 867"/>
                    <a:gd name="T77" fmla="*/ 558 h 1407"/>
                    <a:gd name="T78" fmla="*/ 106 w 867"/>
                    <a:gd name="T79" fmla="*/ 578 h 1407"/>
                    <a:gd name="T80" fmla="*/ 100 w 867"/>
                    <a:gd name="T81" fmla="*/ 594 h 1407"/>
                    <a:gd name="T82" fmla="*/ 99 w 867"/>
                    <a:gd name="T83" fmla="*/ 639 h 1407"/>
                    <a:gd name="T84" fmla="*/ 101 w 867"/>
                    <a:gd name="T85" fmla="*/ 676 h 1407"/>
                    <a:gd name="T86" fmla="*/ 137 w 867"/>
                    <a:gd name="T87" fmla="*/ 704 h 1407"/>
                    <a:gd name="T88" fmla="*/ 129 w 867"/>
                    <a:gd name="T89" fmla="*/ 752 h 1407"/>
                    <a:gd name="T90" fmla="*/ 119 w 867"/>
                    <a:gd name="T91" fmla="*/ 798 h 1407"/>
                    <a:gd name="T92" fmla="*/ 148 w 867"/>
                    <a:gd name="T93" fmla="*/ 856 h 1407"/>
                    <a:gd name="T94" fmla="*/ 171 w 867"/>
                    <a:gd name="T95" fmla="*/ 894 h 1407"/>
                    <a:gd name="T96" fmla="*/ 193 w 867"/>
                    <a:gd name="T97" fmla="*/ 933 h 1407"/>
                    <a:gd name="T98" fmla="*/ 209 w 867"/>
                    <a:gd name="T99" fmla="*/ 972 h 1407"/>
                    <a:gd name="T100" fmla="*/ 194 w 867"/>
                    <a:gd name="T101" fmla="*/ 1045 h 1407"/>
                    <a:gd name="T102" fmla="*/ 268 w 867"/>
                    <a:gd name="T103" fmla="*/ 1081 h 1407"/>
                    <a:gd name="T104" fmla="*/ 327 w 867"/>
                    <a:gd name="T105" fmla="*/ 1116 h 1407"/>
                    <a:gd name="T106" fmla="*/ 390 w 867"/>
                    <a:gd name="T107" fmla="*/ 1157 h 1407"/>
                    <a:gd name="T108" fmla="*/ 407 w 867"/>
                    <a:gd name="T109" fmla="*/ 1201 h 1407"/>
                    <a:gd name="T110" fmla="*/ 444 w 867"/>
                    <a:gd name="T111" fmla="*/ 1220 h 1407"/>
                    <a:gd name="T112" fmla="*/ 489 w 867"/>
                    <a:gd name="T113" fmla="*/ 1275 h 1407"/>
                    <a:gd name="T114" fmla="*/ 510 w 867"/>
                    <a:gd name="T115" fmla="*/ 1373 h 1407"/>
                    <a:gd name="T116" fmla="*/ 767 w 867"/>
                    <a:gd name="T117" fmla="*/ 1407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67" h="1407">
                      <a:moveTo>
                        <a:pt x="767" y="1407"/>
                      </a:moveTo>
                      <a:lnTo>
                        <a:pt x="771" y="1407"/>
                      </a:lnTo>
                      <a:lnTo>
                        <a:pt x="791" y="1406"/>
                      </a:lnTo>
                      <a:lnTo>
                        <a:pt x="801" y="1373"/>
                      </a:lnTo>
                      <a:lnTo>
                        <a:pt x="793" y="1369"/>
                      </a:lnTo>
                      <a:lnTo>
                        <a:pt x="781" y="1358"/>
                      </a:lnTo>
                      <a:lnTo>
                        <a:pt x="787" y="1321"/>
                      </a:lnTo>
                      <a:lnTo>
                        <a:pt x="797" y="1316"/>
                      </a:lnTo>
                      <a:lnTo>
                        <a:pt x="817" y="1283"/>
                      </a:lnTo>
                      <a:lnTo>
                        <a:pt x="822" y="1247"/>
                      </a:lnTo>
                      <a:lnTo>
                        <a:pt x="826" y="1245"/>
                      </a:lnTo>
                      <a:lnTo>
                        <a:pt x="832" y="1233"/>
                      </a:lnTo>
                      <a:lnTo>
                        <a:pt x="851" y="1225"/>
                      </a:lnTo>
                      <a:lnTo>
                        <a:pt x="863" y="1216"/>
                      </a:lnTo>
                      <a:lnTo>
                        <a:pt x="867" y="1209"/>
                      </a:lnTo>
                      <a:lnTo>
                        <a:pt x="846" y="1187"/>
                      </a:lnTo>
                      <a:lnTo>
                        <a:pt x="846" y="1179"/>
                      </a:lnTo>
                      <a:lnTo>
                        <a:pt x="839" y="1148"/>
                      </a:lnTo>
                      <a:lnTo>
                        <a:pt x="828" y="1127"/>
                      </a:lnTo>
                      <a:lnTo>
                        <a:pt x="830" y="1110"/>
                      </a:lnTo>
                      <a:lnTo>
                        <a:pt x="805" y="1074"/>
                      </a:lnTo>
                      <a:lnTo>
                        <a:pt x="777" y="1035"/>
                      </a:lnTo>
                      <a:lnTo>
                        <a:pt x="744" y="988"/>
                      </a:lnTo>
                      <a:lnTo>
                        <a:pt x="735" y="974"/>
                      </a:lnTo>
                      <a:lnTo>
                        <a:pt x="721" y="957"/>
                      </a:lnTo>
                      <a:lnTo>
                        <a:pt x="721" y="955"/>
                      </a:lnTo>
                      <a:lnTo>
                        <a:pt x="693" y="913"/>
                      </a:lnTo>
                      <a:lnTo>
                        <a:pt x="667" y="879"/>
                      </a:lnTo>
                      <a:lnTo>
                        <a:pt x="615" y="807"/>
                      </a:lnTo>
                      <a:lnTo>
                        <a:pt x="583" y="763"/>
                      </a:lnTo>
                      <a:lnTo>
                        <a:pt x="578" y="755"/>
                      </a:lnTo>
                      <a:lnTo>
                        <a:pt x="560" y="729"/>
                      </a:lnTo>
                      <a:lnTo>
                        <a:pt x="557" y="723"/>
                      </a:lnTo>
                      <a:lnTo>
                        <a:pt x="543" y="703"/>
                      </a:lnTo>
                      <a:lnTo>
                        <a:pt x="511" y="659"/>
                      </a:lnTo>
                      <a:lnTo>
                        <a:pt x="486" y="624"/>
                      </a:lnTo>
                      <a:lnTo>
                        <a:pt x="473" y="605"/>
                      </a:lnTo>
                      <a:lnTo>
                        <a:pt x="453" y="578"/>
                      </a:lnTo>
                      <a:lnTo>
                        <a:pt x="445" y="566"/>
                      </a:lnTo>
                      <a:lnTo>
                        <a:pt x="444" y="564"/>
                      </a:lnTo>
                      <a:lnTo>
                        <a:pt x="440" y="558"/>
                      </a:lnTo>
                      <a:lnTo>
                        <a:pt x="425" y="540"/>
                      </a:lnTo>
                      <a:lnTo>
                        <a:pt x="418" y="530"/>
                      </a:lnTo>
                      <a:lnTo>
                        <a:pt x="414" y="524"/>
                      </a:lnTo>
                      <a:lnTo>
                        <a:pt x="399" y="502"/>
                      </a:lnTo>
                      <a:lnTo>
                        <a:pt x="394" y="495"/>
                      </a:lnTo>
                      <a:lnTo>
                        <a:pt x="391" y="490"/>
                      </a:lnTo>
                      <a:lnTo>
                        <a:pt x="387" y="483"/>
                      </a:lnTo>
                      <a:lnTo>
                        <a:pt x="388" y="475"/>
                      </a:lnTo>
                      <a:lnTo>
                        <a:pt x="390" y="470"/>
                      </a:lnTo>
                      <a:lnTo>
                        <a:pt x="390" y="468"/>
                      </a:lnTo>
                      <a:lnTo>
                        <a:pt x="391" y="463"/>
                      </a:lnTo>
                      <a:lnTo>
                        <a:pt x="394" y="450"/>
                      </a:lnTo>
                      <a:lnTo>
                        <a:pt x="395" y="442"/>
                      </a:lnTo>
                      <a:lnTo>
                        <a:pt x="396" y="436"/>
                      </a:lnTo>
                      <a:lnTo>
                        <a:pt x="399" y="426"/>
                      </a:lnTo>
                      <a:lnTo>
                        <a:pt x="400" y="419"/>
                      </a:lnTo>
                      <a:lnTo>
                        <a:pt x="405" y="403"/>
                      </a:lnTo>
                      <a:lnTo>
                        <a:pt x="407" y="391"/>
                      </a:lnTo>
                      <a:lnTo>
                        <a:pt x="413" y="360"/>
                      </a:lnTo>
                      <a:lnTo>
                        <a:pt x="431" y="291"/>
                      </a:lnTo>
                      <a:lnTo>
                        <a:pt x="448" y="202"/>
                      </a:lnTo>
                      <a:lnTo>
                        <a:pt x="453" y="180"/>
                      </a:lnTo>
                      <a:lnTo>
                        <a:pt x="465" y="126"/>
                      </a:lnTo>
                      <a:lnTo>
                        <a:pt x="471" y="97"/>
                      </a:lnTo>
                      <a:lnTo>
                        <a:pt x="453" y="93"/>
                      </a:lnTo>
                      <a:lnTo>
                        <a:pt x="448" y="92"/>
                      </a:lnTo>
                      <a:lnTo>
                        <a:pt x="390" y="79"/>
                      </a:lnTo>
                      <a:lnTo>
                        <a:pt x="370" y="75"/>
                      </a:lnTo>
                      <a:lnTo>
                        <a:pt x="350" y="70"/>
                      </a:lnTo>
                      <a:lnTo>
                        <a:pt x="335" y="67"/>
                      </a:lnTo>
                      <a:lnTo>
                        <a:pt x="283" y="52"/>
                      </a:lnTo>
                      <a:lnTo>
                        <a:pt x="267" y="48"/>
                      </a:lnTo>
                      <a:lnTo>
                        <a:pt x="257" y="45"/>
                      </a:lnTo>
                      <a:lnTo>
                        <a:pt x="185" y="29"/>
                      </a:lnTo>
                      <a:lnTo>
                        <a:pt x="177" y="26"/>
                      </a:lnTo>
                      <a:lnTo>
                        <a:pt x="168" y="25"/>
                      </a:lnTo>
                      <a:lnTo>
                        <a:pt x="156" y="21"/>
                      </a:lnTo>
                      <a:lnTo>
                        <a:pt x="148" y="19"/>
                      </a:lnTo>
                      <a:lnTo>
                        <a:pt x="141" y="17"/>
                      </a:lnTo>
                      <a:lnTo>
                        <a:pt x="132" y="15"/>
                      </a:lnTo>
                      <a:lnTo>
                        <a:pt x="127" y="14"/>
                      </a:lnTo>
                      <a:lnTo>
                        <a:pt x="111" y="11"/>
                      </a:lnTo>
                      <a:lnTo>
                        <a:pt x="95" y="6"/>
                      </a:lnTo>
                      <a:lnTo>
                        <a:pt x="84" y="3"/>
                      </a:lnTo>
                      <a:lnTo>
                        <a:pt x="74" y="0"/>
                      </a:lnTo>
                      <a:lnTo>
                        <a:pt x="63" y="29"/>
                      </a:lnTo>
                      <a:lnTo>
                        <a:pt x="71" y="40"/>
                      </a:lnTo>
                      <a:lnTo>
                        <a:pt x="70" y="73"/>
                      </a:lnTo>
                      <a:lnTo>
                        <a:pt x="67" y="83"/>
                      </a:lnTo>
                      <a:lnTo>
                        <a:pt x="52" y="112"/>
                      </a:lnTo>
                      <a:lnTo>
                        <a:pt x="50" y="112"/>
                      </a:lnTo>
                      <a:lnTo>
                        <a:pt x="50" y="124"/>
                      </a:lnTo>
                      <a:lnTo>
                        <a:pt x="51" y="124"/>
                      </a:lnTo>
                      <a:lnTo>
                        <a:pt x="51" y="131"/>
                      </a:lnTo>
                      <a:lnTo>
                        <a:pt x="43" y="145"/>
                      </a:lnTo>
                      <a:lnTo>
                        <a:pt x="8" y="187"/>
                      </a:lnTo>
                      <a:lnTo>
                        <a:pt x="6" y="205"/>
                      </a:lnTo>
                      <a:lnTo>
                        <a:pt x="0" y="217"/>
                      </a:lnTo>
                      <a:lnTo>
                        <a:pt x="20" y="244"/>
                      </a:lnTo>
                      <a:lnTo>
                        <a:pt x="25" y="261"/>
                      </a:lnTo>
                      <a:lnTo>
                        <a:pt x="34" y="298"/>
                      </a:lnTo>
                      <a:lnTo>
                        <a:pt x="36" y="314"/>
                      </a:lnTo>
                      <a:lnTo>
                        <a:pt x="24" y="346"/>
                      </a:lnTo>
                      <a:lnTo>
                        <a:pt x="22" y="415"/>
                      </a:lnTo>
                      <a:lnTo>
                        <a:pt x="32" y="431"/>
                      </a:lnTo>
                      <a:lnTo>
                        <a:pt x="52" y="471"/>
                      </a:lnTo>
                      <a:lnTo>
                        <a:pt x="62" y="485"/>
                      </a:lnTo>
                      <a:lnTo>
                        <a:pt x="63" y="504"/>
                      </a:lnTo>
                      <a:lnTo>
                        <a:pt x="69" y="505"/>
                      </a:lnTo>
                      <a:lnTo>
                        <a:pt x="70" y="512"/>
                      </a:lnTo>
                      <a:lnTo>
                        <a:pt x="67" y="513"/>
                      </a:lnTo>
                      <a:lnTo>
                        <a:pt x="67" y="527"/>
                      </a:lnTo>
                      <a:lnTo>
                        <a:pt x="63" y="546"/>
                      </a:lnTo>
                      <a:lnTo>
                        <a:pt x="67" y="542"/>
                      </a:lnTo>
                      <a:lnTo>
                        <a:pt x="73" y="545"/>
                      </a:lnTo>
                      <a:lnTo>
                        <a:pt x="83" y="558"/>
                      </a:lnTo>
                      <a:lnTo>
                        <a:pt x="92" y="565"/>
                      </a:lnTo>
                      <a:lnTo>
                        <a:pt x="100" y="579"/>
                      </a:lnTo>
                      <a:lnTo>
                        <a:pt x="106" y="578"/>
                      </a:lnTo>
                      <a:lnTo>
                        <a:pt x="104" y="584"/>
                      </a:lnTo>
                      <a:lnTo>
                        <a:pt x="100" y="584"/>
                      </a:lnTo>
                      <a:lnTo>
                        <a:pt x="100" y="594"/>
                      </a:lnTo>
                      <a:lnTo>
                        <a:pt x="93" y="620"/>
                      </a:lnTo>
                      <a:lnTo>
                        <a:pt x="96" y="620"/>
                      </a:lnTo>
                      <a:lnTo>
                        <a:pt x="99" y="639"/>
                      </a:lnTo>
                      <a:lnTo>
                        <a:pt x="95" y="654"/>
                      </a:lnTo>
                      <a:lnTo>
                        <a:pt x="99" y="672"/>
                      </a:lnTo>
                      <a:lnTo>
                        <a:pt x="101" y="676"/>
                      </a:lnTo>
                      <a:lnTo>
                        <a:pt x="108" y="691"/>
                      </a:lnTo>
                      <a:lnTo>
                        <a:pt x="121" y="701"/>
                      </a:lnTo>
                      <a:lnTo>
                        <a:pt x="137" y="704"/>
                      </a:lnTo>
                      <a:lnTo>
                        <a:pt x="142" y="721"/>
                      </a:lnTo>
                      <a:lnTo>
                        <a:pt x="136" y="744"/>
                      </a:lnTo>
                      <a:lnTo>
                        <a:pt x="129" y="752"/>
                      </a:lnTo>
                      <a:lnTo>
                        <a:pt x="123" y="744"/>
                      </a:lnTo>
                      <a:lnTo>
                        <a:pt x="116" y="752"/>
                      </a:lnTo>
                      <a:lnTo>
                        <a:pt x="119" y="798"/>
                      </a:lnTo>
                      <a:lnTo>
                        <a:pt x="129" y="805"/>
                      </a:lnTo>
                      <a:lnTo>
                        <a:pt x="148" y="839"/>
                      </a:lnTo>
                      <a:lnTo>
                        <a:pt x="148" y="856"/>
                      </a:lnTo>
                      <a:lnTo>
                        <a:pt x="156" y="868"/>
                      </a:lnTo>
                      <a:lnTo>
                        <a:pt x="158" y="882"/>
                      </a:lnTo>
                      <a:lnTo>
                        <a:pt x="171" y="894"/>
                      </a:lnTo>
                      <a:lnTo>
                        <a:pt x="179" y="913"/>
                      </a:lnTo>
                      <a:lnTo>
                        <a:pt x="193" y="925"/>
                      </a:lnTo>
                      <a:lnTo>
                        <a:pt x="193" y="933"/>
                      </a:lnTo>
                      <a:lnTo>
                        <a:pt x="186" y="949"/>
                      </a:lnTo>
                      <a:lnTo>
                        <a:pt x="199" y="964"/>
                      </a:lnTo>
                      <a:lnTo>
                        <a:pt x="209" y="972"/>
                      </a:lnTo>
                      <a:lnTo>
                        <a:pt x="204" y="991"/>
                      </a:lnTo>
                      <a:lnTo>
                        <a:pt x="203" y="1003"/>
                      </a:lnTo>
                      <a:lnTo>
                        <a:pt x="194" y="1045"/>
                      </a:lnTo>
                      <a:lnTo>
                        <a:pt x="217" y="1064"/>
                      </a:lnTo>
                      <a:lnTo>
                        <a:pt x="257" y="1073"/>
                      </a:lnTo>
                      <a:lnTo>
                        <a:pt x="268" y="1081"/>
                      </a:lnTo>
                      <a:lnTo>
                        <a:pt x="294" y="1085"/>
                      </a:lnTo>
                      <a:lnTo>
                        <a:pt x="309" y="1096"/>
                      </a:lnTo>
                      <a:lnTo>
                        <a:pt x="327" y="1116"/>
                      </a:lnTo>
                      <a:lnTo>
                        <a:pt x="333" y="1134"/>
                      </a:lnTo>
                      <a:lnTo>
                        <a:pt x="355" y="1151"/>
                      </a:lnTo>
                      <a:lnTo>
                        <a:pt x="390" y="1157"/>
                      </a:lnTo>
                      <a:lnTo>
                        <a:pt x="400" y="1164"/>
                      </a:lnTo>
                      <a:lnTo>
                        <a:pt x="406" y="1182"/>
                      </a:lnTo>
                      <a:lnTo>
                        <a:pt x="407" y="1201"/>
                      </a:lnTo>
                      <a:lnTo>
                        <a:pt x="417" y="1208"/>
                      </a:lnTo>
                      <a:lnTo>
                        <a:pt x="435" y="1208"/>
                      </a:lnTo>
                      <a:lnTo>
                        <a:pt x="444" y="1220"/>
                      </a:lnTo>
                      <a:lnTo>
                        <a:pt x="455" y="1232"/>
                      </a:lnTo>
                      <a:lnTo>
                        <a:pt x="481" y="1264"/>
                      </a:lnTo>
                      <a:lnTo>
                        <a:pt x="489" y="1275"/>
                      </a:lnTo>
                      <a:lnTo>
                        <a:pt x="502" y="1303"/>
                      </a:lnTo>
                      <a:lnTo>
                        <a:pt x="500" y="1354"/>
                      </a:lnTo>
                      <a:lnTo>
                        <a:pt x="510" y="1373"/>
                      </a:lnTo>
                      <a:lnTo>
                        <a:pt x="508" y="1384"/>
                      </a:lnTo>
                      <a:lnTo>
                        <a:pt x="620" y="1393"/>
                      </a:lnTo>
                      <a:lnTo>
                        <a:pt x="767" y="140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4" name="Freeform 76"/>
                <p:cNvSpPr>
                  <a:spLocks/>
                </p:cNvSpPr>
                <p:nvPr/>
              </p:nvSpPr>
              <p:spPr bwMode="auto">
                <a:xfrm>
                  <a:off x="410" y="2925"/>
                  <a:ext cx="41" cy="25"/>
                </a:xfrm>
                <a:custGeom>
                  <a:avLst/>
                  <a:gdLst>
                    <a:gd name="T0" fmla="*/ 0 w 41"/>
                    <a:gd name="T1" fmla="*/ 0 h 25"/>
                    <a:gd name="T2" fmla="*/ 30 w 41"/>
                    <a:gd name="T3" fmla="*/ 22 h 25"/>
                    <a:gd name="T4" fmla="*/ 38 w 41"/>
                    <a:gd name="T5" fmla="*/ 15 h 25"/>
                    <a:gd name="T6" fmla="*/ 41 w 41"/>
                    <a:gd name="T7" fmla="*/ 22 h 25"/>
                    <a:gd name="T8" fmla="*/ 35 w 41"/>
                    <a:gd name="T9" fmla="*/ 25 h 25"/>
                    <a:gd name="T10" fmla="*/ 6 w 41"/>
                    <a:gd name="T11" fmla="*/ 22 h 25"/>
                    <a:gd name="T12" fmla="*/ 0 w 41"/>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1" h="25">
                      <a:moveTo>
                        <a:pt x="0" y="0"/>
                      </a:moveTo>
                      <a:lnTo>
                        <a:pt x="30" y="22"/>
                      </a:lnTo>
                      <a:lnTo>
                        <a:pt x="38" y="15"/>
                      </a:lnTo>
                      <a:lnTo>
                        <a:pt x="41" y="22"/>
                      </a:lnTo>
                      <a:lnTo>
                        <a:pt x="35" y="25"/>
                      </a:lnTo>
                      <a:lnTo>
                        <a:pt x="6" y="22"/>
                      </a:lnTo>
                      <a:lnTo>
                        <a:pt x="0"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5" name="Freeform 77"/>
                <p:cNvSpPr>
                  <a:spLocks/>
                </p:cNvSpPr>
                <p:nvPr/>
              </p:nvSpPr>
              <p:spPr bwMode="auto">
                <a:xfrm>
                  <a:off x="377" y="2934"/>
                  <a:ext cx="25" cy="16"/>
                </a:xfrm>
                <a:custGeom>
                  <a:avLst/>
                  <a:gdLst>
                    <a:gd name="T0" fmla="*/ 0 w 25"/>
                    <a:gd name="T1" fmla="*/ 3 h 16"/>
                    <a:gd name="T2" fmla="*/ 4 w 25"/>
                    <a:gd name="T3" fmla="*/ 15 h 16"/>
                    <a:gd name="T4" fmla="*/ 25 w 25"/>
                    <a:gd name="T5" fmla="*/ 16 h 16"/>
                    <a:gd name="T6" fmla="*/ 18 w 25"/>
                    <a:gd name="T7" fmla="*/ 6 h 16"/>
                    <a:gd name="T8" fmla="*/ 19 w 25"/>
                    <a:gd name="T9" fmla="*/ 0 h 16"/>
                    <a:gd name="T10" fmla="*/ 0 w 25"/>
                    <a:gd name="T11" fmla="*/ 3 h 16"/>
                  </a:gdLst>
                  <a:ahLst/>
                  <a:cxnLst>
                    <a:cxn ang="0">
                      <a:pos x="T0" y="T1"/>
                    </a:cxn>
                    <a:cxn ang="0">
                      <a:pos x="T2" y="T3"/>
                    </a:cxn>
                    <a:cxn ang="0">
                      <a:pos x="T4" y="T5"/>
                    </a:cxn>
                    <a:cxn ang="0">
                      <a:pos x="T6" y="T7"/>
                    </a:cxn>
                    <a:cxn ang="0">
                      <a:pos x="T8" y="T9"/>
                    </a:cxn>
                    <a:cxn ang="0">
                      <a:pos x="T10" y="T11"/>
                    </a:cxn>
                  </a:cxnLst>
                  <a:rect l="0" t="0" r="r" b="b"/>
                  <a:pathLst>
                    <a:path w="25" h="16">
                      <a:moveTo>
                        <a:pt x="0" y="3"/>
                      </a:moveTo>
                      <a:lnTo>
                        <a:pt x="4" y="15"/>
                      </a:lnTo>
                      <a:lnTo>
                        <a:pt x="25" y="16"/>
                      </a:lnTo>
                      <a:lnTo>
                        <a:pt x="18" y="6"/>
                      </a:lnTo>
                      <a:lnTo>
                        <a:pt x="19" y="0"/>
                      </a:lnTo>
                      <a:lnTo>
                        <a:pt x="0" y="3"/>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6" name="Freeform 78"/>
                <p:cNvSpPr>
                  <a:spLocks/>
                </p:cNvSpPr>
                <p:nvPr/>
              </p:nvSpPr>
              <p:spPr bwMode="auto">
                <a:xfrm>
                  <a:off x="532" y="3040"/>
                  <a:ext cx="25" cy="16"/>
                </a:xfrm>
                <a:custGeom>
                  <a:avLst/>
                  <a:gdLst>
                    <a:gd name="T0" fmla="*/ 0 w 25"/>
                    <a:gd name="T1" fmla="*/ 0 h 16"/>
                    <a:gd name="T2" fmla="*/ 0 w 25"/>
                    <a:gd name="T3" fmla="*/ 4 h 16"/>
                    <a:gd name="T4" fmla="*/ 8 w 25"/>
                    <a:gd name="T5" fmla="*/ 6 h 16"/>
                    <a:gd name="T6" fmla="*/ 14 w 25"/>
                    <a:gd name="T7" fmla="*/ 16 h 16"/>
                    <a:gd name="T8" fmla="*/ 25 w 25"/>
                    <a:gd name="T9" fmla="*/ 15 h 16"/>
                    <a:gd name="T10" fmla="*/ 21 w 25"/>
                    <a:gd name="T11" fmla="*/ 9 h 16"/>
                    <a:gd name="T12" fmla="*/ 0 w 25"/>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5" h="16">
                      <a:moveTo>
                        <a:pt x="0" y="0"/>
                      </a:moveTo>
                      <a:lnTo>
                        <a:pt x="0" y="4"/>
                      </a:lnTo>
                      <a:lnTo>
                        <a:pt x="8" y="6"/>
                      </a:lnTo>
                      <a:lnTo>
                        <a:pt x="14" y="16"/>
                      </a:lnTo>
                      <a:lnTo>
                        <a:pt x="25" y="15"/>
                      </a:lnTo>
                      <a:lnTo>
                        <a:pt x="21" y="9"/>
                      </a:lnTo>
                      <a:lnTo>
                        <a:pt x="0"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7" name="Freeform 79"/>
                <p:cNvSpPr>
                  <a:spLocks/>
                </p:cNvSpPr>
                <p:nvPr/>
              </p:nvSpPr>
              <p:spPr bwMode="auto">
                <a:xfrm>
                  <a:off x="524" y="3097"/>
                  <a:ext cx="17" cy="25"/>
                </a:xfrm>
                <a:custGeom>
                  <a:avLst/>
                  <a:gdLst>
                    <a:gd name="T0" fmla="*/ 0 w 17"/>
                    <a:gd name="T1" fmla="*/ 0 h 25"/>
                    <a:gd name="T2" fmla="*/ 7 w 17"/>
                    <a:gd name="T3" fmla="*/ 24 h 25"/>
                    <a:gd name="T4" fmla="*/ 17 w 17"/>
                    <a:gd name="T5" fmla="*/ 25 h 25"/>
                    <a:gd name="T6" fmla="*/ 0 w 17"/>
                    <a:gd name="T7" fmla="*/ 0 h 25"/>
                  </a:gdLst>
                  <a:ahLst/>
                  <a:cxnLst>
                    <a:cxn ang="0">
                      <a:pos x="T0" y="T1"/>
                    </a:cxn>
                    <a:cxn ang="0">
                      <a:pos x="T2" y="T3"/>
                    </a:cxn>
                    <a:cxn ang="0">
                      <a:pos x="T4" y="T5"/>
                    </a:cxn>
                    <a:cxn ang="0">
                      <a:pos x="T6" y="T7"/>
                    </a:cxn>
                  </a:cxnLst>
                  <a:rect l="0" t="0" r="r" b="b"/>
                  <a:pathLst>
                    <a:path w="17" h="25">
                      <a:moveTo>
                        <a:pt x="0" y="0"/>
                      </a:moveTo>
                      <a:lnTo>
                        <a:pt x="7" y="24"/>
                      </a:lnTo>
                      <a:lnTo>
                        <a:pt x="17" y="25"/>
                      </a:lnTo>
                      <a:lnTo>
                        <a:pt x="0"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8" name="Freeform 80"/>
                <p:cNvSpPr>
                  <a:spLocks/>
                </p:cNvSpPr>
                <p:nvPr/>
              </p:nvSpPr>
              <p:spPr bwMode="auto">
                <a:xfrm>
                  <a:off x="1596" y="2206"/>
                  <a:ext cx="744" cy="580"/>
                </a:xfrm>
                <a:custGeom>
                  <a:avLst/>
                  <a:gdLst>
                    <a:gd name="T0" fmla="*/ 737 w 744"/>
                    <a:gd name="T1" fmla="*/ 241 h 580"/>
                    <a:gd name="T2" fmla="*/ 736 w 744"/>
                    <a:gd name="T3" fmla="*/ 265 h 580"/>
                    <a:gd name="T4" fmla="*/ 736 w 744"/>
                    <a:gd name="T5" fmla="*/ 299 h 580"/>
                    <a:gd name="T6" fmla="*/ 735 w 744"/>
                    <a:gd name="T7" fmla="*/ 310 h 580"/>
                    <a:gd name="T8" fmla="*/ 733 w 744"/>
                    <a:gd name="T9" fmla="*/ 341 h 580"/>
                    <a:gd name="T10" fmla="*/ 733 w 744"/>
                    <a:gd name="T11" fmla="*/ 366 h 580"/>
                    <a:gd name="T12" fmla="*/ 732 w 744"/>
                    <a:gd name="T13" fmla="*/ 389 h 580"/>
                    <a:gd name="T14" fmla="*/ 732 w 744"/>
                    <a:gd name="T15" fmla="*/ 412 h 580"/>
                    <a:gd name="T16" fmla="*/ 731 w 744"/>
                    <a:gd name="T17" fmla="*/ 431 h 580"/>
                    <a:gd name="T18" fmla="*/ 729 w 744"/>
                    <a:gd name="T19" fmla="*/ 483 h 580"/>
                    <a:gd name="T20" fmla="*/ 728 w 744"/>
                    <a:gd name="T21" fmla="*/ 498 h 580"/>
                    <a:gd name="T22" fmla="*/ 726 w 744"/>
                    <a:gd name="T23" fmla="*/ 529 h 580"/>
                    <a:gd name="T24" fmla="*/ 725 w 744"/>
                    <a:gd name="T25" fmla="*/ 563 h 580"/>
                    <a:gd name="T26" fmla="*/ 663 w 744"/>
                    <a:gd name="T27" fmla="*/ 578 h 580"/>
                    <a:gd name="T28" fmla="*/ 626 w 744"/>
                    <a:gd name="T29" fmla="*/ 575 h 580"/>
                    <a:gd name="T30" fmla="*/ 594 w 744"/>
                    <a:gd name="T31" fmla="*/ 574 h 580"/>
                    <a:gd name="T32" fmla="*/ 520 w 744"/>
                    <a:gd name="T33" fmla="*/ 571 h 580"/>
                    <a:gd name="T34" fmla="*/ 425 w 744"/>
                    <a:gd name="T35" fmla="*/ 566 h 580"/>
                    <a:gd name="T36" fmla="*/ 395 w 744"/>
                    <a:gd name="T37" fmla="*/ 562 h 580"/>
                    <a:gd name="T38" fmla="*/ 341 w 744"/>
                    <a:gd name="T39" fmla="*/ 557 h 580"/>
                    <a:gd name="T40" fmla="*/ 314 w 744"/>
                    <a:gd name="T41" fmla="*/ 556 h 580"/>
                    <a:gd name="T42" fmla="*/ 168 w 744"/>
                    <a:gd name="T43" fmla="*/ 543 h 580"/>
                    <a:gd name="T44" fmla="*/ 162 w 744"/>
                    <a:gd name="T45" fmla="*/ 543 h 580"/>
                    <a:gd name="T46" fmla="*/ 94 w 744"/>
                    <a:gd name="T47" fmla="*/ 536 h 580"/>
                    <a:gd name="T48" fmla="*/ 38 w 744"/>
                    <a:gd name="T49" fmla="*/ 530 h 580"/>
                    <a:gd name="T50" fmla="*/ 0 w 744"/>
                    <a:gd name="T51" fmla="*/ 526 h 580"/>
                    <a:gd name="T52" fmla="*/ 7 w 744"/>
                    <a:gd name="T53" fmla="*/ 461 h 580"/>
                    <a:gd name="T54" fmla="*/ 12 w 744"/>
                    <a:gd name="T55" fmla="*/ 411 h 580"/>
                    <a:gd name="T56" fmla="*/ 16 w 744"/>
                    <a:gd name="T57" fmla="*/ 374 h 580"/>
                    <a:gd name="T58" fmla="*/ 16 w 744"/>
                    <a:gd name="T59" fmla="*/ 359 h 580"/>
                    <a:gd name="T60" fmla="*/ 25 w 744"/>
                    <a:gd name="T61" fmla="*/ 295 h 580"/>
                    <a:gd name="T62" fmla="*/ 34 w 744"/>
                    <a:gd name="T63" fmla="*/ 215 h 580"/>
                    <a:gd name="T64" fmla="*/ 35 w 744"/>
                    <a:gd name="T65" fmla="*/ 199 h 580"/>
                    <a:gd name="T66" fmla="*/ 38 w 744"/>
                    <a:gd name="T67" fmla="*/ 182 h 580"/>
                    <a:gd name="T68" fmla="*/ 41 w 744"/>
                    <a:gd name="T69" fmla="*/ 148 h 580"/>
                    <a:gd name="T70" fmla="*/ 47 w 744"/>
                    <a:gd name="T71" fmla="*/ 104 h 580"/>
                    <a:gd name="T72" fmla="*/ 52 w 744"/>
                    <a:gd name="T73" fmla="*/ 49 h 580"/>
                    <a:gd name="T74" fmla="*/ 53 w 744"/>
                    <a:gd name="T75" fmla="*/ 34 h 580"/>
                    <a:gd name="T76" fmla="*/ 57 w 744"/>
                    <a:gd name="T77" fmla="*/ 0 h 580"/>
                    <a:gd name="T78" fmla="*/ 142 w 744"/>
                    <a:gd name="T79" fmla="*/ 11 h 580"/>
                    <a:gd name="T80" fmla="*/ 197 w 744"/>
                    <a:gd name="T81" fmla="*/ 15 h 580"/>
                    <a:gd name="T82" fmla="*/ 228 w 744"/>
                    <a:gd name="T83" fmla="*/ 18 h 580"/>
                    <a:gd name="T84" fmla="*/ 273 w 744"/>
                    <a:gd name="T85" fmla="*/ 22 h 580"/>
                    <a:gd name="T86" fmla="*/ 319 w 744"/>
                    <a:gd name="T87" fmla="*/ 26 h 580"/>
                    <a:gd name="T88" fmla="*/ 329 w 744"/>
                    <a:gd name="T89" fmla="*/ 27 h 580"/>
                    <a:gd name="T90" fmla="*/ 339 w 744"/>
                    <a:gd name="T91" fmla="*/ 28 h 580"/>
                    <a:gd name="T92" fmla="*/ 411 w 744"/>
                    <a:gd name="T93" fmla="*/ 34 h 580"/>
                    <a:gd name="T94" fmla="*/ 430 w 744"/>
                    <a:gd name="T95" fmla="*/ 34 h 580"/>
                    <a:gd name="T96" fmla="*/ 460 w 744"/>
                    <a:gd name="T97" fmla="*/ 37 h 580"/>
                    <a:gd name="T98" fmla="*/ 490 w 744"/>
                    <a:gd name="T99" fmla="*/ 38 h 580"/>
                    <a:gd name="T100" fmla="*/ 591 w 744"/>
                    <a:gd name="T101" fmla="*/ 44 h 580"/>
                    <a:gd name="T102" fmla="*/ 595 w 744"/>
                    <a:gd name="T103" fmla="*/ 44 h 580"/>
                    <a:gd name="T104" fmla="*/ 685 w 744"/>
                    <a:gd name="T105" fmla="*/ 49 h 580"/>
                    <a:gd name="T106" fmla="*/ 689 w 744"/>
                    <a:gd name="T107" fmla="*/ 49 h 580"/>
                    <a:gd name="T108" fmla="*/ 744 w 744"/>
                    <a:gd name="T109" fmla="*/ 52 h 580"/>
                    <a:gd name="T110" fmla="*/ 743 w 744"/>
                    <a:gd name="T111" fmla="*/ 91 h 580"/>
                    <a:gd name="T112" fmla="*/ 741 w 744"/>
                    <a:gd name="T113" fmla="*/ 118 h 580"/>
                    <a:gd name="T114" fmla="*/ 741 w 744"/>
                    <a:gd name="T115" fmla="*/ 139 h 580"/>
                    <a:gd name="T116" fmla="*/ 737 w 744"/>
                    <a:gd name="T117" fmla="*/ 24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4" h="580">
                      <a:moveTo>
                        <a:pt x="737" y="240"/>
                      </a:moveTo>
                      <a:lnTo>
                        <a:pt x="737" y="241"/>
                      </a:lnTo>
                      <a:lnTo>
                        <a:pt x="737" y="249"/>
                      </a:lnTo>
                      <a:lnTo>
                        <a:pt x="736" y="265"/>
                      </a:lnTo>
                      <a:lnTo>
                        <a:pt x="736" y="298"/>
                      </a:lnTo>
                      <a:lnTo>
                        <a:pt x="736" y="299"/>
                      </a:lnTo>
                      <a:lnTo>
                        <a:pt x="735" y="304"/>
                      </a:lnTo>
                      <a:lnTo>
                        <a:pt x="735" y="310"/>
                      </a:lnTo>
                      <a:lnTo>
                        <a:pt x="735" y="316"/>
                      </a:lnTo>
                      <a:lnTo>
                        <a:pt x="733" y="341"/>
                      </a:lnTo>
                      <a:lnTo>
                        <a:pt x="733" y="356"/>
                      </a:lnTo>
                      <a:lnTo>
                        <a:pt x="733" y="366"/>
                      </a:lnTo>
                      <a:lnTo>
                        <a:pt x="733" y="367"/>
                      </a:lnTo>
                      <a:lnTo>
                        <a:pt x="732" y="389"/>
                      </a:lnTo>
                      <a:lnTo>
                        <a:pt x="732" y="398"/>
                      </a:lnTo>
                      <a:lnTo>
                        <a:pt x="732" y="412"/>
                      </a:lnTo>
                      <a:lnTo>
                        <a:pt x="731" y="413"/>
                      </a:lnTo>
                      <a:lnTo>
                        <a:pt x="731" y="431"/>
                      </a:lnTo>
                      <a:lnTo>
                        <a:pt x="729" y="448"/>
                      </a:lnTo>
                      <a:lnTo>
                        <a:pt x="729" y="483"/>
                      </a:lnTo>
                      <a:lnTo>
                        <a:pt x="728" y="495"/>
                      </a:lnTo>
                      <a:lnTo>
                        <a:pt x="728" y="498"/>
                      </a:lnTo>
                      <a:lnTo>
                        <a:pt x="728" y="512"/>
                      </a:lnTo>
                      <a:lnTo>
                        <a:pt x="726" y="529"/>
                      </a:lnTo>
                      <a:lnTo>
                        <a:pt x="726" y="547"/>
                      </a:lnTo>
                      <a:lnTo>
                        <a:pt x="725" y="563"/>
                      </a:lnTo>
                      <a:lnTo>
                        <a:pt x="725" y="580"/>
                      </a:lnTo>
                      <a:lnTo>
                        <a:pt x="663" y="578"/>
                      </a:lnTo>
                      <a:lnTo>
                        <a:pt x="649" y="576"/>
                      </a:lnTo>
                      <a:lnTo>
                        <a:pt x="626" y="575"/>
                      </a:lnTo>
                      <a:lnTo>
                        <a:pt x="615" y="575"/>
                      </a:lnTo>
                      <a:lnTo>
                        <a:pt x="594" y="574"/>
                      </a:lnTo>
                      <a:lnTo>
                        <a:pt x="586" y="574"/>
                      </a:lnTo>
                      <a:lnTo>
                        <a:pt x="520" y="571"/>
                      </a:lnTo>
                      <a:lnTo>
                        <a:pt x="482" y="569"/>
                      </a:lnTo>
                      <a:lnTo>
                        <a:pt x="425" y="566"/>
                      </a:lnTo>
                      <a:lnTo>
                        <a:pt x="401" y="562"/>
                      </a:lnTo>
                      <a:lnTo>
                        <a:pt x="395" y="562"/>
                      </a:lnTo>
                      <a:lnTo>
                        <a:pt x="344" y="557"/>
                      </a:lnTo>
                      <a:lnTo>
                        <a:pt x="341" y="557"/>
                      </a:lnTo>
                      <a:lnTo>
                        <a:pt x="327" y="556"/>
                      </a:lnTo>
                      <a:lnTo>
                        <a:pt x="314" y="556"/>
                      </a:lnTo>
                      <a:lnTo>
                        <a:pt x="266" y="552"/>
                      </a:lnTo>
                      <a:lnTo>
                        <a:pt x="168" y="543"/>
                      </a:lnTo>
                      <a:lnTo>
                        <a:pt x="166" y="543"/>
                      </a:lnTo>
                      <a:lnTo>
                        <a:pt x="162" y="543"/>
                      </a:lnTo>
                      <a:lnTo>
                        <a:pt x="160" y="543"/>
                      </a:lnTo>
                      <a:lnTo>
                        <a:pt x="94" y="536"/>
                      </a:lnTo>
                      <a:lnTo>
                        <a:pt x="70" y="533"/>
                      </a:lnTo>
                      <a:lnTo>
                        <a:pt x="38" y="530"/>
                      </a:lnTo>
                      <a:lnTo>
                        <a:pt x="31" y="530"/>
                      </a:lnTo>
                      <a:lnTo>
                        <a:pt x="0" y="526"/>
                      </a:lnTo>
                      <a:lnTo>
                        <a:pt x="7" y="462"/>
                      </a:lnTo>
                      <a:lnTo>
                        <a:pt x="7" y="461"/>
                      </a:lnTo>
                      <a:lnTo>
                        <a:pt x="11" y="427"/>
                      </a:lnTo>
                      <a:lnTo>
                        <a:pt x="12" y="411"/>
                      </a:lnTo>
                      <a:lnTo>
                        <a:pt x="15" y="396"/>
                      </a:lnTo>
                      <a:lnTo>
                        <a:pt x="16" y="374"/>
                      </a:lnTo>
                      <a:lnTo>
                        <a:pt x="16" y="372"/>
                      </a:lnTo>
                      <a:lnTo>
                        <a:pt x="16" y="359"/>
                      </a:lnTo>
                      <a:lnTo>
                        <a:pt x="22" y="329"/>
                      </a:lnTo>
                      <a:lnTo>
                        <a:pt x="25" y="295"/>
                      </a:lnTo>
                      <a:lnTo>
                        <a:pt x="29" y="263"/>
                      </a:lnTo>
                      <a:lnTo>
                        <a:pt x="34" y="215"/>
                      </a:lnTo>
                      <a:lnTo>
                        <a:pt x="34" y="213"/>
                      </a:lnTo>
                      <a:lnTo>
                        <a:pt x="35" y="199"/>
                      </a:lnTo>
                      <a:lnTo>
                        <a:pt x="35" y="197"/>
                      </a:lnTo>
                      <a:lnTo>
                        <a:pt x="38" y="182"/>
                      </a:lnTo>
                      <a:lnTo>
                        <a:pt x="38" y="176"/>
                      </a:lnTo>
                      <a:lnTo>
                        <a:pt x="41" y="148"/>
                      </a:lnTo>
                      <a:lnTo>
                        <a:pt x="44" y="132"/>
                      </a:lnTo>
                      <a:lnTo>
                        <a:pt x="47" y="104"/>
                      </a:lnTo>
                      <a:lnTo>
                        <a:pt x="49" y="75"/>
                      </a:lnTo>
                      <a:lnTo>
                        <a:pt x="52" y="49"/>
                      </a:lnTo>
                      <a:lnTo>
                        <a:pt x="52" y="46"/>
                      </a:lnTo>
                      <a:lnTo>
                        <a:pt x="53" y="34"/>
                      </a:lnTo>
                      <a:lnTo>
                        <a:pt x="56" y="18"/>
                      </a:lnTo>
                      <a:lnTo>
                        <a:pt x="57" y="0"/>
                      </a:lnTo>
                      <a:lnTo>
                        <a:pt x="82" y="3"/>
                      </a:lnTo>
                      <a:lnTo>
                        <a:pt x="142" y="11"/>
                      </a:lnTo>
                      <a:lnTo>
                        <a:pt x="168" y="12"/>
                      </a:lnTo>
                      <a:lnTo>
                        <a:pt x="197" y="15"/>
                      </a:lnTo>
                      <a:lnTo>
                        <a:pt x="222" y="18"/>
                      </a:lnTo>
                      <a:lnTo>
                        <a:pt x="228" y="18"/>
                      </a:lnTo>
                      <a:lnTo>
                        <a:pt x="268" y="22"/>
                      </a:lnTo>
                      <a:lnTo>
                        <a:pt x="273" y="22"/>
                      </a:lnTo>
                      <a:lnTo>
                        <a:pt x="307" y="24"/>
                      </a:lnTo>
                      <a:lnTo>
                        <a:pt x="319" y="26"/>
                      </a:lnTo>
                      <a:lnTo>
                        <a:pt x="326" y="27"/>
                      </a:lnTo>
                      <a:lnTo>
                        <a:pt x="329" y="27"/>
                      </a:lnTo>
                      <a:lnTo>
                        <a:pt x="337" y="27"/>
                      </a:lnTo>
                      <a:lnTo>
                        <a:pt x="339" y="28"/>
                      </a:lnTo>
                      <a:lnTo>
                        <a:pt x="349" y="28"/>
                      </a:lnTo>
                      <a:lnTo>
                        <a:pt x="411" y="34"/>
                      </a:lnTo>
                      <a:lnTo>
                        <a:pt x="427" y="34"/>
                      </a:lnTo>
                      <a:lnTo>
                        <a:pt x="430" y="34"/>
                      </a:lnTo>
                      <a:lnTo>
                        <a:pt x="443" y="36"/>
                      </a:lnTo>
                      <a:lnTo>
                        <a:pt x="460" y="37"/>
                      </a:lnTo>
                      <a:lnTo>
                        <a:pt x="467" y="37"/>
                      </a:lnTo>
                      <a:lnTo>
                        <a:pt x="490" y="38"/>
                      </a:lnTo>
                      <a:lnTo>
                        <a:pt x="548" y="42"/>
                      </a:lnTo>
                      <a:lnTo>
                        <a:pt x="591" y="44"/>
                      </a:lnTo>
                      <a:lnTo>
                        <a:pt x="596" y="44"/>
                      </a:lnTo>
                      <a:lnTo>
                        <a:pt x="595" y="44"/>
                      </a:lnTo>
                      <a:lnTo>
                        <a:pt x="614" y="45"/>
                      </a:lnTo>
                      <a:lnTo>
                        <a:pt x="685" y="49"/>
                      </a:lnTo>
                      <a:lnTo>
                        <a:pt x="688" y="49"/>
                      </a:lnTo>
                      <a:lnTo>
                        <a:pt x="689" y="49"/>
                      </a:lnTo>
                      <a:lnTo>
                        <a:pt x="744" y="50"/>
                      </a:lnTo>
                      <a:lnTo>
                        <a:pt x="744" y="52"/>
                      </a:lnTo>
                      <a:lnTo>
                        <a:pt x="743" y="84"/>
                      </a:lnTo>
                      <a:lnTo>
                        <a:pt x="743" y="91"/>
                      </a:lnTo>
                      <a:lnTo>
                        <a:pt x="743" y="102"/>
                      </a:lnTo>
                      <a:lnTo>
                        <a:pt x="741" y="118"/>
                      </a:lnTo>
                      <a:lnTo>
                        <a:pt x="741" y="125"/>
                      </a:lnTo>
                      <a:lnTo>
                        <a:pt x="741" y="139"/>
                      </a:lnTo>
                      <a:lnTo>
                        <a:pt x="739" y="184"/>
                      </a:lnTo>
                      <a:lnTo>
                        <a:pt x="737" y="24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79" name="Freeform 81"/>
                <p:cNvSpPr>
                  <a:spLocks/>
                </p:cNvSpPr>
                <p:nvPr/>
              </p:nvSpPr>
              <p:spPr bwMode="auto">
                <a:xfrm>
                  <a:off x="1138" y="1077"/>
                  <a:ext cx="1071" cy="654"/>
                </a:xfrm>
                <a:custGeom>
                  <a:avLst/>
                  <a:gdLst>
                    <a:gd name="T0" fmla="*/ 108 w 1071"/>
                    <a:gd name="T1" fmla="*/ 477 h 654"/>
                    <a:gd name="T2" fmla="*/ 79 w 1071"/>
                    <a:gd name="T3" fmla="*/ 467 h 654"/>
                    <a:gd name="T4" fmla="*/ 116 w 1071"/>
                    <a:gd name="T5" fmla="*/ 347 h 654"/>
                    <a:gd name="T6" fmla="*/ 123 w 1071"/>
                    <a:gd name="T7" fmla="*/ 327 h 654"/>
                    <a:gd name="T8" fmla="*/ 108 w 1071"/>
                    <a:gd name="T9" fmla="*/ 328 h 654"/>
                    <a:gd name="T10" fmla="*/ 98 w 1071"/>
                    <a:gd name="T11" fmla="*/ 323 h 654"/>
                    <a:gd name="T12" fmla="*/ 96 w 1071"/>
                    <a:gd name="T13" fmla="*/ 312 h 654"/>
                    <a:gd name="T14" fmla="*/ 83 w 1071"/>
                    <a:gd name="T15" fmla="*/ 313 h 654"/>
                    <a:gd name="T16" fmla="*/ 74 w 1071"/>
                    <a:gd name="T17" fmla="*/ 283 h 654"/>
                    <a:gd name="T18" fmla="*/ 48 w 1071"/>
                    <a:gd name="T19" fmla="*/ 236 h 654"/>
                    <a:gd name="T20" fmla="*/ 15 w 1071"/>
                    <a:gd name="T21" fmla="*/ 206 h 654"/>
                    <a:gd name="T22" fmla="*/ 16 w 1071"/>
                    <a:gd name="T23" fmla="*/ 191 h 654"/>
                    <a:gd name="T24" fmla="*/ 0 w 1071"/>
                    <a:gd name="T25" fmla="*/ 132 h 654"/>
                    <a:gd name="T26" fmla="*/ 7 w 1071"/>
                    <a:gd name="T27" fmla="*/ 100 h 654"/>
                    <a:gd name="T28" fmla="*/ 12 w 1071"/>
                    <a:gd name="T29" fmla="*/ 63 h 654"/>
                    <a:gd name="T30" fmla="*/ 23 w 1071"/>
                    <a:gd name="T31" fmla="*/ 5 h 654"/>
                    <a:gd name="T32" fmla="*/ 138 w 1071"/>
                    <a:gd name="T33" fmla="*/ 20 h 654"/>
                    <a:gd name="T34" fmla="*/ 358 w 1071"/>
                    <a:gd name="T35" fmla="*/ 55 h 654"/>
                    <a:gd name="T36" fmla="*/ 486 w 1071"/>
                    <a:gd name="T37" fmla="*/ 73 h 654"/>
                    <a:gd name="T38" fmla="*/ 594 w 1071"/>
                    <a:gd name="T39" fmla="*/ 85 h 654"/>
                    <a:gd name="T40" fmla="*/ 796 w 1071"/>
                    <a:gd name="T41" fmla="*/ 104 h 654"/>
                    <a:gd name="T42" fmla="*/ 982 w 1071"/>
                    <a:gd name="T43" fmla="*/ 121 h 654"/>
                    <a:gd name="T44" fmla="*/ 1068 w 1071"/>
                    <a:gd name="T45" fmla="*/ 160 h 654"/>
                    <a:gd name="T46" fmla="*/ 1068 w 1071"/>
                    <a:gd name="T47" fmla="*/ 173 h 654"/>
                    <a:gd name="T48" fmla="*/ 1067 w 1071"/>
                    <a:gd name="T49" fmla="*/ 191 h 654"/>
                    <a:gd name="T50" fmla="*/ 1064 w 1071"/>
                    <a:gd name="T51" fmla="*/ 240 h 654"/>
                    <a:gd name="T52" fmla="*/ 1064 w 1071"/>
                    <a:gd name="T53" fmla="*/ 257 h 654"/>
                    <a:gd name="T54" fmla="*/ 1062 w 1071"/>
                    <a:gd name="T55" fmla="*/ 288 h 654"/>
                    <a:gd name="T56" fmla="*/ 1059 w 1071"/>
                    <a:gd name="T57" fmla="*/ 338 h 654"/>
                    <a:gd name="T58" fmla="*/ 1058 w 1071"/>
                    <a:gd name="T59" fmla="*/ 371 h 654"/>
                    <a:gd name="T60" fmla="*/ 1054 w 1071"/>
                    <a:gd name="T61" fmla="*/ 433 h 654"/>
                    <a:gd name="T62" fmla="*/ 1052 w 1071"/>
                    <a:gd name="T63" fmla="*/ 450 h 654"/>
                    <a:gd name="T64" fmla="*/ 1051 w 1071"/>
                    <a:gd name="T65" fmla="*/ 483 h 654"/>
                    <a:gd name="T66" fmla="*/ 1048 w 1071"/>
                    <a:gd name="T67" fmla="*/ 523 h 654"/>
                    <a:gd name="T68" fmla="*/ 1046 w 1071"/>
                    <a:gd name="T69" fmla="*/ 549 h 654"/>
                    <a:gd name="T70" fmla="*/ 1042 w 1071"/>
                    <a:gd name="T71" fmla="*/ 619 h 654"/>
                    <a:gd name="T72" fmla="*/ 1038 w 1071"/>
                    <a:gd name="T73" fmla="*/ 648 h 654"/>
                    <a:gd name="T74" fmla="*/ 967 w 1071"/>
                    <a:gd name="T75" fmla="*/ 644 h 654"/>
                    <a:gd name="T76" fmla="*/ 943 w 1071"/>
                    <a:gd name="T77" fmla="*/ 641 h 654"/>
                    <a:gd name="T78" fmla="*/ 858 w 1071"/>
                    <a:gd name="T79" fmla="*/ 637 h 654"/>
                    <a:gd name="T80" fmla="*/ 836 w 1071"/>
                    <a:gd name="T81" fmla="*/ 634 h 654"/>
                    <a:gd name="T82" fmla="*/ 766 w 1071"/>
                    <a:gd name="T83" fmla="*/ 628 h 654"/>
                    <a:gd name="T84" fmla="*/ 682 w 1071"/>
                    <a:gd name="T85" fmla="*/ 619 h 654"/>
                    <a:gd name="T86" fmla="*/ 639 w 1071"/>
                    <a:gd name="T87" fmla="*/ 615 h 654"/>
                    <a:gd name="T88" fmla="*/ 616 w 1071"/>
                    <a:gd name="T89" fmla="*/ 612 h 654"/>
                    <a:gd name="T90" fmla="*/ 569 w 1071"/>
                    <a:gd name="T91" fmla="*/ 607 h 654"/>
                    <a:gd name="T92" fmla="*/ 501 w 1071"/>
                    <a:gd name="T93" fmla="*/ 600 h 654"/>
                    <a:gd name="T94" fmla="*/ 451 w 1071"/>
                    <a:gd name="T95" fmla="*/ 594 h 654"/>
                    <a:gd name="T96" fmla="*/ 385 w 1071"/>
                    <a:gd name="T97" fmla="*/ 630 h 654"/>
                    <a:gd name="T98" fmla="*/ 381 w 1071"/>
                    <a:gd name="T99" fmla="*/ 654 h 654"/>
                    <a:gd name="T100" fmla="*/ 377 w 1071"/>
                    <a:gd name="T101" fmla="*/ 652 h 654"/>
                    <a:gd name="T102" fmla="*/ 367 w 1071"/>
                    <a:gd name="T103" fmla="*/ 630 h 654"/>
                    <a:gd name="T104" fmla="*/ 355 w 1071"/>
                    <a:gd name="T105" fmla="*/ 615 h 654"/>
                    <a:gd name="T106" fmla="*/ 342 w 1071"/>
                    <a:gd name="T107" fmla="*/ 627 h 654"/>
                    <a:gd name="T108" fmla="*/ 331 w 1071"/>
                    <a:gd name="T109" fmla="*/ 638 h 654"/>
                    <a:gd name="T110" fmla="*/ 274 w 1071"/>
                    <a:gd name="T111" fmla="*/ 628 h 654"/>
                    <a:gd name="T112" fmla="*/ 248 w 1071"/>
                    <a:gd name="T113" fmla="*/ 638 h 654"/>
                    <a:gd name="T114" fmla="*/ 215 w 1071"/>
                    <a:gd name="T115" fmla="*/ 638 h 654"/>
                    <a:gd name="T116" fmla="*/ 213 w 1071"/>
                    <a:gd name="T117" fmla="*/ 646 h 654"/>
                    <a:gd name="T118" fmla="*/ 194 w 1071"/>
                    <a:gd name="T119" fmla="*/ 592 h 654"/>
                    <a:gd name="T120" fmla="*/ 169 w 1071"/>
                    <a:gd name="T121" fmla="*/ 555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71" h="654">
                      <a:moveTo>
                        <a:pt x="140" y="459"/>
                      </a:moveTo>
                      <a:lnTo>
                        <a:pt x="108" y="477"/>
                      </a:lnTo>
                      <a:lnTo>
                        <a:pt x="96" y="477"/>
                      </a:lnTo>
                      <a:lnTo>
                        <a:pt x="79" y="467"/>
                      </a:lnTo>
                      <a:lnTo>
                        <a:pt x="114" y="346"/>
                      </a:lnTo>
                      <a:lnTo>
                        <a:pt x="116" y="347"/>
                      </a:lnTo>
                      <a:lnTo>
                        <a:pt x="123" y="332"/>
                      </a:lnTo>
                      <a:lnTo>
                        <a:pt x="123" y="327"/>
                      </a:lnTo>
                      <a:lnTo>
                        <a:pt x="120" y="325"/>
                      </a:lnTo>
                      <a:lnTo>
                        <a:pt x="108" y="328"/>
                      </a:lnTo>
                      <a:lnTo>
                        <a:pt x="100" y="327"/>
                      </a:lnTo>
                      <a:lnTo>
                        <a:pt x="98" y="323"/>
                      </a:lnTo>
                      <a:lnTo>
                        <a:pt x="98" y="316"/>
                      </a:lnTo>
                      <a:lnTo>
                        <a:pt x="96" y="312"/>
                      </a:lnTo>
                      <a:lnTo>
                        <a:pt x="84" y="316"/>
                      </a:lnTo>
                      <a:lnTo>
                        <a:pt x="83" y="313"/>
                      </a:lnTo>
                      <a:lnTo>
                        <a:pt x="86" y="309"/>
                      </a:lnTo>
                      <a:lnTo>
                        <a:pt x="74" y="283"/>
                      </a:lnTo>
                      <a:lnTo>
                        <a:pt x="66" y="272"/>
                      </a:lnTo>
                      <a:lnTo>
                        <a:pt x="48" y="236"/>
                      </a:lnTo>
                      <a:lnTo>
                        <a:pt x="34" y="230"/>
                      </a:lnTo>
                      <a:lnTo>
                        <a:pt x="15" y="206"/>
                      </a:lnTo>
                      <a:lnTo>
                        <a:pt x="26" y="202"/>
                      </a:lnTo>
                      <a:lnTo>
                        <a:pt x="16" y="191"/>
                      </a:lnTo>
                      <a:lnTo>
                        <a:pt x="21" y="170"/>
                      </a:lnTo>
                      <a:lnTo>
                        <a:pt x="0" y="132"/>
                      </a:lnTo>
                      <a:lnTo>
                        <a:pt x="0" y="129"/>
                      </a:lnTo>
                      <a:lnTo>
                        <a:pt x="7" y="100"/>
                      </a:lnTo>
                      <a:lnTo>
                        <a:pt x="12" y="70"/>
                      </a:lnTo>
                      <a:lnTo>
                        <a:pt x="12" y="63"/>
                      </a:lnTo>
                      <a:lnTo>
                        <a:pt x="21" y="17"/>
                      </a:lnTo>
                      <a:lnTo>
                        <a:pt x="23" y="5"/>
                      </a:lnTo>
                      <a:lnTo>
                        <a:pt x="23" y="0"/>
                      </a:lnTo>
                      <a:lnTo>
                        <a:pt x="138" y="20"/>
                      </a:lnTo>
                      <a:lnTo>
                        <a:pt x="195" y="31"/>
                      </a:lnTo>
                      <a:lnTo>
                        <a:pt x="358" y="55"/>
                      </a:lnTo>
                      <a:lnTo>
                        <a:pt x="439" y="65"/>
                      </a:lnTo>
                      <a:lnTo>
                        <a:pt x="486" y="73"/>
                      </a:lnTo>
                      <a:lnTo>
                        <a:pt x="550" y="80"/>
                      </a:lnTo>
                      <a:lnTo>
                        <a:pt x="594" y="85"/>
                      </a:lnTo>
                      <a:lnTo>
                        <a:pt x="705" y="96"/>
                      </a:lnTo>
                      <a:lnTo>
                        <a:pt x="796" y="104"/>
                      </a:lnTo>
                      <a:lnTo>
                        <a:pt x="891" y="114"/>
                      </a:lnTo>
                      <a:lnTo>
                        <a:pt x="982" y="121"/>
                      </a:lnTo>
                      <a:lnTo>
                        <a:pt x="1071" y="126"/>
                      </a:lnTo>
                      <a:lnTo>
                        <a:pt x="1068" y="160"/>
                      </a:lnTo>
                      <a:lnTo>
                        <a:pt x="1068" y="169"/>
                      </a:lnTo>
                      <a:lnTo>
                        <a:pt x="1068" y="173"/>
                      </a:lnTo>
                      <a:lnTo>
                        <a:pt x="1068" y="174"/>
                      </a:lnTo>
                      <a:lnTo>
                        <a:pt x="1067" y="191"/>
                      </a:lnTo>
                      <a:lnTo>
                        <a:pt x="1067" y="206"/>
                      </a:lnTo>
                      <a:lnTo>
                        <a:pt x="1064" y="240"/>
                      </a:lnTo>
                      <a:lnTo>
                        <a:pt x="1064" y="256"/>
                      </a:lnTo>
                      <a:lnTo>
                        <a:pt x="1064" y="257"/>
                      </a:lnTo>
                      <a:lnTo>
                        <a:pt x="1063" y="272"/>
                      </a:lnTo>
                      <a:lnTo>
                        <a:pt x="1062" y="288"/>
                      </a:lnTo>
                      <a:lnTo>
                        <a:pt x="1059" y="335"/>
                      </a:lnTo>
                      <a:lnTo>
                        <a:pt x="1059" y="338"/>
                      </a:lnTo>
                      <a:lnTo>
                        <a:pt x="1059" y="343"/>
                      </a:lnTo>
                      <a:lnTo>
                        <a:pt x="1058" y="371"/>
                      </a:lnTo>
                      <a:lnTo>
                        <a:pt x="1055" y="419"/>
                      </a:lnTo>
                      <a:lnTo>
                        <a:pt x="1054" y="433"/>
                      </a:lnTo>
                      <a:lnTo>
                        <a:pt x="1052" y="445"/>
                      </a:lnTo>
                      <a:lnTo>
                        <a:pt x="1052" y="450"/>
                      </a:lnTo>
                      <a:lnTo>
                        <a:pt x="1051" y="479"/>
                      </a:lnTo>
                      <a:lnTo>
                        <a:pt x="1051" y="483"/>
                      </a:lnTo>
                      <a:lnTo>
                        <a:pt x="1050" y="504"/>
                      </a:lnTo>
                      <a:lnTo>
                        <a:pt x="1048" y="523"/>
                      </a:lnTo>
                      <a:lnTo>
                        <a:pt x="1048" y="531"/>
                      </a:lnTo>
                      <a:lnTo>
                        <a:pt x="1046" y="549"/>
                      </a:lnTo>
                      <a:lnTo>
                        <a:pt x="1044" y="615"/>
                      </a:lnTo>
                      <a:lnTo>
                        <a:pt x="1042" y="619"/>
                      </a:lnTo>
                      <a:lnTo>
                        <a:pt x="1040" y="648"/>
                      </a:lnTo>
                      <a:lnTo>
                        <a:pt x="1038" y="648"/>
                      </a:lnTo>
                      <a:lnTo>
                        <a:pt x="977" y="644"/>
                      </a:lnTo>
                      <a:lnTo>
                        <a:pt x="967" y="644"/>
                      </a:lnTo>
                      <a:lnTo>
                        <a:pt x="948" y="642"/>
                      </a:lnTo>
                      <a:lnTo>
                        <a:pt x="943" y="641"/>
                      </a:lnTo>
                      <a:lnTo>
                        <a:pt x="866" y="635"/>
                      </a:lnTo>
                      <a:lnTo>
                        <a:pt x="858" y="637"/>
                      </a:lnTo>
                      <a:lnTo>
                        <a:pt x="847" y="635"/>
                      </a:lnTo>
                      <a:lnTo>
                        <a:pt x="836" y="634"/>
                      </a:lnTo>
                      <a:lnTo>
                        <a:pt x="834" y="634"/>
                      </a:lnTo>
                      <a:lnTo>
                        <a:pt x="766" y="628"/>
                      </a:lnTo>
                      <a:lnTo>
                        <a:pt x="755" y="627"/>
                      </a:lnTo>
                      <a:lnTo>
                        <a:pt x="682" y="619"/>
                      </a:lnTo>
                      <a:lnTo>
                        <a:pt x="650" y="616"/>
                      </a:lnTo>
                      <a:lnTo>
                        <a:pt x="639" y="615"/>
                      </a:lnTo>
                      <a:lnTo>
                        <a:pt x="626" y="613"/>
                      </a:lnTo>
                      <a:lnTo>
                        <a:pt x="616" y="612"/>
                      </a:lnTo>
                      <a:lnTo>
                        <a:pt x="581" y="609"/>
                      </a:lnTo>
                      <a:lnTo>
                        <a:pt x="569" y="607"/>
                      </a:lnTo>
                      <a:lnTo>
                        <a:pt x="506" y="600"/>
                      </a:lnTo>
                      <a:lnTo>
                        <a:pt x="501" y="600"/>
                      </a:lnTo>
                      <a:lnTo>
                        <a:pt x="488" y="598"/>
                      </a:lnTo>
                      <a:lnTo>
                        <a:pt x="451" y="594"/>
                      </a:lnTo>
                      <a:lnTo>
                        <a:pt x="390" y="586"/>
                      </a:lnTo>
                      <a:lnTo>
                        <a:pt x="385" y="630"/>
                      </a:lnTo>
                      <a:lnTo>
                        <a:pt x="381" y="652"/>
                      </a:lnTo>
                      <a:lnTo>
                        <a:pt x="381" y="654"/>
                      </a:lnTo>
                      <a:lnTo>
                        <a:pt x="379" y="653"/>
                      </a:lnTo>
                      <a:lnTo>
                        <a:pt x="377" y="652"/>
                      </a:lnTo>
                      <a:lnTo>
                        <a:pt x="375" y="650"/>
                      </a:lnTo>
                      <a:lnTo>
                        <a:pt x="367" y="630"/>
                      </a:lnTo>
                      <a:lnTo>
                        <a:pt x="357" y="615"/>
                      </a:lnTo>
                      <a:lnTo>
                        <a:pt x="355" y="615"/>
                      </a:lnTo>
                      <a:lnTo>
                        <a:pt x="346" y="619"/>
                      </a:lnTo>
                      <a:lnTo>
                        <a:pt x="342" y="627"/>
                      </a:lnTo>
                      <a:lnTo>
                        <a:pt x="341" y="641"/>
                      </a:lnTo>
                      <a:lnTo>
                        <a:pt x="331" y="638"/>
                      </a:lnTo>
                      <a:lnTo>
                        <a:pt x="283" y="634"/>
                      </a:lnTo>
                      <a:lnTo>
                        <a:pt x="274" y="628"/>
                      </a:lnTo>
                      <a:lnTo>
                        <a:pt x="261" y="635"/>
                      </a:lnTo>
                      <a:lnTo>
                        <a:pt x="248" y="638"/>
                      </a:lnTo>
                      <a:lnTo>
                        <a:pt x="227" y="630"/>
                      </a:lnTo>
                      <a:lnTo>
                        <a:pt x="215" y="638"/>
                      </a:lnTo>
                      <a:lnTo>
                        <a:pt x="216" y="645"/>
                      </a:lnTo>
                      <a:lnTo>
                        <a:pt x="213" y="646"/>
                      </a:lnTo>
                      <a:lnTo>
                        <a:pt x="201" y="633"/>
                      </a:lnTo>
                      <a:lnTo>
                        <a:pt x="194" y="592"/>
                      </a:lnTo>
                      <a:lnTo>
                        <a:pt x="167" y="571"/>
                      </a:lnTo>
                      <a:lnTo>
                        <a:pt x="169" y="555"/>
                      </a:lnTo>
                      <a:lnTo>
                        <a:pt x="140" y="459"/>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0" name="Freeform 82"/>
                <p:cNvSpPr>
                  <a:spLocks/>
                </p:cNvSpPr>
                <p:nvPr/>
              </p:nvSpPr>
              <p:spPr bwMode="auto">
                <a:xfrm>
                  <a:off x="541" y="1903"/>
                  <a:ext cx="654" cy="1014"/>
                </a:xfrm>
                <a:custGeom>
                  <a:avLst/>
                  <a:gdLst>
                    <a:gd name="T0" fmla="*/ 1 w 654"/>
                    <a:gd name="T1" fmla="*/ 379 h 1014"/>
                    <a:gd name="T2" fmla="*/ 4 w 654"/>
                    <a:gd name="T3" fmla="*/ 394 h 1014"/>
                    <a:gd name="T4" fmla="*/ 12 w 654"/>
                    <a:gd name="T5" fmla="*/ 407 h 1014"/>
                    <a:gd name="T6" fmla="*/ 31 w 654"/>
                    <a:gd name="T7" fmla="*/ 434 h 1014"/>
                    <a:gd name="T8" fmla="*/ 53 w 654"/>
                    <a:gd name="T9" fmla="*/ 462 h 1014"/>
                    <a:gd name="T10" fmla="*/ 59 w 654"/>
                    <a:gd name="T11" fmla="*/ 470 h 1014"/>
                    <a:gd name="T12" fmla="*/ 86 w 654"/>
                    <a:gd name="T13" fmla="*/ 509 h 1014"/>
                    <a:gd name="T14" fmla="*/ 125 w 654"/>
                    <a:gd name="T15" fmla="*/ 563 h 1014"/>
                    <a:gd name="T16" fmla="*/ 171 w 654"/>
                    <a:gd name="T17" fmla="*/ 628 h 1014"/>
                    <a:gd name="T18" fmla="*/ 192 w 654"/>
                    <a:gd name="T19" fmla="*/ 659 h 1014"/>
                    <a:gd name="T20" fmla="*/ 229 w 654"/>
                    <a:gd name="T21" fmla="*/ 711 h 1014"/>
                    <a:gd name="T22" fmla="*/ 307 w 654"/>
                    <a:gd name="T23" fmla="*/ 818 h 1014"/>
                    <a:gd name="T24" fmla="*/ 336 w 654"/>
                    <a:gd name="T25" fmla="*/ 861 h 1014"/>
                    <a:gd name="T26" fmla="*/ 359 w 654"/>
                    <a:gd name="T27" fmla="*/ 893 h 1014"/>
                    <a:gd name="T28" fmla="*/ 420 w 654"/>
                    <a:gd name="T29" fmla="*/ 979 h 1014"/>
                    <a:gd name="T30" fmla="*/ 455 w 654"/>
                    <a:gd name="T31" fmla="*/ 983 h 1014"/>
                    <a:gd name="T32" fmla="*/ 461 w 654"/>
                    <a:gd name="T33" fmla="*/ 900 h 1014"/>
                    <a:gd name="T34" fmla="*/ 484 w 654"/>
                    <a:gd name="T35" fmla="*/ 867 h 1014"/>
                    <a:gd name="T36" fmla="*/ 531 w 654"/>
                    <a:gd name="T37" fmla="*/ 868 h 1014"/>
                    <a:gd name="T38" fmla="*/ 549 w 654"/>
                    <a:gd name="T39" fmla="*/ 762 h 1014"/>
                    <a:gd name="T40" fmla="*/ 557 w 654"/>
                    <a:gd name="T41" fmla="*/ 706 h 1014"/>
                    <a:gd name="T42" fmla="*/ 565 w 654"/>
                    <a:gd name="T43" fmla="*/ 665 h 1014"/>
                    <a:gd name="T44" fmla="*/ 573 w 654"/>
                    <a:gd name="T45" fmla="*/ 612 h 1014"/>
                    <a:gd name="T46" fmla="*/ 580 w 654"/>
                    <a:gd name="T47" fmla="*/ 565 h 1014"/>
                    <a:gd name="T48" fmla="*/ 583 w 654"/>
                    <a:gd name="T49" fmla="*/ 549 h 1014"/>
                    <a:gd name="T50" fmla="*/ 587 w 654"/>
                    <a:gd name="T51" fmla="*/ 517 h 1014"/>
                    <a:gd name="T52" fmla="*/ 602 w 654"/>
                    <a:gd name="T53" fmla="*/ 428 h 1014"/>
                    <a:gd name="T54" fmla="*/ 610 w 654"/>
                    <a:gd name="T55" fmla="*/ 381 h 1014"/>
                    <a:gd name="T56" fmla="*/ 615 w 654"/>
                    <a:gd name="T57" fmla="*/ 353 h 1014"/>
                    <a:gd name="T58" fmla="*/ 625 w 654"/>
                    <a:gd name="T59" fmla="*/ 287 h 1014"/>
                    <a:gd name="T60" fmla="*/ 641 w 654"/>
                    <a:gd name="T61" fmla="*/ 196 h 1014"/>
                    <a:gd name="T62" fmla="*/ 654 w 654"/>
                    <a:gd name="T63" fmla="*/ 109 h 1014"/>
                    <a:gd name="T64" fmla="*/ 633 w 654"/>
                    <a:gd name="T65" fmla="*/ 105 h 1014"/>
                    <a:gd name="T66" fmla="*/ 601 w 654"/>
                    <a:gd name="T67" fmla="*/ 100 h 1014"/>
                    <a:gd name="T68" fmla="*/ 558 w 654"/>
                    <a:gd name="T69" fmla="*/ 92 h 1014"/>
                    <a:gd name="T70" fmla="*/ 373 w 654"/>
                    <a:gd name="T71" fmla="*/ 59 h 1014"/>
                    <a:gd name="T72" fmla="*/ 347 w 654"/>
                    <a:gd name="T73" fmla="*/ 54 h 1014"/>
                    <a:gd name="T74" fmla="*/ 258 w 654"/>
                    <a:gd name="T75" fmla="*/ 36 h 1014"/>
                    <a:gd name="T76" fmla="*/ 208 w 654"/>
                    <a:gd name="T77" fmla="*/ 28 h 1014"/>
                    <a:gd name="T78" fmla="*/ 145 w 654"/>
                    <a:gd name="T79" fmla="*/ 14 h 1014"/>
                    <a:gd name="T80" fmla="*/ 97 w 654"/>
                    <a:gd name="T81" fmla="*/ 2 h 1014"/>
                    <a:gd name="T82" fmla="*/ 78 w 654"/>
                    <a:gd name="T83" fmla="*/ 29 h 1014"/>
                    <a:gd name="T84" fmla="*/ 61 w 654"/>
                    <a:gd name="T85" fmla="*/ 105 h 1014"/>
                    <a:gd name="T86" fmla="*/ 26 w 654"/>
                    <a:gd name="T87" fmla="*/ 264 h 1014"/>
                    <a:gd name="T88" fmla="*/ 17 w 654"/>
                    <a:gd name="T89" fmla="*/ 306 h 1014"/>
                    <a:gd name="T90" fmla="*/ 12 w 654"/>
                    <a:gd name="T91" fmla="*/ 330 h 1014"/>
                    <a:gd name="T92" fmla="*/ 8 w 654"/>
                    <a:gd name="T93" fmla="*/ 346 h 1014"/>
                    <a:gd name="T94" fmla="*/ 4 w 654"/>
                    <a:gd name="T95" fmla="*/ 367 h 1014"/>
                    <a:gd name="T96" fmla="*/ 3 w 654"/>
                    <a:gd name="T97" fmla="*/ 373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54" h="1014">
                      <a:moveTo>
                        <a:pt x="3" y="373"/>
                      </a:moveTo>
                      <a:lnTo>
                        <a:pt x="1" y="379"/>
                      </a:lnTo>
                      <a:lnTo>
                        <a:pt x="0" y="387"/>
                      </a:lnTo>
                      <a:lnTo>
                        <a:pt x="4" y="394"/>
                      </a:lnTo>
                      <a:lnTo>
                        <a:pt x="7" y="399"/>
                      </a:lnTo>
                      <a:lnTo>
                        <a:pt x="12" y="407"/>
                      </a:lnTo>
                      <a:lnTo>
                        <a:pt x="27" y="428"/>
                      </a:lnTo>
                      <a:lnTo>
                        <a:pt x="31" y="434"/>
                      </a:lnTo>
                      <a:lnTo>
                        <a:pt x="38" y="444"/>
                      </a:lnTo>
                      <a:lnTo>
                        <a:pt x="53" y="462"/>
                      </a:lnTo>
                      <a:lnTo>
                        <a:pt x="57" y="468"/>
                      </a:lnTo>
                      <a:lnTo>
                        <a:pt x="59" y="470"/>
                      </a:lnTo>
                      <a:lnTo>
                        <a:pt x="66" y="482"/>
                      </a:lnTo>
                      <a:lnTo>
                        <a:pt x="86" y="509"/>
                      </a:lnTo>
                      <a:lnTo>
                        <a:pt x="100" y="528"/>
                      </a:lnTo>
                      <a:lnTo>
                        <a:pt x="125" y="563"/>
                      </a:lnTo>
                      <a:lnTo>
                        <a:pt x="156" y="607"/>
                      </a:lnTo>
                      <a:lnTo>
                        <a:pt x="171" y="628"/>
                      </a:lnTo>
                      <a:lnTo>
                        <a:pt x="174" y="633"/>
                      </a:lnTo>
                      <a:lnTo>
                        <a:pt x="192" y="659"/>
                      </a:lnTo>
                      <a:lnTo>
                        <a:pt x="197" y="667"/>
                      </a:lnTo>
                      <a:lnTo>
                        <a:pt x="229" y="711"/>
                      </a:lnTo>
                      <a:lnTo>
                        <a:pt x="281" y="784"/>
                      </a:lnTo>
                      <a:lnTo>
                        <a:pt x="307" y="818"/>
                      </a:lnTo>
                      <a:lnTo>
                        <a:pt x="336" y="860"/>
                      </a:lnTo>
                      <a:lnTo>
                        <a:pt x="336" y="861"/>
                      </a:lnTo>
                      <a:lnTo>
                        <a:pt x="350" y="879"/>
                      </a:lnTo>
                      <a:lnTo>
                        <a:pt x="359" y="893"/>
                      </a:lnTo>
                      <a:lnTo>
                        <a:pt x="392" y="939"/>
                      </a:lnTo>
                      <a:lnTo>
                        <a:pt x="420" y="979"/>
                      </a:lnTo>
                      <a:lnTo>
                        <a:pt x="446" y="1014"/>
                      </a:lnTo>
                      <a:lnTo>
                        <a:pt x="455" y="983"/>
                      </a:lnTo>
                      <a:lnTo>
                        <a:pt x="455" y="916"/>
                      </a:lnTo>
                      <a:lnTo>
                        <a:pt x="461" y="900"/>
                      </a:lnTo>
                      <a:lnTo>
                        <a:pt x="457" y="868"/>
                      </a:lnTo>
                      <a:lnTo>
                        <a:pt x="484" y="867"/>
                      </a:lnTo>
                      <a:lnTo>
                        <a:pt x="507" y="888"/>
                      </a:lnTo>
                      <a:lnTo>
                        <a:pt x="531" y="868"/>
                      </a:lnTo>
                      <a:lnTo>
                        <a:pt x="544" y="782"/>
                      </a:lnTo>
                      <a:lnTo>
                        <a:pt x="549" y="762"/>
                      </a:lnTo>
                      <a:lnTo>
                        <a:pt x="550" y="750"/>
                      </a:lnTo>
                      <a:lnTo>
                        <a:pt x="557" y="706"/>
                      </a:lnTo>
                      <a:lnTo>
                        <a:pt x="562" y="683"/>
                      </a:lnTo>
                      <a:lnTo>
                        <a:pt x="565" y="665"/>
                      </a:lnTo>
                      <a:lnTo>
                        <a:pt x="565" y="662"/>
                      </a:lnTo>
                      <a:lnTo>
                        <a:pt x="573" y="612"/>
                      </a:lnTo>
                      <a:lnTo>
                        <a:pt x="576" y="592"/>
                      </a:lnTo>
                      <a:lnTo>
                        <a:pt x="580" y="565"/>
                      </a:lnTo>
                      <a:lnTo>
                        <a:pt x="581" y="555"/>
                      </a:lnTo>
                      <a:lnTo>
                        <a:pt x="583" y="549"/>
                      </a:lnTo>
                      <a:lnTo>
                        <a:pt x="584" y="543"/>
                      </a:lnTo>
                      <a:lnTo>
                        <a:pt x="587" y="517"/>
                      </a:lnTo>
                      <a:lnTo>
                        <a:pt x="601" y="434"/>
                      </a:lnTo>
                      <a:lnTo>
                        <a:pt x="602" y="428"/>
                      </a:lnTo>
                      <a:lnTo>
                        <a:pt x="607" y="402"/>
                      </a:lnTo>
                      <a:lnTo>
                        <a:pt x="610" y="381"/>
                      </a:lnTo>
                      <a:lnTo>
                        <a:pt x="611" y="369"/>
                      </a:lnTo>
                      <a:lnTo>
                        <a:pt x="615" y="353"/>
                      </a:lnTo>
                      <a:lnTo>
                        <a:pt x="620" y="324"/>
                      </a:lnTo>
                      <a:lnTo>
                        <a:pt x="625" y="287"/>
                      </a:lnTo>
                      <a:lnTo>
                        <a:pt x="633" y="238"/>
                      </a:lnTo>
                      <a:lnTo>
                        <a:pt x="641" y="196"/>
                      </a:lnTo>
                      <a:lnTo>
                        <a:pt x="653" y="122"/>
                      </a:lnTo>
                      <a:lnTo>
                        <a:pt x="654" y="109"/>
                      </a:lnTo>
                      <a:lnTo>
                        <a:pt x="635" y="105"/>
                      </a:lnTo>
                      <a:lnTo>
                        <a:pt x="633" y="105"/>
                      </a:lnTo>
                      <a:lnTo>
                        <a:pt x="631" y="105"/>
                      </a:lnTo>
                      <a:lnTo>
                        <a:pt x="601" y="100"/>
                      </a:lnTo>
                      <a:lnTo>
                        <a:pt x="585" y="96"/>
                      </a:lnTo>
                      <a:lnTo>
                        <a:pt x="558" y="92"/>
                      </a:lnTo>
                      <a:lnTo>
                        <a:pt x="462" y="76"/>
                      </a:lnTo>
                      <a:lnTo>
                        <a:pt x="373" y="59"/>
                      </a:lnTo>
                      <a:lnTo>
                        <a:pt x="369" y="58"/>
                      </a:lnTo>
                      <a:lnTo>
                        <a:pt x="347" y="54"/>
                      </a:lnTo>
                      <a:lnTo>
                        <a:pt x="342" y="52"/>
                      </a:lnTo>
                      <a:lnTo>
                        <a:pt x="258" y="36"/>
                      </a:lnTo>
                      <a:lnTo>
                        <a:pt x="228" y="30"/>
                      </a:lnTo>
                      <a:lnTo>
                        <a:pt x="208" y="28"/>
                      </a:lnTo>
                      <a:lnTo>
                        <a:pt x="149" y="15"/>
                      </a:lnTo>
                      <a:lnTo>
                        <a:pt x="145" y="14"/>
                      </a:lnTo>
                      <a:lnTo>
                        <a:pt x="133" y="10"/>
                      </a:lnTo>
                      <a:lnTo>
                        <a:pt x="97" y="2"/>
                      </a:lnTo>
                      <a:lnTo>
                        <a:pt x="85" y="0"/>
                      </a:lnTo>
                      <a:lnTo>
                        <a:pt x="78" y="29"/>
                      </a:lnTo>
                      <a:lnTo>
                        <a:pt x="66" y="84"/>
                      </a:lnTo>
                      <a:lnTo>
                        <a:pt x="61" y="105"/>
                      </a:lnTo>
                      <a:lnTo>
                        <a:pt x="44" y="194"/>
                      </a:lnTo>
                      <a:lnTo>
                        <a:pt x="26" y="264"/>
                      </a:lnTo>
                      <a:lnTo>
                        <a:pt x="21" y="294"/>
                      </a:lnTo>
                      <a:lnTo>
                        <a:pt x="17" y="306"/>
                      </a:lnTo>
                      <a:lnTo>
                        <a:pt x="13" y="323"/>
                      </a:lnTo>
                      <a:lnTo>
                        <a:pt x="12" y="330"/>
                      </a:lnTo>
                      <a:lnTo>
                        <a:pt x="9" y="340"/>
                      </a:lnTo>
                      <a:lnTo>
                        <a:pt x="8" y="346"/>
                      </a:lnTo>
                      <a:lnTo>
                        <a:pt x="7" y="354"/>
                      </a:lnTo>
                      <a:lnTo>
                        <a:pt x="4" y="367"/>
                      </a:lnTo>
                      <a:lnTo>
                        <a:pt x="3" y="372"/>
                      </a:lnTo>
                      <a:lnTo>
                        <a:pt x="3" y="373"/>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1" name="Freeform 83"/>
                <p:cNvSpPr>
                  <a:spLocks/>
                </p:cNvSpPr>
                <p:nvPr/>
              </p:nvSpPr>
              <p:spPr bwMode="auto">
                <a:xfrm>
                  <a:off x="222" y="1273"/>
                  <a:ext cx="826" cy="687"/>
                </a:xfrm>
                <a:custGeom>
                  <a:avLst/>
                  <a:gdLst>
                    <a:gd name="T0" fmla="*/ 744 w 826"/>
                    <a:gd name="T1" fmla="*/ 398 h 687"/>
                    <a:gd name="T2" fmla="*/ 748 w 826"/>
                    <a:gd name="T3" fmla="*/ 414 h 687"/>
                    <a:gd name="T4" fmla="*/ 732 w 826"/>
                    <a:gd name="T5" fmla="*/ 453 h 687"/>
                    <a:gd name="T6" fmla="*/ 717 w 826"/>
                    <a:gd name="T7" fmla="*/ 538 h 687"/>
                    <a:gd name="T8" fmla="*/ 661 w 826"/>
                    <a:gd name="T9" fmla="*/ 682 h 687"/>
                    <a:gd name="T10" fmla="*/ 529 w 826"/>
                    <a:gd name="T11" fmla="*/ 658 h 687"/>
                    <a:gd name="T12" fmla="*/ 454 w 826"/>
                    <a:gd name="T13" fmla="*/ 640 h 687"/>
                    <a:gd name="T14" fmla="*/ 387 w 826"/>
                    <a:gd name="T15" fmla="*/ 626 h 687"/>
                    <a:gd name="T16" fmla="*/ 305 w 826"/>
                    <a:gd name="T17" fmla="*/ 608 h 687"/>
                    <a:gd name="T18" fmla="*/ 218 w 826"/>
                    <a:gd name="T19" fmla="*/ 585 h 687"/>
                    <a:gd name="T20" fmla="*/ 120 w 826"/>
                    <a:gd name="T21" fmla="*/ 562 h 687"/>
                    <a:gd name="T22" fmla="*/ 91 w 826"/>
                    <a:gd name="T23" fmla="*/ 554 h 687"/>
                    <a:gd name="T24" fmla="*/ 67 w 826"/>
                    <a:gd name="T25" fmla="*/ 548 h 687"/>
                    <a:gd name="T26" fmla="*/ 30 w 826"/>
                    <a:gd name="T27" fmla="*/ 539 h 687"/>
                    <a:gd name="T28" fmla="*/ 0 w 826"/>
                    <a:gd name="T29" fmla="*/ 517 h 687"/>
                    <a:gd name="T30" fmla="*/ 19 w 826"/>
                    <a:gd name="T31" fmla="*/ 405 h 687"/>
                    <a:gd name="T32" fmla="*/ 65 w 826"/>
                    <a:gd name="T33" fmla="*/ 329 h 687"/>
                    <a:gd name="T34" fmla="*/ 95 w 826"/>
                    <a:gd name="T35" fmla="*/ 246 h 687"/>
                    <a:gd name="T36" fmla="*/ 130 w 826"/>
                    <a:gd name="T37" fmla="*/ 151 h 687"/>
                    <a:gd name="T38" fmla="*/ 159 w 826"/>
                    <a:gd name="T39" fmla="*/ 59 h 687"/>
                    <a:gd name="T40" fmla="*/ 171 w 826"/>
                    <a:gd name="T41" fmla="*/ 0 h 687"/>
                    <a:gd name="T42" fmla="*/ 202 w 826"/>
                    <a:gd name="T43" fmla="*/ 6 h 687"/>
                    <a:gd name="T44" fmla="*/ 224 w 826"/>
                    <a:gd name="T45" fmla="*/ 26 h 687"/>
                    <a:gd name="T46" fmla="*/ 256 w 826"/>
                    <a:gd name="T47" fmla="*/ 36 h 687"/>
                    <a:gd name="T48" fmla="*/ 264 w 826"/>
                    <a:gd name="T49" fmla="*/ 91 h 687"/>
                    <a:gd name="T50" fmla="*/ 261 w 826"/>
                    <a:gd name="T51" fmla="*/ 102 h 687"/>
                    <a:gd name="T52" fmla="*/ 310 w 826"/>
                    <a:gd name="T53" fmla="*/ 125 h 687"/>
                    <a:gd name="T54" fmla="*/ 349 w 826"/>
                    <a:gd name="T55" fmla="*/ 117 h 687"/>
                    <a:gd name="T56" fmla="*/ 377 w 826"/>
                    <a:gd name="T57" fmla="*/ 121 h 687"/>
                    <a:gd name="T58" fmla="*/ 400 w 826"/>
                    <a:gd name="T59" fmla="*/ 134 h 687"/>
                    <a:gd name="T60" fmla="*/ 433 w 826"/>
                    <a:gd name="T61" fmla="*/ 141 h 687"/>
                    <a:gd name="T62" fmla="*/ 467 w 826"/>
                    <a:gd name="T63" fmla="*/ 146 h 687"/>
                    <a:gd name="T64" fmla="*/ 516 w 826"/>
                    <a:gd name="T65" fmla="*/ 140 h 687"/>
                    <a:gd name="T66" fmla="*/ 545 w 826"/>
                    <a:gd name="T67" fmla="*/ 141 h 687"/>
                    <a:gd name="T68" fmla="*/ 584 w 826"/>
                    <a:gd name="T69" fmla="*/ 138 h 687"/>
                    <a:gd name="T70" fmla="*/ 628 w 826"/>
                    <a:gd name="T71" fmla="*/ 140 h 687"/>
                    <a:gd name="T72" fmla="*/ 699 w 826"/>
                    <a:gd name="T73" fmla="*/ 155 h 687"/>
                    <a:gd name="T74" fmla="*/ 733 w 826"/>
                    <a:gd name="T75" fmla="*/ 160 h 687"/>
                    <a:gd name="T76" fmla="*/ 756 w 826"/>
                    <a:gd name="T77" fmla="*/ 166 h 687"/>
                    <a:gd name="T78" fmla="*/ 799 w 826"/>
                    <a:gd name="T79" fmla="*/ 179 h 687"/>
                    <a:gd name="T80" fmla="*/ 822 w 826"/>
                    <a:gd name="T81" fmla="*/ 211 h 687"/>
                    <a:gd name="T82" fmla="*/ 799 w 826"/>
                    <a:gd name="T83" fmla="*/ 272 h 687"/>
                    <a:gd name="T84" fmla="*/ 777 w 826"/>
                    <a:gd name="T85" fmla="*/ 304 h 687"/>
                    <a:gd name="T86" fmla="*/ 727 w 826"/>
                    <a:gd name="T87" fmla="*/ 376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687">
                      <a:moveTo>
                        <a:pt x="727" y="387"/>
                      </a:moveTo>
                      <a:lnTo>
                        <a:pt x="737" y="396"/>
                      </a:lnTo>
                      <a:lnTo>
                        <a:pt x="744" y="398"/>
                      </a:lnTo>
                      <a:lnTo>
                        <a:pt x="752" y="412"/>
                      </a:lnTo>
                      <a:lnTo>
                        <a:pt x="751" y="414"/>
                      </a:lnTo>
                      <a:lnTo>
                        <a:pt x="748" y="414"/>
                      </a:lnTo>
                      <a:lnTo>
                        <a:pt x="737" y="445"/>
                      </a:lnTo>
                      <a:lnTo>
                        <a:pt x="736" y="447"/>
                      </a:lnTo>
                      <a:lnTo>
                        <a:pt x="732" y="453"/>
                      </a:lnTo>
                      <a:lnTo>
                        <a:pt x="729" y="469"/>
                      </a:lnTo>
                      <a:lnTo>
                        <a:pt x="727" y="484"/>
                      </a:lnTo>
                      <a:lnTo>
                        <a:pt x="717" y="538"/>
                      </a:lnTo>
                      <a:lnTo>
                        <a:pt x="688" y="687"/>
                      </a:lnTo>
                      <a:lnTo>
                        <a:pt x="666" y="683"/>
                      </a:lnTo>
                      <a:lnTo>
                        <a:pt x="661" y="682"/>
                      </a:lnTo>
                      <a:lnTo>
                        <a:pt x="578" y="666"/>
                      </a:lnTo>
                      <a:lnTo>
                        <a:pt x="548" y="660"/>
                      </a:lnTo>
                      <a:lnTo>
                        <a:pt x="529" y="658"/>
                      </a:lnTo>
                      <a:lnTo>
                        <a:pt x="470" y="645"/>
                      </a:lnTo>
                      <a:lnTo>
                        <a:pt x="466" y="644"/>
                      </a:lnTo>
                      <a:lnTo>
                        <a:pt x="454" y="640"/>
                      </a:lnTo>
                      <a:lnTo>
                        <a:pt x="418" y="632"/>
                      </a:lnTo>
                      <a:lnTo>
                        <a:pt x="406" y="630"/>
                      </a:lnTo>
                      <a:lnTo>
                        <a:pt x="387" y="626"/>
                      </a:lnTo>
                      <a:lnTo>
                        <a:pt x="383" y="625"/>
                      </a:lnTo>
                      <a:lnTo>
                        <a:pt x="324" y="613"/>
                      </a:lnTo>
                      <a:lnTo>
                        <a:pt x="305" y="608"/>
                      </a:lnTo>
                      <a:lnTo>
                        <a:pt x="285" y="603"/>
                      </a:lnTo>
                      <a:lnTo>
                        <a:pt x="270" y="600"/>
                      </a:lnTo>
                      <a:lnTo>
                        <a:pt x="218" y="585"/>
                      </a:lnTo>
                      <a:lnTo>
                        <a:pt x="202" y="581"/>
                      </a:lnTo>
                      <a:lnTo>
                        <a:pt x="192" y="579"/>
                      </a:lnTo>
                      <a:lnTo>
                        <a:pt x="120" y="562"/>
                      </a:lnTo>
                      <a:lnTo>
                        <a:pt x="112" y="559"/>
                      </a:lnTo>
                      <a:lnTo>
                        <a:pt x="103" y="558"/>
                      </a:lnTo>
                      <a:lnTo>
                        <a:pt x="91" y="554"/>
                      </a:lnTo>
                      <a:lnTo>
                        <a:pt x="83" y="552"/>
                      </a:lnTo>
                      <a:lnTo>
                        <a:pt x="76" y="550"/>
                      </a:lnTo>
                      <a:lnTo>
                        <a:pt x="67" y="548"/>
                      </a:lnTo>
                      <a:lnTo>
                        <a:pt x="63" y="547"/>
                      </a:lnTo>
                      <a:lnTo>
                        <a:pt x="46" y="544"/>
                      </a:lnTo>
                      <a:lnTo>
                        <a:pt x="30" y="539"/>
                      </a:lnTo>
                      <a:lnTo>
                        <a:pt x="19" y="536"/>
                      </a:lnTo>
                      <a:lnTo>
                        <a:pt x="9" y="534"/>
                      </a:lnTo>
                      <a:lnTo>
                        <a:pt x="0" y="517"/>
                      </a:lnTo>
                      <a:lnTo>
                        <a:pt x="13" y="447"/>
                      </a:lnTo>
                      <a:lnTo>
                        <a:pt x="4" y="417"/>
                      </a:lnTo>
                      <a:lnTo>
                        <a:pt x="19" y="405"/>
                      </a:lnTo>
                      <a:lnTo>
                        <a:pt x="41" y="359"/>
                      </a:lnTo>
                      <a:lnTo>
                        <a:pt x="46" y="356"/>
                      </a:lnTo>
                      <a:lnTo>
                        <a:pt x="65" y="329"/>
                      </a:lnTo>
                      <a:lnTo>
                        <a:pt x="77" y="297"/>
                      </a:lnTo>
                      <a:lnTo>
                        <a:pt x="79" y="297"/>
                      </a:lnTo>
                      <a:lnTo>
                        <a:pt x="95" y="246"/>
                      </a:lnTo>
                      <a:lnTo>
                        <a:pt x="129" y="154"/>
                      </a:lnTo>
                      <a:lnTo>
                        <a:pt x="130" y="152"/>
                      </a:lnTo>
                      <a:lnTo>
                        <a:pt x="130" y="151"/>
                      </a:lnTo>
                      <a:lnTo>
                        <a:pt x="142" y="125"/>
                      </a:lnTo>
                      <a:lnTo>
                        <a:pt x="159" y="63"/>
                      </a:lnTo>
                      <a:lnTo>
                        <a:pt x="159" y="59"/>
                      </a:lnTo>
                      <a:lnTo>
                        <a:pt x="171" y="16"/>
                      </a:lnTo>
                      <a:lnTo>
                        <a:pt x="169" y="2"/>
                      </a:lnTo>
                      <a:lnTo>
                        <a:pt x="171" y="0"/>
                      </a:lnTo>
                      <a:lnTo>
                        <a:pt x="180" y="12"/>
                      </a:lnTo>
                      <a:lnTo>
                        <a:pt x="192" y="10"/>
                      </a:lnTo>
                      <a:lnTo>
                        <a:pt x="202" y="6"/>
                      </a:lnTo>
                      <a:lnTo>
                        <a:pt x="218" y="9"/>
                      </a:lnTo>
                      <a:lnTo>
                        <a:pt x="220" y="12"/>
                      </a:lnTo>
                      <a:lnTo>
                        <a:pt x="224" y="26"/>
                      </a:lnTo>
                      <a:lnTo>
                        <a:pt x="236" y="28"/>
                      </a:lnTo>
                      <a:lnTo>
                        <a:pt x="238" y="26"/>
                      </a:lnTo>
                      <a:lnTo>
                        <a:pt x="256" y="36"/>
                      </a:lnTo>
                      <a:lnTo>
                        <a:pt x="267" y="62"/>
                      </a:lnTo>
                      <a:lnTo>
                        <a:pt x="265" y="77"/>
                      </a:lnTo>
                      <a:lnTo>
                        <a:pt x="264" y="91"/>
                      </a:lnTo>
                      <a:lnTo>
                        <a:pt x="264" y="92"/>
                      </a:lnTo>
                      <a:lnTo>
                        <a:pt x="264" y="93"/>
                      </a:lnTo>
                      <a:lnTo>
                        <a:pt x="261" y="102"/>
                      </a:lnTo>
                      <a:lnTo>
                        <a:pt x="289" y="121"/>
                      </a:lnTo>
                      <a:lnTo>
                        <a:pt x="304" y="128"/>
                      </a:lnTo>
                      <a:lnTo>
                        <a:pt x="310" y="125"/>
                      </a:lnTo>
                      <a:lnTo>
                        <a:pt x="320" y="125"/>
                      </a:lnTo>
                      <a:lnTo>
                        <a:pt x="336" y="121"/>
                      </a:lnTo>
                      <a:lnTo>
                        <a:pt x="349" y="117"/>
                      </a:lnTo>
                      <a:lnTo>
                        <a:pt x="354" y="119"/>
                      </a:lnTo>
                      <a:lnTo>
                        <a:pt x="375" y="119"/>
                      </a:lnTo>
                      <a:lnTo>
                        <a:pt x="377" y="121"/>
                      </a:lnTo>
                      <a:lnTo>
                        <a:pt x="380" y="124"/>
                      </a:lnTo>
                      <a:lnTo>
                        <a:pt x="381" y="125"/>
                      </a:lnTo>
                      <a:lnTo>
                        <a:pt x="400" y="134"/>
                      </a:lnTo>
                      <a:lnTo>
                        <a:pt x="400" y="142"/>
                      </a:lnTo>
                      <a:lnTo>
                        <a:pt x="426" y="144"/>
                      </a:lnTo>
                      <a:lnTo>
                        <a:pt x="433" y="141"/>
                      </a:lnTo>
                      <a:lnTo>
                        <a:pt x="449" y="138"/>
                      </a:lnTo>
                      <a:lnTo>
                        <a:pt x="454" y="137"/>
                      </a:lnTo>
                      <a:lnTo>
                        <a:pt x="467" y="146"/>
                      </a:lnTo>
                      <a:lnTo>
                        <a:pt x="493" y="147"/>
                      </a:lnTo>
                      <a:lnTo>
                        <a:pt x="514" y="141"/>
                      </a:lnTo>
                      <a:lnTo>
                        <a:pt x="516" y="140"/>
                      </a:lnTo>
                      <a:lnTo>
                        <a:pt x="522" y="140"/>
                      </a:lnTo>
                      <a:lnTo>
                        <a:pt x="526" y="140"/>
                      </a:lnTo>
                      <a:lnTo>
                        <a:pt x="545" y="141"/>
                      </a:lnTo>
                      <a:lnTo>
                        <a:pt x="556" y="134"/>
                      </a:lnTo>
                      <a:lnTo>
                        <a:pt x="567" y="138"/>
                      </a:lnTo>
                      <a:lnTo>
                        <a:pt x="584" y="138"/>
                      </a:lnTo>
                      <a:lnTo>
                        <a:pt x="596" y="142"/>
                      </a:lnTo>
                      <a:lnTo>
                        <a:pt x="609" y="136"/>
                      </a:lnTo>
                      <a:lnTo>
                        <a:pt x="628" y="140"/>
                      </a:lnTo>
                      <a:lnTo>
                        <a:pt x="676" y="150"/>
                      </a:lnTo>
                      <a:lnTo>
                        <a:pt x="698" y="154"/>
                      </a:lnTo>
                      <a:lnTo>
                        <a:pt x="699" y="155"/>
                      </a:lnTo>
                      <a:lnTo>
                        <a:pt x="723" y="159"/>
                      </a:lnTo>
                      <a:lnTo>
                        <a:pt x="732" y="160"/>
                      </a:lnTo>
                      <a:lnTo>
                        <a:pt x="733" y="160"/>
                      </a:lnTo>
                      <a:lnTo>
                        <a:pt x="743" y="163"/>
                      </a:lnTo>
                      <a:lnTo>
                        <a:pt x="744" y="163"/>
                      </a:lnTo>
                      <a:lnTo>
                        <a:pt x="756" y="166"/>
                      </a:lnTo>
                      <a:lnTo>
                        <a:pt x="758" y="166"/>
                      </a:lnTo>
                      <a:lnTo>
                        <a:pt x="796" y="174"/>
                      </a:lnTo>
                      <a:lnTo>
                        <a:pt x="799" y="179"/>
                      </a:lnTo>
                      <a:lnTo>
                        <a:pt x="803" y="191"/>
                      </a:lnTo>
                      <a:lnTo>
                        <a:pt x="803" y="193"/>
                      </a:lnTo>
                      <a:lnTo>
                        <a:pt x="822" y="211"/>
                      </a:lnTo>
                      <a:lnTo>
                        <a:pt x="826" y="229"/>
                      </a:lnTo>
                      <a:lnTo>
                        <a:pt x="799" y="271"/>
                      </a:lnTo>
                      <a:lnTo>
                        <a:pt x="799" y="272"/>
                      </a:lnTo>
                      <a:lnTo>
                        <a:pt x="789" y="289"/>
                      </a:lnTo>
                      <a:lnTo>
                        <a:pt x="785" y="293"/>
                      </a:lnTo>
                      <a:lnTo>
                        <a:pt x="777" y="304"/>
                      </a:lnTo>
                      <a:lnTo>
                        <a:pt x="768" y="323"/>
                      </a:lnTo>
                      <a:lnTo>
                        <a:pt x="755" y="331"/>
                      </a:lnTo>
                      <a:lnTo>
                        <a:pt x="727" y="376"/>
                      </a:lnTo>
                      <a:lnTo>
                        <a:pt x="727" y="387"/>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2" name="Freeform 84"/>
                <p:cNvSpPr>
                  <a:spLocks/>
                </p:cNvSpPr>
                <p:nvPr/>
              </p:nvSpPr>
              <p:spPr bwMode="auto">
                <a:xfrm>
                  <a:off x="1089" y="2009"/>
                  <a:ext cx="564" cy="720"/>
                </a:xfrm>
                <a:custGeom>
                  <a:avLst/>
                  <a:gdLst>
                    <a:gd name="T0" fmla="*/ 16 w 564"/>
                    <a:gd name="T1" fmla="*/ 552 h 720"/>
                    <a:gd name="T2" fmla="*/ 13 w 564"/>
                    <a:gd name="T3" fmla="*/ 572 h 720"/>
                    <a:gd name="T4" fmla="*/ 1 w 564"/>
                    <a:gd name="T5" fmla="*/ 639 h 720"/>
                    <a:gd name="T6" fmla="*/ 32 w 564"/>
                    <a:gd name="T7" fmla="*/ 656 h 720"/>
                    <a:gd name="T8" fmla="*/ 116 w 564"/>
                    <a:gd name="T9" fmla="*/ 669 h 720"/>
                    <a:gd name="T10" fmla="*/ 131 w 564"/>
                    <a:gd name="T11" fmla="*/ 672 h 720"/>
                    <a:gd name="T12" fmla="*/ 233 w 564"/>
                    <a:gd name="T13" fmla="*/ 686 h 720"/>
                    <a:gd name="T14" fmla="*/ 266 w 564"/>
                    <a:gd name="T15" fmla="*/ 691 h 720"/>
                    <a:gd name="T16" fmla="*/ 308 w 564"/>
                    <a:gd name="T17" fmla="*/ 696 h 720"/>
                    <a:gd name="T18" fmla="*/ 361 w 564"/>
                    <a:gd name="T19" fmla="*/ 703 h 720"/>
                    <a:gd name="T20" fmla="*/ 411 w 564"/>
                    <a:gd name="T21" fmla="*/ 708 h 720"/>
                    <a:gd name="T22" fmla="*/ 461 w 564"/>
                    <a:gd name="T23" fmla="*/ 715 h 720"/>
                    <a:gd name="T24" fmla="*/ 514 w 564"/>
                    <a:gd name="T25" fmla="*/ 656 h 720"/>
                    <a:gd name="T26" fmla="*/ 518 w 564"/>
                    <a:gd name="T27" fmla="*/ 621 h 720"/>
                    <a:gd name="T28" fmla="*/ 522 w 564"/>
                    <a:gd name="T29" fmla="*/ 590 h 720"/>
                    <a:gd name="T30" fmla="*/ 523 w 564"/>
                    <a:gd name="T31" fmla="*/ 567 h 720"/>
                    <a:gd name="T32" fmla="*/ 529 w 564"/>
                    <a:gd name="T33" fmla="*/ 523 h 720"/>
                    <a:gd name="T34" fmla="*/ 536 w 564"/>
                    <a:gd name="T35" fmla="*/ 456 h 720"/>
                    <a:gd name="T36" fmla="*/ 541 w 564"/>
                    <a:gd name="T37" fmla="*/ 407 h 720"/>
                    <a:gd name="T38" fmla="*/ 542 w 564"/>
                    <a:gd name="T39" fmla="*/ 391 h 720"/>
                    <a:gd name="T40" fmla="*/ 545 w 564"/>
                    <a:gd name="T41" fmla="*/ 370 h 720"/>
                    <a:gd name="T42" fmla="*/ 551 w 564"/>
                    <a:gd name="T43" fmla="*/ 326 h 720"/>
                    <a:gd name="T44" fmla="*/ 556 w 564"/>
                    <a:gd name="T45" fmla="*/ 269 h 720"/>
                    <a:gd name="T46" fmla="*/ 559 w 564"/>
                    <a:gd name="T47" fmla="*/ 240 h 720"/>
                    <a:gd name="T48" fmla="*/ 563 w 564"/>
                    <a:gd name="T49" fmla="*/ 212 h 720"/>
                    <a:gd name="T50" fmla="*/ 521 w 564"/>
                    <a:gd name="T51" fmla="*/ 190 h 720"/>
                    <a:gd name="T52" fmla="*/ 472 w 564"/>
                    <a:gd name="T53" fmla="*/ 184 h 720"/>
                    <a:gd name="T54" fmla="*/ 446 w 564"/>
                    <a:gd name="T55" fmla="*/ 181 h 720"/>
                    <a:gd name="T56" fmla="*/ 376 w 564"/>
                    <a:gd name="T57" fmla="*/ 140 h 720"/>
                    <a:gd name="T58" fmla="*/ 380 w 564"/>
                    <a:gd name="T59" fmla="*/ 107 h 720"/>
                    <a:gd name="T60" fmla="*/ 384 w 564"/>
                    <a:gd name="T61" fmla="*/ 73 h 720"/>
                    <a:gd name="T62" fmla="*/ 388 w 564"/>
                    <a:gd name="T63" fmla="*/ 41 h 720"/>
                    <a:gd name="T64" fmla="*/ 349 w 564"/>
                    <a:gd name="T65" fmla="*/ 36 h 720"/>
                    <a:gd name="T66" fmla="*/ 322 w 564"/>
                    <a:gd name="T67" fmla="*/ 33 h 720"/>
                    <a:gd name="T68" fmla="*/ 288 w 564"/>
                    <a:gd name="T69" fmla="*/ 28 h 720"/>
                    <a:gd name="T70" fmla="*/ 283 w 564"/>
                    <a:gd name="T71" fmla="*/ 27 h 720"/>
                    <a:gd name="T72" fmla="*/ 280 w 564"/>
                    <a:gd name="T73" fmla="*/ 25 h 720"/>
                    <a:gd name="T74" fmla="*/ 178 w 564"/>
                    <a:gd name="T75" fmla="*/ 12 h 720"/>
                    <a:gd name="T76" fmla="*/ 104 w 564"/>
                    <a:gd name="T77" fmla="*/ 0 h 720"/>
                    <a:gd name="T78" fmla="*/ 91 w 564"/>
                    <a:gd name="T79" fmla="*/ 88 h 720"/>
                    <a:gd name="T80" fmla="*/ 76 w 564"/>
                    <a:gd name="T81" fmla="*/ 179 h 720"/>
                    <a:gd name="T82" fmla="*/ 65 w 564"/>
                    <a:gd name="T83" fmla="*/ 244 h 720"/>
                    <a:gd name="T84" fmla="*/ 61 w 564"/>
                    <a:gd name="T85" fmla="*/ 273 h 720"/>
                    <a:gd name="T86" fmla="*/ 53 w 564"/>
                    <a:gd name="T87" fmla="*/ 319 h 720"/>
                    <a:gd name="T88" fmla="*/ 38 w 564"/>
                    <a:gd name="T89" fmla="*/ 407 h 720"/>
                    <a:gd name="T90" fmla="*/ 34 w 564"/>
                    <a:gd name="T91" fmla="*/ 439 h 720"/>
                    <a:gd name="T92" fmla="*/ 31 w 564"/>
                    <a:gd name="T93" fmla="*/ 455 h 720"/>
                    <a:gd name="T94" fmla="*/ 24 w 564"/>
                    <a:gd name="T95" fmla="*/ 50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4" h="720">
                      <a:moveTo>
                        <a:pt x="24" y="501"/>
                      </a:moveTo>
                      <a:lnTo>
                        <a:pt x="16" y="552"/>
                      </a:lnTo>
                      <a:lnTo>
                        <a:pt x="16" y="555"/>
                      </a:lnTo>
                      <a:lnTo>
                        <a:pt x="13" y="572"/>
                      </a:lnTo>
                      <a:lnTo>
                        <a:pt x="8" y="595"/>
                      </a:lnTo>
                      <a:lnTo>
                        <a:pt x="1" y="639"/>
                      </a:lnTo>
                      <a:lnTo>
                        <a:pt x="0" y="651"/>
                      </a:lnTo>
                      <a:lnTo>
                        <a:pt x="32" y="656"/>
                      </a:lnTo>
                      <a:lnTo>
                        <a:pt x="66" y="662"/>
                      </a:lnTo>
                      <a:lnTo>
                        <a:pt x="116" y="669"/>
                      </a:lnTo>
                      <a:lnTo>
                        <a:pt x="119" y="669"/>
                      </a:lnTo>
                      <a:lnTo>
                        <a:pt x="131" y="672"/>
                      </a:lnTo>
                      <a:lnTo>
                        <a:pt x="153" y="676"/>
                      </a:lnTo>
                      <a:lnTo>
                        <a:pt x="233" y="686"/>
                      </a:lnTo>
                      <a:lnTo>
                        <a:pt x="258" y="689"/>
                      </a:lnTo>
                      <a:lnTo>
                        <a:pt x="266" y="691"/>
                      </a:lnTo>
                      <a:lnTo>
                        <a:pt x="284" y="693"/>
                      </a:lnTo>
                      <a:lnTo>
                        <a:pt x="308" y="696"/>
                      </a:lnTo>
                      <a:lnTo>
                        <a:pt x="334" y="699"/>
                      </a:lnTo>
                      <a:lnTo>
                        <a:pt x="361" y="703"/>
                      </a:lnTo>
                      <a:lnTo>
                        <a:pt x="362" y="703"/>
                      </a:lnTo>
                      <a:lnTo>
                        <a:pt x="411" y="708"/>
                      </a:lnTo>
                      <a:lnTo>
                        <a:pt x="449" y="714"/>
                      </a:lnTo>
                      <a:lnTo>
                        <a:pt x="461" y="715"/>
                      </a:lnTo>
                      <a:lnTo>
                        <a:pt x="507" y="720"/>
                      </a:lnTo>
                      <a:lnTo>
                        <a:pt x="514" y="656"/>
                      </a:lnTo>
                      <a:lnTo>
                        <a:pt x="514" y="655"/>
                      </a:lnTo>
                      <a:lnTo>
                        <a:pt x="518" y="621"/>
                      </a:lnTo>
                      <a:lnTo>
                        <a:pt x="519" y="605"/>
                      </a:lnTo>
                      <a:lnTo>
                        <a:pt x="522" y="590"/>
                      </a:lnTo>
                      <a:lnTo>
                        <a:pt x="523" y="568"/>
                      </a:lnTo>
                      <a:lnTo>
                        <a:pt x="523" y="567"/>
                      </a:lnTo>
                      <a:lnTo>
                        <a:pt x="523" y="553"/>
                      </a:lnTo>
                      <a:lnTo>
                        <a:pt x="529" y="523"/>
                      </a:lnTo>
                      <a:lnTo>
                        <a:pt x="532" y="489"/>
                      </a:lnTo>
                      <a:lnTo>
                        <a:pt x="536" y="456"/>
                      </a:lnTo>
                      <a:lnTo>
                        <a:pt x="541" y="409"/>
                      </a:lnTo>
                      <a:lnTo>
                        <a:pt x="541" y="407"/>
                      </a:lnTo>
                      <a:lnTo>
                        <a:pt x="542" y="393"/>
                      </a:lnTo>
                      <a:lnTo>
                        <a:pt x="542" y="391"/>
                      </a:lnTo>
                      <a:lnTo>
                        <a:pt x="545" y="376"/>
                      </a:lnTo>
                      <a:lnTo>
                        <a:pt x="545" y="370"/>
                      </a:lnTo>
                      <a:lnTo>
                        <a:pt x="548" y="342"/>
                      </a:lnTo>
                      <a:lnTo>
                        <a:pt x="551" y="326"/>
                      </a:lnTo>
                      <a:lnTo>
                        <a:pt x="553" y="297"/>
                      </a:lnTo>
                      <a:lnTo>
                        <a:pt x="556" y="269"/>
                      </a:lnTo>
                      <a:lnTo>
                        <a:pt x="559" y="243"/>
                      </a:lnTo>
                      <a:lnTo>
                        <a:pt x="559" y="240"/>
                      </a:lnTo>
                      <a:lnTo>
                        <a:pt x="560" y="228"/>
                      </a:lnTo>
                      <a:lnTo>
                        <a:pt x="563" y="212"/>
                      </a:lnTo>
                      <a:lnTo>
                        <a:pt x="564" y="194"/>
                      </a:lnTo>
                      <a:lnTo>
                        <a:pt x="521" y="190"/>
                      </a:lnTo>
                      <a:lnTo>
                        <a:pt x="517" y="190"/>
                      </a:lnTo>
                      <a:lnTo>
                        <a:pt x="472" y="184"/>
                      </a:lnTo>
                      <a:lnTo>
                        <a:pt x="468" y="184"/>
                      </a:lnTo>
                      <a:lnTo>
                        <a:pt x="446" y="181"/>
                      </a:lnTo>
                      <a:lnTo>
                        <a:pt x="372" y="172"/>
                      </a:lnTo>
                      <a:lnTo>
                        <a:pt x="376" y="140"/>
                      </a:lnTo>
                      <a:lnTo>
                        <a:pt x="379" y="113"/>
                      </a:lnTo>
                      <a:lnTo>
                        <a:pt x="380" y="107"/>
                      </a:lnTo>
                      <a:lnTo>
                        <a:pt x="381" y="96"/>
                      </a:lnTo>
                      <a:lnTo>
                        <a:pt x="384" y="73"/>
                      </a:lnTo>
                      <a:lnTo>
                        <a:pt x="385" y="62"/>
                      </a:lnTo>
                      <a:lnTo>
                        <a:pt x="388" y="41"/>
                      </a:lnTo>
                      <a:lnTo>
                        <a:pt x="352" y="37"/>
                      </a:lnTo>
                      <a:lnTo>
                        <a:pt x="349" y="36"/>
                      </a:lnTo>
                      <a:lnTo>
                        <a:pt x="344" y="36"/>
                      </a:lnTo>
                      <a:lnTo>
                        <a:pt x="322" y="33"/>
                      </a:lnTo>
                      <a:lnTo>
                        <a:pt x="298" y="28"/>
                      </a:lnTo>
                      <a:lnTo>
                        <a:pt x="288" y="28"/>
                      </a:lnTo>
                      <a:lnTo>
                        <a:pt x="285" y="27"/>
                      </a:lnTo>
                      <a:lnTo>
                        <a:pt x="283" y="27"/>
                      </a:lnTo>
                      <a:lnTo>
                        <a:pt x="281" y="27"/>
                      </a:lnTo>
                      <a:lnTo>
                        <a:pt x="280" y="25"/>
                      </a:lnTo>
                      <a:lnTo>
                        <a:pt x="203" y="16"/>
                      </a:lnTo>
                      <a:lnTo>
                        <a:pt x="178" y="12"/>
                      </a:lnTo>
                      <a:lnTo>
                        <a:pt x="131" y="6"/>
                      </a:lnTo>
                      <a:lnTo>
                        <a:pt x="104" y="0"/>
                      </a:lnTo>
                      <a:lnTo>
                        <a:pt x="103" y="14"/>
                      </a:lnTo>
                      <a:lnTo>
                        <a:pt x="91" y="88"/>
                      </a:lnTo>
                      <a:lnTo>
                        <a:pt x="84" y="130"/>
                      </a:lnTo>
                      <a:lnTo>
                        <a:pt x="76" y="179"/>
                      </a:lnTo>
                      <a:lnTo>
                        <a:pt x="70" y="216"/>
                      </a:lnTo>
                      <a:lnTo>
                        <a:pt x="65" y="244"/>
                      </a:lnTo>
                      <a:lnTo>
                        <a:pt x="62" y="261"/>
                      </a:lnTo>
                      <a:lnTo>
                        <a:pt x="61" y="273"/>
                      </a:lnTo>
                      <a:lnTo>
                        <a:pt x="58" y="293"/>
                      </a:lnTo>
                      <a:lnTo>
                        <a:pt x="53" y="319"/>
                      </a:lnTo>
                      <a:lnTo>
                        <a:pt x="51" y="325"/>
                      </a:lnTo>
                      <a:lnTo>
                        <a:pt x="38" y="407"/>
                      </a:lnTo>
                      <a:lnTo>
                        <a:pt x="35" y="433"/>
                      </a:lnTo>
                      <a:lnTo>
                        <a:pt x="34" y="439"/>
                      </a:lnTo>
                      <a:lnTo>
                        <a:pt x="32" y="446"/>
                      </a:lnTo>
                      <a:lnTo>
                        <a:pt x="31" y="455"/>
                      </a:lnTo>
                      <a:lnTo>
                        <a:pt x="27" y="483"/>
                      </a:lnTo>
                      <a:lnTo>
                        <a:pt x="24" y="501"/>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3" name="Freeform 85"/>
                <p:cNvSpPr>
                  <a:spLocks/>
                </p:cNvSpPr>
                <p:nvPr/>
              </p:nvSpPr>
              <p:spPr bwMode="auto">
                <a:xfrm>
                  <a:off x="385" y="954"/>
                  <a:ext cx="695" cy="491"/>
                </a:xfrm>
                <a:custGeom>
                  <a:avLst/>
                  <a:gdLst>
                    <a:gd name="T0" fmla="*/ 636 w 695"/>
                    <a:gd name="T1" fmla="*/ 457 h 491"/>
                    <a:gd name="T2" fmla="*/ 594 w 695"/>
                    <a:gd name="T3" fmla="*/ 483 h 491"/>
                    <a:gd name="T4" fmla="*/ 571 w 695"/>
                    <a:gd name="T5" fmla="*/ 478 h 491"/>
                    <a:gd name="T6" fmla="*/ 537 w 695"/>
                    <a:gd name="T7" fmla="*/ 472 h 491"/>
                    <a:gd name="T8" fmla="*/ 466 w 695"/>
                    <a:gd name="T9" fmla="*/ 457 h 491"/>
                    <a:gd name="T10" fmla="*/ 422 w 695"/>
                    <a:gd name="T11" fmla="*/ 456 h 491"/>
                    <a:gd name="T12" fmla="*/ 382 w 695"/>
                    <a:gd name="T13" fmla="*/ 459 h 491"/>
                    <a:gd name="T14" fmla="*/ 353 w 695"/>
                    <a:gd name="T15" fmla="*/ 457 h 491"/>
                    <a:gd name="T16" fmla="*/ 304 w 695"/>
                    <a:gd name="T17" fmla="*/ 463 h 491"/>
                    <a:gd name="T18" fmla="*/ 270 w 695"/>
                    <a:gd name="T19" fmla="*/ 459 h 491"/>
                    <a:gd name="T20" fmla="*/ 237 w 695"/>
                    <a:gd name="T21" fmla="*/ 452 h 491"/>
                    <a:gd name="T22" fmla="*/ 214 w 695"/>
                    <a:gd name="T23" fmla="*/ 438 h 491"/>
                    <a:gd name="T24" fmla="*/ 185 w 695"/>
                    <a:gd name="T25" fmla="*/ 434 h 491"/>
                    <a:gd name="T26" fmla="*/ 147 w 695"/>
                    <a:gd name="T27" fmla="*/ 443 h 491"/>
                    <a:gd name="T28" fmla="*/ 98 w 695"/>
                    <a:gd name="T29" fmla="*/ 420 h 491"/>
                    <a:gd name="T30" fmla="*/ 100 w 695"/>
                    <a:gd name="T31" fmla="*/ 408 h 491"/>
                    <a:gd name="T32" fmla="*/ 92 w 695"/>
                    <a:gd name="T33" fmla="*/ 354 h 491"/>
                    <a:gd name="T34" fmla="*/ 60 w 695"/>
                    <a:gd name="T35" fmla="*/ 344 h 491"/>
                    <a:gd name="T36" fmla="*/ 38 w 695"/>
                    <a:gd name="T37" fmla="*/ 324 h 491"/>
                    <a:gd name="T38" fmla="*/ 10 w 695"/>
                    <a:gd name="T39" fmla="*/ 315 h 491"/>
                    <a:gd name="T40" fmla="*/ 0 w 695"/>
                    <a:gd name="T41" fmla="*/ 312 h 491"/>
                    <a:gd name="T42" fmla="*/ 17 w 695"/>
                    <a:gd name="T43" fmla="*/ 286 h 491"/>
                    <a:gd name="T44" fmla="*/ 33 w 695"/>
                    <a:gd name="T45" fmla="*/ 264 h 491"/>
                    <a:gd name="T46" fmla="*/ 14 w 695"/>
                    <a:gd name="T47" fmla="*/ 253 h 491"/>
                    <a:gd name="T48" fmla="*/ 16 w 695"/>
                    <a:gd name="T49" fmla="*/ 232 h 491"/>
                    <a:gd name="T50" fmla="*/ 42 w 695"/>
                    <a:gd name="T51" fmla="*/ 232 h 491"/>
                    <a:gd name="T52" fmla="*/ 18 w 695"/>
                    <a:gd name="T53" fmla="*/ 226 h 491"/>
                    <a:gd name="T54" fmla="*/ 20 w 695"/>
                    <a:gd name="T55" fmla="*/ 180 h 491"/>
                    <a:gd name="T56" fmla="*/ 16 w 695"/>
                    <a:gd name="T57" fmla="*/ 116 h 491"/>
                    <a:gd name="T58" fmla="*/ 5 w 695"/>
                    <a:gd name="T59" fmla="*/ 82 h 491"/>
                    <a:gd name="T60" fmla="*/ 17 w 695"/>
                    <a:gd name="T61" fmla="*/ 40 h 491"/>
                    <a:gd name="T62" fmla="*/ 72 w 695"/>
                    <a:gd name="T63" fmla="*/ 77 h 491"/>
                    <a:gd name="T64" fmla="*/ 148 w 695"/>
                    <a:gd name="T65" fmla="*/ 104 h 491"/>
                    <a:gd name="T66" fmla="*/ 169 w 695"/>
                    <a:gd name="T67" fmla="*/ 108 h 491"/>
                    <a:gd name="T68" fmla="*/ 174 w 695"/>
                    <a:gd name="T69" fmla="*/ 120 h 491"/>
                    <a:gd name="T70" fmla="*/ 166 w 695"/>
                    <a:gd name="T71" fmla="*/ 156 h 491"/>
                    <a:gd name="T72" fmla="*/ 189 w 695"/>
                    <a:gd name="T73" fmla="*/ 148 h 491"/>
                    <a:gd name="T74" fmla="*/ 180 w 695"/>
                    <a:gd name="T75" fmla="*/ 192 h 491"/>
                    <a:gd name="T76" fmla="*/ 185 w 695"/>
                    <a:gd name="T77" fmla="*/ 210 h 491"/>
                    <a:gd name="T78" fmla="*/ 173 w 695"/>
                    <a:gd name="T79" fmla="*/ 218 h 491"/>
                    <a:gd name="T80" fmla="*/ 188 w 695"/>
                    <a:gd name="T81" fmla="*/ 203 h 491"/>
                    <a:gd name="T82" fmla="*/ 216 w 695"/>
                    <a:gd name="T83" fmla="*/ 140 h 491"/>
                    <a:gd name="T84" fmla="*/ 211 w 695"/>
                    <a:gd name="T85" fmla="*/ 105 h 491"/>
                    <a:gd name="T86" fmla="*/ 203 w 695"/>
                    <a:gd name="T87" fmla="*/ 116 h 491"/>
                    <a:gd name="T88" fmla="*/ 211 w 695"/>
                    <a:gd name="T89" fmla="*/ 100 h 491"/>
                    <a:gd name="T90" fmla="*/ 200 w 695"/>
                    <a:gd name="T91" fmla="*/ 80 h 491"/>
                    <a:gd name="T92" fmla="*/ 195 w 695"/>
                    <a:gd name="T93" fmla="*/ 124 h 491"/>
                    <a:gd name="T94" fmla="*/ 203 w 695"/>
                    <a:gd name="T95" fmla="*/ 146 h 491"/>
                    <a:gd name="T96" fmla="*/ 188 w 695"/>
                    <a:gd name="T97" fmla="*/ 108 h 491"/>
                    <a:gd name="T98" fmla="*/ 200 w 695"/>
                    <a:gd name="T99" fmla="*/ 49 h 491"/>
                    <a:gd name="T100" fmla="*/ 218 w 695"/>
                    <a:gd name="T101" fmla="*/ 37 h 491"/>
                    <a:gd name="T102" fmla="*/ 200 w 695"/>
                    <a:gd name="T103" fmla="*/ 18 h 491"/>
                    <a:gd name="T104" fmla="*/ 539 w 695"/>
                    <a:gd name="T105" fmla="*/ 77 h 491"/>
                    <a:gd name="T106" fmla="*/ 695 w 695"/>
                    <a:gd name="T107" fmla="*/ 108 h 491"/>
                    <a:gd name="T108" fmla="*/ 691 w 695"/>
                    <a:gd name="T109" fmla="*/ 127 h 491"/>
                    <a:gd name="T110" fmla="*/ 671 w 695"/>
                    <a:gd name="T111" fmla="*/ 228 h 491"/>
                    <a:gd name="T112" fmla="*/ 670 w 695"/>
                    <a:gd name="T113" fmla="*/ 237 h 491"/>
                    <a:gd name="T114" fmla="*/ 656 w 695"/>
                    <a:gd name="T115" fmla="*/ 313 h 491"/>
                    <a:gd name="T116" fmla="*/ 650 w 695"/>
                    <a:gd name="T117" fmla="*/ 344 h 491"/>
                    <a:gd name="T118" fmla="*/ 637 w 695"/>
                    <a:gd name="T119" fmla="*/ 420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5" h="491">
                      <a:moveTo>
                        <a:pt x="634" y="434"/>
                      </a:moveTo>
                      <a:lnTo>
                        <a:pt x="631" y="440"/>
                      </a:lnTo>
                      <a:lnTo>
                        <a:pt x="636" y="457"/>
                      </a:lnTo>
                      <a:lnTo>
                        <a:pt x="634" y="491"/>
                      </a:lnTo>
                      <a:lnTo>
                        <a:pt x="596" y="483"/>
                      </a:lnTo>
                      <a:lnTo>
                        <a:pt x="594" y="483"/>
                      </a:lnTo>
                      <a:lnTo>
                        <a:pt x="582" y="480"/>
                      </a:lnTo>
                      <a:lnTo>
                        <a:pt x="581" y="480"/>
                      </a:lnTo>
                      <a:lnTo>
                        <a:pt x="571" y="478"/>
                      </a:lnTo>
                      <a:lnTo>
                        <a:pt x="570" y="478"/>
                      </a:lnTo>
                      <a:lnTo>
                        <a:pt x="561" y="476"/>
                      </a:lnTo>
                      <a:lnTo>
                        <a:pt x="537" y="472"/>
                      </a:lnTo>
                      <a:lnTo>
                        <a:pt x="535" y="471"/>
                      </a:lnTo>
                      <a:lnTo>
                        <a:pt x="513" y="467"/>
                      </a:lnTo>
                      <a:lnTo>
                        <a:pt x="466" y="457"/>
                      </a:lnTo>
                      <a:lnTo>
                        <a:pt x="446" y="453"/>
                      </a:lnTo>
                      <a:lnTo>
                        <a:pt x="433" y="460"/>
                      </a:lnTo>
                      <a:lnTo>
                        <a:pt x="422" y="456"/>
                      </a:lnTo>
                      <a:lnTo>
                        <a:pt x="404" y="456"/>
                      </a:lnTo>
                      <a:lnTo>
                        <a:pt x="393" y="452"/>
                      </a:lnTo>
                      <a:lnTo>
                        <a:pt x="382" y="459"/>
                      </a:lnTo>
                      <a:lnTo>
                        <a:pt x="363" y="457"/>
                      </a:lnTo>
                      <a:lnTo>
                        <a:pt x="359" y="457"/>
                      </a:lnTo>
                      <a:lnTo>
                        <a:pt x="353" y="457"/>
                      </a:lnTo>
                      <a:lnTo>
                        <a:pt x="351" y="459"/>
                      </a:lnTo>
                      <a:lnTo>
                        <a:pt x="330" y="464"/>
                      </a:lnTo>
                      <a:lnTo>
                        <a:pt x="304" y="463"/>
                      </a:lnTo>
                      <a:lnTo>
                        <a:pt x="291" y="455"/>
                      </a:lnTo>
                      <a:lnTo>
                        <a:pt x="286" y="456"/>
                      </a:lnTo>
                      <a:lnTo>
                        <a:pt x="270" y="459"/>
                      </a:lnTo>
                      <a:lnTo>
                        <a:pt x="263" y="461"/>
                      </a:lnTo>
                      <a:lnTo>
                        <a:pt x="237" y="460"/>
                      </a:lnTo>
                      <a:lnTo>
                        <a:pt x="237" y="452"/>
                      </a:lnTo>
                      <a:lnTo>
                        <a:pt x="218" y="443"/>
                      </a:lnTo>
                      <a:lnTo>
                        <a:pt x="216" y="441"/>
                      </a:lnTo>
                      <a:lnTo>
                        <a:pt x="214" y="438"/>
                      </a:lnTo>
                      <a:lnTo>
                        <a:pt x="211" y="437"/>
                      </a:lnTo>
                      <a:lnTo>
                        <a:pt x="191" y="437"/>
                      </a:lnTo>
                      <a:lnTo>
                        <a:pt x="185" y="434"/>
                      </a:lnTo>
                      <a:lnTo>
                        <a:pt x="173" y="438"/>
                      </a:lnTo>
                      <a:lnTo>
                        <a:pt x="157" y="443"/>
                      </a:lnTo>
                      <a:lnTo>
                        <a:pt x="147" y="443"/>
                      </a:lnTo>
                      <a:lnTo>
                        <a:pt x="140" y="445"/>
                      </a:lnTo>
                      <a:lnTo>
                        <a:pt x="125" y="438"/>
                      </a:lnTo>
                      <a:lnTo>
                        <a:pt x="98" y="420"/>
                      </a:lnTo>
                      <a:lnTo>
                        <a:pt x="100" y="411"/>
                      </a:lnTo>
                      <a:lnTo>
                        <a:pt x="100" y="410"/>
                      </a:lnTo>
                      <a:lnTo>
                        <a:pt x="100" y="408"/>
                      </a:lnTo>
                      <a:lnTo>
                        <a:pt x="102" y="395"/>
                      </a:lnTo>
                      <a:lnTo>
                        <a:pt x="103" y="380"/>
                      </a:lnTo>
                      <a:lnTo>
                        <a:pt x="92" y="354"/>
                      </a:lnTo>
                      <a:lnTo>
                        <a:pt x="74" y="344"/>
                      </a:lnTo>
                      <a:lnTo>
                        <a:pt x="72" y="346"/>
                      </a:lnTo>
                      <a:lnTo>
                        <a:pt x="60" y="344"/>
                      </a:lnTo>
                      <a:lnTo>
                        <a:pt x="56" y="330"/>
                      </a:lnTo>
                      <a:lnTo>
                        <a:pt x="54" y="327"/>
                      </a:lnTo>
                      <a:lnTo>
                        <a:pt x="38" y="324"/>
                      </a:lnTo>
                      <a:lnTo>
                        <a:pt x="33" y="319"/>
                      </a:lnTo>
                      <a:lnTo>
                        <a:pt x="17" y="321"/>
                      </a:lnTo>
                      <a:lnTo>
                        <a:pt x="10" y="315"/>
                      </a:lnTo>
                      <a:lnTo>
                        <a:pt x="9" y="309"/>
                      </a:lnTo>
                      <a:lnTo>
                        <a:pt x="5" y="313"/>
                      </a:lnTo>
                      <a:lnTo>
                        <a:pt x="0" y="312"/>
                      </a:lnTo>
                      <a:lnTo>
                        <a:pt x="14" y="266"/>
                      </a:lnTo>
                      <a:lnTo>
                        <a:pt x="11" y="290"/>
                      </a:lnTo>
                      <a:lnTo>
                        <a:pt x="17" y="286"/>
                      </a:lnTo>
                      <a:lnTo>
                        <a:pt x="22" y="286"/>
                      </a:lnTo>
                      <a:lnTo>
                        <a:pt x="22" y="270"/>
                      </a:lnTo>
                      <a:lnTo>
                        <a:pt x="33" y="264"/>
                      </a:lnTo>
                      <a:lnTo>
                        <a:pt x="34" y="259"/>
                      </a:lnTo>
                      <a:lnTo>
                        <a:pt x="21" y="260"/>
                      </a:lnTo>
                      <a:lnTo>
                        <a:pt x="14" y="253"/>
                      </a:lnTo>
                      <a:lnTo>
                        <a:pt x="17" y="247"/>
                      </a:lnTo>
                      <a:lnTo>
                        <a:pt x="17" y="237"/>
                      </a:lnTo>
                      <a:lnTo>
                        <a:pt x="16" y="232"/>
                      </a:lnTo>
                      <a:lnTo>
                        <a:pt x="20" y="237"/>
                      </a:lnTo>
                      <a:lnTo>
                        <a:pt x="42" y="235"/>
                      </a:lnTo>
                      <a:lnTo>
                        <a:pt x="42" y="232"/>
                      </a:lnTo>
                      <a:lnTo>
                        <a:pt x="30" y="224"/>
                      </a:lnTo>
                      <a:lnTo>
                        <a:pt x="22" y="216"/>
                      </a:lnTo>
                      <a:lnTo>
                        <a:pt x="18" y="226"/>
                      </a:lnTo>
                      <a:lnTo>
                        <a:pt x="14" y="228"/>
                      </a:lnTo>
                      <a:lnTo>
                        <a:pt x="21" y="194"/>
                      </a:lnTo>
                      <a:lnTo>
                        <a:pt x="20" y="180"/>
                      </a:lnTo>
                      <a:lnTo>
                        <a:pt x="16" y="172"/>
                      </a:lnTo>
                      <a:lnTo>
                        <a:pt x="18" y="149"/>
                      </a:lnTo>
                      <a:lnTo>
                        <a:pt x="16" y="116"/>
                      </a:lnTo>
                      <a:lnTo>
                        <a:pt x="16" y="113"/>
                      </a:lnTo>
                      <a:lnTo>
                        <a:pt x="6" y="99"/>
                      </a:lnTo>
                      <a:lnTo>
                        <a:pt x="5" y="82"/>
                      </a:lnTo>
                      <a:lnTo>
                        <a:pt x="7" y="77"/>
                      </a:lnTo>
                      <a:lnTo>
                        <a:pt x="6" y="63"/>
                      </a:lnTo>
                      <a:lnTo>
                        <a:pt x="17" y="40"/>
                      </a:lnTo>
                      <a:lnTo>
                        <a:pt x="14" y="33"/>
                      </a:lnTo>
                      <a:lnTo>
                        <a:pt x="20" y="35"/>
                      </a:lnTo>
                      <a:lnTo>
                        <a:pt x="72" y="77"/>
                      </a:lnTo>
                      <a:lnTo>
                        <a:pt x="118" y="93"/>
                      </a:lnTo>
                      <a:lnTo>
                        <a:pt x="118" y="94"/>
                      </a:lnTo>
                      <a:lnTo>
                        <a:pt x="148" y="104"/>
                      </a:lnTo>
                      <a:lnTo>
                        <a:pt x="161" y="113"/>
                      </a:lnTo>
                      <a:lnTo>
                        <a:pt x="166" y="116"/>
                      </a:lnTo>
                      <a:lnTo>
                        <a:pt x="169" y="108"/>
                      </a:lnTo>
                      <a:lnTo>
                        <a:pt x="177" y="111"/>
                      </a:lnTo>
                      <a:lnTo>
                        <a:pt x="171" y="115"/>
                      </a:lnTo>
                      <a:lnTo>
                        <a:pt x="174" y="120"/>
                      </a:lnTo>
                      <a:lnTo>
                        <a:pt x="176" y="120"/>
                      </a:lnTo>
                      <a:lnTo>
                        <a:pt x="179" y="144"/>
                      </a:lnTo>
                      <a:lnTo>
                        <a:pt x="166" y="156"/>
                      </a:lnTo>
                      <a:lnTo>
                        <a:pt x="166" y="158"/>
                      </a:lnTo>
                      <a:lnTo>
                        <a:pt x="184" y="146"/>
                      </a:lnTo>
                      <a:lnTo>
                        <a:pt x="189" y="148"/>
                      </a:lnTo>
                      <a:lnTo>
                        <a:pt x="188" y="164"/>
                      </a:lnTo>
                      <a:lnTo>
                        <a:pt x="187" y="162"/>
                      </a:lnTo>
                      <a:lnTo>
                        <a:pt x="180" y="192"/>
                      </a:lnTo>
                      <a:lnTo>
                        <a:pt x="181" y="192"/>
                      </a:lnTo>
                      <a:lnTo>
                        <a:pt x="183" y="204"/>
                      </a:lnTo>
                      <a:lnTo>
                        <a:pt x="185" y="210"/>
                      </a:lnTo>
                      <a:lnTo>
                        <a:pt x="174" y="214"/>
                      </a:lnTo>
                      <a:lnTo>
                        <a:pt x="171" y="210"/>
                      </a:lnTo>
                      <a:lnTo>
                        <a:pt x="173" y="218"/>
                      </a:lnTo>
                      <a:lnTo>
                        <a:pt x="181" y="218"/>
                      </a:lnTo>
                      <a:lnTo>
                        <a:pt x="191" y="213"/>
                      </a:lnTo>
                      <a:lnTo>
                        <a:pt x="188" y="203"/>
                      </a:lnTo>
                      <a:lnTo>
                        <a:pt x="196" y="161"/>
                      </a:lnTo>
                      <a:lnTo>
                        <a:pt x="212" y="140"/>
                      </a:lnTo>
                      <a:lnTo>
                        <a:pt x="216" y="140"/>
                      </a:lnTo>
                      <a:lnTo>
                        <a:pt x="219" y="135"/>
                      </a:lnTo>
                      <a:lnTo>
                        <a:pt x="211" y="119"/>
                      </a:lnTo>
                      <a:lnTo>
                        <a:pt x="211" y="105"/>
                      </a:lnTo>
                      <a:lnTo>
                        <a:pt x="206" y="117"/>
                      </a:lnTo>
                      <a:lnTo>
                        <a:pt x="208" y="126"/>
                      </a:lnTo>
                      <a:lnTo>
                        <a:pt x="203" y="116"/>
                      </a:lnTo>
                      <a:lnTo>
                        <a:pt x="199" y="115"/>
                      </a:lnTo>
                      <a:lnTo>
                        <a:pt x="200" y="99"/>
                      </a:lnTo>
                      <a:lnTo>
                        <a:pt x="211" y="100"/>
                      </a:lnTo>
                      <a:lnTo>
                        <a:pt x="214" y="96"/>
                      </a:lnTo>
                      <a:lnTo>
                        <a:pt x="206" y="86"/>
                      </a:lnTo>
                      <a:lnTo>
                        <a:pt x="200" y="80"/>
                      </a:lnTo>
                      <a:lnTo>
                        <a:pt x="189" y="96"/>
                      </a:lnTo>
                      <a:lnTo>
                        <a:pt x="192" y="123"/>
                      </a:lnTo>
                      <a:lnTo>
                        <a:pt x="195" y="124"/>
                      </a:lnTo>
                      <a:lnTo>
                        <a:pt x="196" y="119"/>
                      </a:lnTo>
                      <a:lnTo>
                        <a:pt x="207" y="130"/>
                      </a:lnTo>
                      <a:lnTo>
                        <a:pt x="203" y="146"/>
                      </a:lnTo>
                      <a:lnTo>
                        <a:pt x="195" y="132"/>
                      </a:lnTo>
                      <a:lnTo>
                        <a:pt x="187" y="124"/>
                      </a:lnTo>
                      <a:lnTo>
                        <a:pt x="188" y="108"/>
                      </a:lnTo>
                      <a:lnTo>
                        <a:pt x="180" y="99"/>
                      </a:lnTo>
                      <a:lnTo>
                        <a:pt x="192" y="76"/>
                      </a:lnTo>
                      <a:lnTo>
                        <a:pt x="200" y="49"/>
                      </a:lnTo>
                      <a:lnTo>
                        <a:pt x="210" y="74"/>
                      </a:lnTo>
                      <a:lnTo>
                        <a:pt x="215" y="49"/>
                      </a:lnTo>
                      <a:lnTo>
                        <a:pt x="218" y="37"/>
                      </a:lnTo>
                      <a:lnTo>
                        <a:pt x="208" y="35"/>
                      </a:lnTo>
                      <a:lnTo>
                        <a:pt x="206" y="48"/>
                      </a:lnTo>
                      <a:lnTo>
                        <a:pt x="200" y="18"/>
                      </a:lnTo>
                      <a:lnTo>
                        <a:pt x="204" y="0"/>
                      </a:lnTo>
                      <a:lnTo>
                        <a:pt x="366" y="40"/>
                      </a:lnTo>
                      <a:lnTo>
                        <a:pt x="539" y="77"/>
                      </a:lnTo>
                      <a:lnTo>
                        <a:pt x="596" y="88"/>
                      </a:lnTo>
                      <a:lnTo>
                        <a:pt x="662" y="101"/>
                      </a:lnTo>
                      <a:lnTo>
                        <a:pt x="695" y="108"/>
                      </a:lnTo>
                      <a:lnTo>
                        <a:pt x="694" y="113"/>
                      </a:lnTo>
                      <a:lnTo>
                        <a:pt x="694" y="119"/>
                      </a:lnTo>
                      <a:lnTo>
                        <a:pt x="691" y="127"/>
                      </a:lnTo>
                      <a:lnTo>
                        <a:pt x="679" y="199"/>
                      </a:lnTo>
                      <a:lnTo>
                        <a:pt x="675" y="218"/>
                      </a:lnTo>
                      <a:lnTo>
                        <a:pt x="671" y="228"/>
                      </a:lnTo>
                      <a:lnTo>
                        <a:pt x="671" y="233"/>
                      </a:lnTo>
                      <a:lnTo>
                        <a:pt x="670" y="235"/>
                      </a:lnTo>
                      <a:lnTo>
                        <a:pt x="670" y="237"/>
                      </a:lnTo>
                      <a:lnTo>
                        <a:pt x="664" y="266"/>
                      </a:lnTo>
                      <a:lnTo>
                        <a:pt x="662" y="282"/>
                      </a:lnTo>
                      <a:lnTo>
                        <a:pt x="656" y="313"/>
                      </a:lnTo>
                      <a:lnTo>
                        <a:pt x="653" y="328"/>
                      </a:lnTo>
                      <a:lnTo>
                        <a:pt x="653" y="330"/>
                      </a:lnTo>
                      <a:lnTo>
                        <a:pt x="650" y="344"/>
                      </a:lnTo>
                      <a:lnTo>
                        <a:pt x="641" y="392"/>
                      </a:lnTo>
                      <a:lnTo>
                        <a:pt x="640" y="399"/>
                      </a:lnTo>
                      <a:lnTo>
                        <a:pt x="637" y="420"/>
                      </a:lnTo>
                      <a:lnTo>
                        <a:pt x="636" y="425"/>
                      </a:lnTo>
                      <a:lnTo>
                        <a:pt x="634" y="43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4" name="Freeform 86"/>
                <p:cNvSpPr>
                  <a:spLocks/>
                </p:cNvSpPr>
                <p:nvPr/>
              </p:nvSpPr>
              <p:spPr bwMode="auto">
                <a:xfrm>
                  <a:off x="541" y="987"/>
                  <a:ext cx="40" cy="33"/>
                </a:xfrm>
                <a:custGeom>
                  <a:avLst/>
                  <a:gdLst>
                    <a:gd name="T0" fmla="*/ 4 w 40"/>
                    <a:gd name="T1" fmla="*/ 0 h 33"/>
                    <a:gd name="T2" fmla="*/ 10 w 40"/>
                    <a:gd name="T3" fmla="*/ 15 h 33"/>
                    <a:gd name="T4" fmla="*/ 13 w 40"/>
                    <a:gd name="T5" fmla="*/ 16 h 33"/>
                    <a:gd name="T6" fmla="*/ 18 w 40"/>
                    <a:gd name="T7" fmla="*/ 3 h 33"/>
                    <a:gd name="T8" fmla="*/ 40 w 40"/>
                    <a:gd name="T9" fmla="*/ 9 h 33"/>
                    <a:gd name="T10" fmla="*/ 29 w 40"/>
                    <a:gd name="T11" fmla="*/ 33 h 33"/>
                    <a:gd name="T12" fmla="*/ 10 w 40"/>
                    <a:gd name="T13" fmla="*/ 33 h 33"/>
                    <a:gd name="T14" fmla="*/ 0 w 40"/>
                    <a:gd name="T15" fmla="*/ 23 h 33"/>
                    <a:gd name="T16" fmla="*/ 4 w 40"/>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3">
                      <a:moveTo>
                        <a:pt x="4" y="0"/>
                      </a:moveTo>
                      <a:lnTo>
                        <a:pt x="10" y="15"/>
                      </a:lnTo>
                      <a:lnTo>
                        <a:pt x="13" y="16"/>
                      </a:lnTo>
                      <a:lnTo>
                        <a:pt x="18" y="3"/>
                      </a:lnTo>
                      <a:lnTo>
                        <a:pt x="40" y="9"/>
                      </a:lnTo>
                      <a:lnTo>
                        <a:pt x="29" y="33"/>
                      </a:lnTo>
                      <a:lnTo>
                        <a:pt x="10" y="33"/>
                      </a:lnTo>
                      <a:lnTo>
                        <a:pt x="0" y="23"/>
                      </a:lnTo>
                      <a:lnTo>
                        <a:pt x="4" y="0"/>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5" name="Freeform 87"/>
                <p:cNvSpPr>
                  <a:spLocks/>
                </p:cNvSpPr>
                <p:nvPr/>
              </p:nvSpPr>
              <p:spPr bwMode="auto">
                <a:xfrm>
                  <a:off x="917" y="2664"/>
                  <a:ext cx="679" cy="818"/>
                </a:xfrm>
                <a:custGeom>
                  <a:avLst/>
                  <a:gdLst>
                    <a:gd name="T0" fmla="*/ 12 w 679"/>
                    <a:gd name="T1" fmla="*/ 551 h 818"/>
                    <a:gd name="T2" fmla="*/ 42 w 679"/>
                    <a:gd name="T3" fmla="*/ 517 h 818"/>
                    <a:gd name="T4" fmla="*/ 23 w 679"/>
                    <a:gd name="T5" fmla="*/ 502 h 818"/>
                    <a:gd name="T6" fmla="*/ 38 w 679"/>
                    <a:gd name="T7" fmla="*/ 459 h 818"/>
                    <a:gd name="T8" fmla="*/ 64 w 679"/>
                    <a:gd name="T9" fmla="*/ 391 h 818"/>
                    <a:gd name="T10" fmla="*/ 73 w 679"/>
                    <a:gd name="T11" fmla="*/ 378 h 818"/>
                    <a:gd name="T12" fmla="*/ 104 w 679"/>
                    <a:gd name="T13" fmla="*/ 360 h 818"/>
                    <a:gd name="T14" fmla="*/ 86 w 679"/>
                    <a:gd name="T15" fmla="*/ 331 h 818"/>
                    <a:gd name="T16" fmla="*/ 80 w 679"/>
                    <a:gd name="T17" fmla="*/ 291 h 818"/>
                    <a:gd name="T18" fmla="*/ 71 w 679"/>
                    <a:gd name="T19" fmla="*/ 253 h 818"/>
                    <a:gd name="T20" fmla="*/ 81 w 679"/>
                    <a:gd name="T21" fmla="*/ 155 h 818"/>
                    <a:gd name="T22" fmla="*/ 83 w 679"/>
                    <a:gd name="T23" fmla="*/ 107 h 818"/>
                    <a:gd name="T24" fmla="*/ 132 w 679"/>
                    <a:gd name="T25" fmla="*/ 126 h 818"/>
                    <a:gd name="T26" fmla="*/ 168 w 679"/>
                    <a:gd name="T27" fmla="*/ 21 h 818"/>
                    <a:gd name="T28" fmla="*/ 205 w 679"/>
                    <a:gd name="T29" fmla="*/ 5 h 818"/>
                    <a:gd name="T30" fmla="*/ 289 w 679"/>
                    <a:gd name="T31" fmla="*/ 18 h 818"/>
                    <a:gd name="T32" fmla="*/ 304 w 679"/>
                    <a:gd name="T33" fmla="*/ 21 h 818"/>
                    <a:gd name="T34" fmla="*/ 405 w 679"/>
                    <a:gd name="T35" fmla="*/ 36 h 818"/>
                    <a:gd name="T36" fmla="*/ 439 w 679"/>
                    <a:gd name="T37" fmla="*/ 40 h 818"/>
                    <a:gd name="T38" fmla="*/ 480 w 679"/>
                    <a:gd name="T39" fmla="*/ 45 h 818"/>
                    <a:gd name="T40" fmla="*/ 533 w 679"/>
                    <a:gd name="T41" fmla="*/ 52 h 818"/>
                    <a:gd name="T42" fmla="*/ 583 w 679"/>
                    <a:gd name="T43" fmla="*/ 58 h 818"/>
                    <a:gd name="T44" fmla="*/ 633 w 679"/>
                    <a:gd name="T45" fmla="*/ 64 h 818"/>
                    <a:gd name="T46" fmla="*/ 676 w 679"/>
                    <a:gd name="T47" fmla="*/ 103 h 818"/>
                    <a:gd name="T48" fmla="*/ 665 w 679"/>
                    <a:gd name="T49" fmla="*/ 202 h 818"/>
                    <a:gd name="T50" fmla="*/ 659 w 679"/>
                    <a:gd name="T51" fmla="*/ 268 h 818"/>
                    <a:gd name="T52" fmla="*/ 648 w 679"/>
                    <a:gd name="T53" fmla="*/ 362 h 818"/>
                    <a:gd name="T54" fmla="*/ 644 w 679"/>
                    <a:gd name="T55" fmla="*/ 390 h 818"/>
                    <a:gd name="T56" fmla="*/ 636 w 679"/>
                    <a:gd name="T57" fmla="*/ 466 h 818"/>
                    <a:gd name="T58" fmla="*/ 633 w 679"/>
                    <a:gd name="T59" fmla="*/ 499 h 818"/>
                    <a:gd name="T60" fmla="*/ 625 w 679"/>
                    <a:gd name="T61" fmla="*/ 577 h 818"/>
                    <a:gd name="T62" fmla="*/ 619 w 679"/>
                    <a:gd name="T63" fmla="*/ 628 h 818"/>
                    <a:gd name="T64" fmla="*/ 615 w 679"/>
                    <a:gd name="T65" fmla="*/ 663 h 818"/>
                    <a:gd name="T66" fmla="*/ 600 w 679"/>
                    <a:gd name="T67" fmla="*/ 789 h 818"/>
                    <a:gd name="T68" fmla="*/ 598 w 679"/>
                    <a:gd name="T69" fmla="*/ 818 h 818"/>
                    <a:gd name="T70" fmla="*/ 378 w 679"/>
                    <a:gd name="T71" fmla="*/ 791 h 818"/>
                    <a:gd name="T72" fmla="*/ 347 w 679"/>
                    <a:gd name="T73" fmla="*/ 776 h 818"/>
                    <a:gd name="T74" fmla="*/ 334 w 679"/>
                    <a:gd name="T75" fmla="*/ 767 h 818"/>
                    <a:gd name="T76" fmla="*/ 12 w 679"/>
                    <a:gd name="T77" fmla="*/ 588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79" h="818">
                      <a:moveTo>
                        <a:pt x="0" y="568"/>
                      </a:moveTo>
                      <a:lnTo>
                        <a:pt x="12" y="551"/>
                      </a:lnTo>
                      <a:lnTo>
                        <a:pt x="33" y="550"/>
                      </a:lnTo>
                      <a:lnTo>
                        <a:pt x="42" y="517"/>
                      </a:lnTo>
                      <a:lnTo>
                        <a:pt x="34" y="513"/>
                      </a:lnTo>
                      <a:lnTo>
                        <a:pt x="23" y="502"/>
                      </a:lnTo>
                      <a:lnTo>
                        <a:pt x="28" y="465"/>
                      </a:lnTo>
                      <a:lnTo>
                        <a:pt x="38" y="459"/>
                      </a:lnTo>
                      <a:lnTo>
                        <a:pt x="58" y="427"/>
                      </a:lnTo>
                      <a:lnTo>
                        <a:pt x="64" y="391"/>
                      </a:lnTo>
                      <a:lnTo>
                        <a:pt x="67" y="388"/>
                      </a:lnTo>
                      <a:lnTo>
                        <a:pt x="73" y="378"/>
                      </a:lnTo>
                      <a:lnTo>
                        <a:pt x="92" y="369"/>
                      </a:lnTo>
                      <a:lnTo>
                        <a:pt x="104" y="360"/>
                      </a:lnTo>
                      <a:lnTo>
                        <a:pt x="108" y="353"/>
                      </a:lnTo>
                      <a:lnTo>
                        <a:pt x="86" y="331"/>
                      </a:lnTo>
                      <a:lnTo>
                        <a:pt x="86" y="323"/>
                      </a:lnTo>
                      <a:lnTo>
                        <a:pt x="80" y="291"/>
                      </a:lnTo>
                      <a:lnTo>
                        <a:pt x="69" y="271"/>
                      </a:lnTo>
                      <a:lnTo>
                        <a:pt x="71" y="253"/>
                      </a:lnTo>
                      <a:lnTo>
                        <a:pt x="81" y="222"/>
                      </a:lnTo>
                      <a:lnTo>
                        <a:pt x="81" y="155"/>
                      </a:lnTo>
                      <a:lnTo>
                        <a:pt x="86" y="138"/>
                      </a:lnTo>
                      <a:lnTo>
                        <a:pt x="83" y="107"/>
                      </a:lnTo>
                      <a:lnTo>
                        <a:pt x="109" y="105"/>
                      </a:lnTo>
                      <a:lnTo>
                        <a:pt x="132" y="126"/>
                      </a:lnTo>
                      <a:lnTo>
                        <a:pt x="155" y="107"/>
                      </a:lnTo>
                      <a:lnTo>
                        <a:pt x="168" y="21"/>
                      </a:lnTo>
                      <a:lnTo>
                        <a:pt x="173" y="0"/>
                      </a:lnTo>
                      <a:lnTo>
                        <a:pt x="205" y="5"/>
                      </a:lnTo>
                      <a:lnTo>
                        <a:pt x="239" y="11"/>
                      </a:lnTo>
                      <a:lnTo>
                        <a:pt x="289" y="18"/>
                      </a:lnTo>
                      <a:lnTo>
                        <a:pt x="292" y="18"/>
                      </a:lnTo>
                      <a:lnTo>
                        <a:pt x="304" y="21"/>
                      </a:lnTo>
                      <a:lnTo>
                        <a:pt x="325" y="25"/>
                      </a:lnTo>
                      <a:lnTo>
                        <a:pt x="405" y="36"/>
                      </a:lnTo>
                      <a:lnTo>
                        <a:pt x="431" y="38"/>
                      </a:lnTo>
                      <a:lnTo>
                        <a:pt x="439" y="40"/>
                      </a:lnTo>
                      <a:lnTo>
                        <a:pt x="456" y="42"/>
                      </a:lnTo>
                      <a:lnTo>
                        <a:pt x="480" y="45"/>
                      </a:lnTo>
                      <a:lnTo>
                        <a:pt x="506" y="48"/>
                      </a:lnTo>
                      <a:lnTo>
                        <a:pt x="533" y="52"/>
                      </a:lnTo>
                      <a:lnTo>
                        <a:pt x="534" y="52"/>
                      </a:lnTo>
                      <a:lnTo>
                        <a:pt x="583" y="58"/>
                      </a:lnTo>
                      <a:lnTo>
                        <a:pt x="621" y="63"/>
                      </a:lnTo>
                      <a:lnTo>
                        <a:pt x="633" y="64"/>
                      </a:lnTo>
                      <a:lnTo>
                        <a:pt x="679" y="70"/>
                      </a:lnTo>
                      <a:lnTo>
                        <a:pt x="676" y="103"/>
                      </a:lnTo>
                      <a:lnTo>
                        <a:pt x="672" y="135"/>
                      </a:lnTo>
                      <a:lnTo>
                        <a:pt x="665" y="202"/>
                      </a:lnTo>
                      <a:lnTo>
                        <a:pt x="659" y="263"/>
                      </a:lnTo>
                      <a:lnTo>
                        <a:pt x="659" y="268"/>
                      </a:lnTo>
                      <a:lnTo>
                        <a:pt x="649" y="339"/>
                      </a:lnTo>
                      <a:lnTo>
                        <a:pt x="648" y="362"/>
                      </a:lnTo>
                      <a:lnTo>
                        <a:pt x="646" y="364"/>
                      </a:lnTo>
                      <a:lnTo>
                        <a:pt x="644" y="390"/>
                      </a:lnTo>
                      <a:lnTo>
                        <a:pt x="641" y="417"/>
                      </a:lnTo>
                      <a:lnTo>
                        <a:pt x="636" y="466"/>
                      </a:lnTo>
                      <a:lnTo>
                        <a:pt x="633" y="497"/>
                      </a:lnTo>
                      <a:lnTo>
                        <a:pt x="633" y="499"/>
                      </a:lnTo>
                      <a:lnTo>
                        <a:pt x="625" y="570"/>
                      </a:lnTo>
                      <a:lnTo>
                        <a:pt x="625" y="577"/>
                      </a:lnTo>
                      <a:lnTo>
                        <a:pt x="622" y="598"/>
                      </a:lnTo>
                      <a:lnTo>
                        <a:pt x="619" y="628"/>
                      </a:lnTo>
                      <a:lnTo>
                        <a:pt x="619" y="632"/>
                      </a:lnTo>
                      <a:lnTo>
                        <a:pt x="615" y="663"/>
                      </a:lnTo>
                      <a:lnTo>
                        <a:pt x="614" y="675"/>
                      </a:lnTo>
                      <a:lnTo>
                        <a:pt x="600" y="789"/>
                      </a:lnTo>
                      <a:lnTo>
                        <a:pt x="600" y="792"/>
                      </a:lnTo>
                      <a:lnTo>
                        <a:pt x="598" y="818"/>
                      </a:lnTo>
                      <a:lnTo>
                        <a:pt x="446" y="800"/>
                      </a:lnTo>
                      <a:lnTo>
                        <a:pt x="378" y="791"/>
                      </a:lnTo>
                      <a:lnTo>
                        <a:pt x="351" y="777"/>
                      </a:lnTo>
                      <a:lnTo>
                        <a:pt x="347" y="776"/>
                      </a:lnTo>
                      <a:lnTo>
                        <a:pt x="335" y="767"/>
                      </a:lnTo>
                      <a:lnTo>
                        <a:pt x="334" y="767"/>
                      </a:lnTo>
                      <a:lnTo>
                        <a:pt x="147" y="663"/>
                      </a:lnTo>
                      <a:lnTo>
                        <a:pt x="12" y="588"/>
                      </a:lnTo>
                      <a:lnTo>
                        <a:pt x="0" y="568"/>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sp>
              <p:nvSpPr>
                <p:cNvPr id="286" name="Freeform 88"/>
                <p:cNvSpPr>
                  <a:spLocks/>
                </p:cNvSpPr>
                <p:nvPr/>
              </p:nvSpPr>
              <p:spPr bwMode="auto">
                <a:xfrm>
                  <a:off x="1514" y="2729"/>
                  <a:ext cx="711" cy="761"/>
                </a:xfrm>
                <a:custGeom>
                  <a:avLst/>
                  <a:gdLst>
                    <a:gd name="T0" fmla="*/ 94 w 711"/>
                    <a:gd name="T1" fmla="*/ 761 h 761"/>
                    <a:gd name="T2" fmla="*/ 201 w 711"/>
                    <a:gd name="T3" fmla="*/ 712 h 761"/>
                    <a:gd name="T4" fmla="*/ 273 w 711"/>
                    <a:gd name="T5" fmla="*/ 704 h 761"/>
                    <a:gd name="T6" fmla="*/ 277 w 711"/>
                    <a:gd name="T7" fmla="*/ 692 h 761"/>
                    <a:gd name="T8" fmla="*/ 304 w 711"/>
                    <a:gd name="T9" fmla="*/ 692 h 761"/>
                    <a:gd name="T10" fmla="*/ 333 w 711"/>
                    <a:gd name="T11" fmla="*/ 694 h 761"/>
                    <a:gd name="T12" fmla="*/ 416 w 711"/>
                    <a:gd name="T13" fmla="*/ 701 h 761"/>
                    <a:gd name="T14" fmla="*/ 466 w 711"/>
                    <a:gd name="T15" fmla="*/ 704 h 761"/>
                    <a:gd name="T16" fmla="*/ 527 w 711"/>
                    <a:gd name="T17" fmla="*/ 708 h 761"/>
                    <a:gd name="T18" fmla="*/ 564 w 711"/>
                    <a:gd name="T19" fmla="*/ 710 h 761"/>
                    <a:gd name="T20" fmla="*/ 595 w 711"/>
                    <a:gd name="T21" fmla="*/ 712 h 761"/>
                    <a:gd name="T22" fmla="*/ 597 w 711"/>
                    <a:gd name="T23" fmla="*/ 712 h 761"/>
                    <a:gd name="T24" fmla="*/ 637 w 711"/>
                    <a:gd name="T25" fmla="*/ 714 h 761"/>
                    <a:gd name="T26" fmla="*/ 663 w 711"/>
                    <a:gd name="T27" fmla="*/ 716 h 761"/>
                    <a:gd name="T28" fmla="*/ 671 w 711"/>
                    <a:gd name="T29" fmla="*/ 705 h 761"/>
                    <a:gd name="T30" fmla="*/ 675 w 711"/>
                    <a:gd name="T31" fmla="*/ 652 h 761"/>
                    <a:gd name="T32" fmla="*/ 676 w 711"/>
                    <a:gd name="T33" fmla="*/ 632 h 761"/>
                    <a:gd name="T34" fmla="*/ 677 w 711"/>
                    <a:gd name="T35" fmla="*/ 588 h 761"/>
                    <a:gd name="T36" fmla="*/ 681 w 711"/>
                    <a:gd name="T37" fmla="*/ 533 h 761"/>
                    <a:gd name="T38" fmla="*/ 681 w 711"/>
                    <a:gd name="T39" fmla="*/ 516 h 761"/>
                    <a:gd name="T40" fmla="*/ 683 w 711"/>
                    <a:gd name="T41" fmla="*/ 506 h 761"/>
                    <a:gd name="T42" fmla="*/ 684 w 711"/>
                    <a:gd name="T43" fmla="*/ 489 h 761"/>
                    <a:gd name="T44" fmla="*/ 687 w 711"/>
                    <a:gd name="T45" fmla="*/ 450 h 761"/>
                    <a:gd name="T46" fmla="*/ 688 w 711"/>
                    <a:gd name="T47" fmla="*/ 410 h 761"/>
                    <a:gd name="T48" fmla="*/ 689 w 711"/>
                    <a:gd name="T49" fmla="*/ 393 h 761"/>
                    <a:gd name="T50" fmla="*/ 691 w 711"/>
                    <a:gd name="T51" fmla="*/ 350 h 761"/>
                    <a:gd name="T52" fmla="*/ 692 w 711"/>
                    <a:gd name="T53" fmla="*/ 332 h 761"/>
                    <a:gd name="T54" fmla="*/ 692 w 711"/>
                    <a:gd name="T55" fmla="*/ 316 h 761"/>
                    <a:gd name="T56" fmla="*/ 693 w 711"/>
                    <a:gd name="T57" fmla="*/ 292 h 761"/>
                    <a:gd name="T58" fmla="*/ 695 w 711"/>
                    <a:gd name="T59" fmla="*/ 272 h 761"/>
                    <a:gd name="T60" fmla="*/ 697 w 711"/>
                    <a:gd name="T61" fmla="*/ 232 h 761"/>
                    <a:gd name="T62" fmla="*/ 698 w 711"/>
                    <a:gd name="T63" fmla="*/ 217 h 761"/>
                    <a:gd name="T64" fmla="*/ 699 w 711"/>
                    <a:gd name="T65" fmla="*/ 176 h 761"/>
                    <a:gd name="T66" fmla="*/ 706 w 711"/>
                    <a:gd name="T67" fmla="*/ 116 h 761"/>
                    <a:gd name="T68" fmla="*/ 710 w 711"/>
                    <a:gd name="T69" fmla="*/ 66 h 761"/>
                    <a:gd name="T70" fmla="*/ 701 w 711"/>
                    <a:gd name="T71" fmla="*/ 50 h 761"/>
                    <a:gd name="T72" fmla="*/ 671 w 711"/>
                    <a:gd name="T73" fmla="*/ 48 h 761"/>
                    <a:gd name="T74" fmla="*/ 567 w 711"/>
                    <a:gd name="T75" fmla="*/ 43 h 761"/>
                    <a:gd name="T76" fmla="*/ 486 w 711"/>
                    <a:gd name="T77" fmla="*/ 36 h 761"/>
                    <a:gd name="T78" fmla="*/ 428 w 711"/>
                    <a:gd name="T79" fmla="*/ 32 h 761"/>
                    <a:gd name="T80" fmla="*/ 412 w 711"/>
                    <a:gd name="T81" fmla="*/ 31 h 761"/>
                    <a:gd name="T82" fmla="*/ 349 w 711"/>
                    <a:gd name="T83" fmla="*/ 27 h 761"/>
                    <a:gd name="T84" fmla="*/ 249 w 711"/>
                    <a:gd name="T85" fmla="*/ 17 h 761"/>
                    <a:gd name="T86" fmla="*/ 244 w 711"/>
                    <a:gd name="T87" fmla="*/ 17 h 761"/>
                    <a:gd name="T88" fmla="*/ 153 w 711"/>
                    <a:gd name="T89" fmla="*/ 7 h 761"/>
                    <a:gd name="T90" fmla="*/ 114 w 711"/>
                    <a:gd name="T91" fmla="*/ 5 h 761"/>
                    <a:gd name="T92" fmla="*/ 80 w 711"/>
                    <a:gd name="T93" fmla="*/ 33 h 761"/>
                    <a:gd name="T94" fmla="*/ 69 w 711"/>
                    <a:gd name="T95" fmla="*/ 134 h 761"/>
                    <a:gd name="T96" fmla="*/ 62 w 711"/>
                    <a:gd name="T97" fmla="*/ 200 h 761"/>
                    <a:gd name="T98" fmla="*/ 51 w 711"/>
                    <a:gd name="T99" fmla="*/ 294 h 761"/>
                    <a:gd name="T100" fmla="*/ 47 w 711"/>
                    <a:gd name="T101" fmla="*/ 322 h 761"/>
                    <a:gd name="T102" fmla="*/ 39 w 711"/>
                    <a:gd name="T103" fmla="*/ 398 h 761"/>
                    <a:gd name="T104" fmla="*/ 36 w 711"/>
                    <a:gd name="T105" fmla="*/ 432 h 761"/>
                    <a:gd name="T106" fmla="*/ 27 w 711"/>
                    <a:gd name="T107" fmla="*/ 510 h 761"/>
                    <a:gd name="T108" fmla="*/ 22 w 711"/>
                    <a:gd name="T109" fmla="*/ 560 h 761"/>
                    <a:gd name="T110" fmla="*/ 18 w 711"/>
                    <a:gd name="T111" fmla="*/ 596 h 761"/>
                    <a:gd name="T112" fmla="*/ 3 w 711"/>
                    <a:gd name="T113" fmla="*/ 722 h 761"/>
                    <a:gd name="T114" fmla="*/ 0 w 711"/>
                    <a:gd name="T115" fmla="*/ 75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1" h="761">
                      <a:moveTo>
                        <a:pt x="21" y="754"/>
                      </a:moveTo>
                      <a:lnTo>
                        <a:pt x="94" y="761"/>
                      </a:lnTo>
                      <a:lnTo>
                        <a:pt x="99" y="702"/>
                      </a:lnTo>
                      <a:lnTo>
                        <a:pt x="201" y="712"/>
                      </a:lnTo>
                      <a:lnTo>
                        <a:pt x="286" y="718"/>
                      </a:lnTo>
                      <a:lnTo>
                        <a:pt x="273" y="704"/>
                      </a:lnTo>
                      <a:lnTo>
                        <a:pt x="278" y="701"/>
                      </a:lnTo>
                      <a:lnTo>
                        <a:pt x="277" y="692"/>
                      </a:lnTo>
                      <a:lnTo>
                        <a:pt x="278" y="690"/>
                      </a:lnTo>
                      <a:lnTo>
                        <a:pt x="304" y="692"/>
                      </a:lnTo>
                      <a:lnTo>
                        <a:pt x="319" y="692"/>
                      </a:lnTo>
                      <a:lnTo>
                        <a:pt x="333" y="694"/>
                      </a:lnTo>
                      <a:lnTo>
                        <a:pt x="347" y="695"/>
                      </a:lnTo>
                      <a:lnTo>
                        <a:pt x="416" y="701"/>
                      </a:lnTo>
                      <a:lnTo>
                        <a:pt x="446" y="702"/>
                      </a:lnTo>
                      <a:lnTo>
                        <a:pt x="466" y="704"/>
                      </a:lnTo>
                      <a:lnTo>
                        <a:pt x="474" y="705"/>
                      </a:lnTo>
                      <a:lnTo>
                        <a:pt x="527" y="708"/>
                      </a:lnTo>
                      <a:lnTo>
                        <a:pt x="538" y="709"/>
                      </a:lnTo>
                      <a:lnTo>
                        <a:pt x="564" y="710"/>
                      </a:lnTo>
                      <a:lnTo>
                        <a:pt x="568" y="710"/>
                      </a:lnTo>
                      <a:lnTo>
                        <a:pt x="595" y="712"/>
                      </a:lnTo>
                      <a:lnTo>
                        <a:pt x="596" y="712"/>
                      </a:lnTo>
                      <a:lnTo>
                        <a:pt x="597" y="712"/>
                      </a:lnTo>
                      <a:lnTo>
                        <a:pt x="609" y="713"/>
                      </a:lnTo>
                      <a:lnTo>
                        <a:pt x="637" y="714"/>
                      </a:lnTo>
                      <a:lnTo>
                        <a:pt x="641" y="714"/>
                      </a:lnTo>
                      <a:lnTo>
                        <a:pt x="663" y="716"/>
                      </a:lnTo>
                      <a:lnTo>
                        <a:pt x="671" y="716"/>
                      </a:lnTo>
                      <a:lnTo>
                        <a:pt x="671" y="705"/>
                      </a:lnTo>
                      <a:lnTo>
                        <a:pt x="673" y="682"/>
                      </a:lnTo>
                      <a:lnTo>
                        <a:pt x="675" y="652"/>
                      </a:lnTo>
                      <a:lnTo>
                        <a:pt x="675" y="647"/>
                      </a:lnTo>
                      <a:lnTo>
                        <a:pt x="676" y="632"/>
                      </a:lnTo>
                      <a:lnTo>
                        <a:pt x="676" y="607"/>
                      </a:lnTo>
                      <a:lnTo>
                        <a:pt x="677" y="588"/>
                      </a:lnTo>
                      <a:lnTo>
                        <a:pt x="679" y="566"/>
                      </a:lnTo>
                      <a:lnTo>
                        <a:pt x="681" y="533"/>
                      </a:lnTo>
                      <a:lnTo>
                        <a:pt x="681" y="532"/>
                      </a:lnTo>
                      <a:lnTo>
                        <a:pt x="681" y="516"/>
                      </a:lnTo>
                      <a:lnTo>
                        <a:pt x="683" y="511"/>
                      </a:lnTo>
                      <a:lnTo>
                        <a:pt x="683" y="506"/>
                      </a:lnTo>
                      <a:lnTo>
                        <a:pt x="683" y="493"/>
                      </a:lnTo>
                      <a:lnTo>
                        <a:pt x="684" y="489"/>
                      </a:lnTo>
                      <a:lnTo>
                        <a:pt x="684" y="474"/>
                      </a:lnTo>
                      <a:lnTo>
                        <a:pt x="687" y="450"/>
                      </a:lnTo>
                      <a:lnTo>
                        <a:pt x="688" y="416"/>
                      </a:lnTo>
                      <a:lnTo>
                        <a:pt x="688" y="410"/>
                      </a:lnTo>
                      <a:lnTo>
                        <a:pt x="688" y="408"/>
                      </a:lnTo>
                      <a:lnTo>
                        <a:pt x="689" y="393"/>
                      </a:lnTo>
                      <a:lnTo>
                        <a:pt x="689" y="382"/>
                      </a:lnTo>
                      <a:lnTo>
                        <a:pt x="691" y="350"/>
                      </a:lnTo>
                      <a:lnTo>
                        <a:pt x="692" y="334"/>
                      </a:lnTo>
                      <a:lnTo>
                        <a:pt x="692" y="332"/>
                      </a:lnTo>
                      <a:lnTo>
                        <a:pt x="692" y="323"/>
                      </a:lnTo>
                      <a:lnTo>
                        <a:pt x="692" y="316"/>
                      </a:lnTo>
                      <a:lnTo>
                        <a:pt x="693" y="300"/>
                      </a:lnTo>
                      <a:lnTo>
                        <a:pt x="693" y="292"/>
                      </a:lnTo>
                      <a:lnTo>
                        <a:pt x="695" y="280"/>
                      </a:lnTo>
                      <a:lnTo>
                        <a:pt x="695" y="272"/>
                      </a:lnTo>
                      <a:lnTo>
                        <a:pt x="697" y="234"/>
                      </a:lnTo>
                      <a:lnTo>
                        <a:pt x="697" y="232"/>
                      </a:lnTo>
                      <a:lnTo>
                        <a:pt x="698" y="219"/>
                      </a:lnTo>
                      <a:lnTo>
                        <a:pt x="698" y="217"/>
                      </a:lnTo>
                      <a:lnTo>
                        <a:pt x="698" y="214"/>
                      </a:lnTo>
                      <a:lnTo>
                        <a:pt x="699" y="176"/>
                      </a:lnTo>
                      <a:lnTo>
                        <a:pt x="702" y="116"/>
                      </a:lnTo>
                      <a:lnTo>
                        <a:pt x="706" y="116"/>
                      </a:lnTo>
                      <a:lnTo>
                        <a:pt x="707" y="88"/>
                      </a:lnTo>
                      <a:lnTo>
                        <a:pt x="710" y="66"/>
                      </a:lnTo>
                      <a:lnTo>
                        <a:pt x="711" y="50"/>
                      </a:lnTo>
                      <a:lnTo>
                        <a:pt x="701" y="50"/>
                      </a:lnTo>
                      <a:lnTo>
                        <a:pt x="679" y="48"/>
                      </a:lnTo>
                      <a:lnTo>
                        <a:pt x="671" y="48"/>
                      </a:lnTo>
                      <a:lnTo>
                        <a:pt x="606" y="46"/>
                      </a:lnTo>
                      <a:lnTo>
                        <a:pt x="567" y="43"/>
                      </a:lnTo>
                      <a:lnTo>
                        <a:pt x="509" y="40"/>
                      </a:lnTo>
                      <a:lnTo>
                        <a:pt x="486" y="36"/>
                      </a:lnTo>
                      <a:lnTo>
                        <a:pt x="479" y="36"/>
                      </a:lnTo>
                      <a:lnTo>
                        <a:pt x="428" y="32"/>
                      </a:lnTo>
                      <a:lnTo>
                        <a:pt x="425" y="32"/>
                      </a:lnTo>
                      <a:lnTo>
                        <a:pt x="412" y="31"/>
                      </a:lnTo>
                      <a:lnTo>
                        <a:pt x="398" y="31"/>
                      </a:lnTo>
                      <a:lnTo>
                        <a:pt x="349" y="27"/>
                      </a:lnTo>
                      <a:lnTo>
                        <a:pt x="252" y="17"/>
                      </a:lnTo>
                      <a:lnTo>
                        <a:pt x="249" y="17"/>
                      </a:lnTo>
                      <a:lnTo>
                        <a:pt x="245" y="17"/>
                      </a:lnTo>
                      <a:lnTo>
                        <a:pt x="244" y="17"/>
                      </a:lnTo>
                      <a:lnTo>
                        <a:pt x="178" y="10"/>
                      </a:lnTo>
                      <a:lnTo>
                        <a:pt x="153" y="7"/>
                      </a:lnTo>
                      <a:lnTo>
                        <a:pt x="121" y="5"/>
                      </a:lnTo>
                      <a:lnTo>
                        <a:pt x="114" y="5"/>
                      </a:lnTo>
                      <a:lnTo>
                        <a:pt x="83" y="0"/>
                      </a:lnTo>
                      <a:lnTo>
                        <a:pt x="80" y="33"/>
                      </a:lnTo>
                      <a:lnTo>
                        <a:pt x="76" y="66"/>
                      </a:lnTo>
                      <a:lnTo>
                        <a:pt x="69" y="134"/>
                      </a:lnTo>
                      <a:lnTo>
                        <a:pt x="62" y="194"/>
                      </a:lnTo>
                      <a:lnTo>
                        <a:pt x="62" y="200"/>
                      </a:lnTo>
                      <a:lnTo>
                        <a:pt x="52" y="271"/>
                      </a:lnTo>
                      <a:lnTo>
                        <a:pt x="51" y="294"/>
                      </a:lnTo>
                      <a:lnTo>
                        <a:pt x="49" y="296"/>
                      </a:lnTo>
                      <a:lnTo>
                        <a:pt x="47" y="322"/>
                      </a:lnTo>
                      <a:lnTo>
                        <a:pt x="44" y="349"/>
                      </a:lnTo>
                      <a:lnTo>
                        <a:pt x="39" y="398"/>
                      </a:lnTo>
                      <a:lnTo>
                        <a:pt x="36" y="429"/>
                      </a:lnTo>
                      <a:lnTo>
                        <a:pt x="36" y="432"/>
                      </a:lnTo>
                      <a:lnTo>
                        <a:pt x="27" y="503"/>
                      </a:lnTo>
                      <a:lnTo>
                        <a:pt x="27" y="510"/>
                      </a:lnTo>
                      <a:lnTo>
                        <a:pt x="25" y="530"/>
                      </a:lnTo>
                      <a:lnTo>
                        <a:pt x="22" y="560"/>
                      </a:lnTo>
                      <a:lnTo>
                        <a:pt x="22" y="565"/>
                      </a:lnTo>
                      <a:lnTo>
                        <a:pt x="18" y="596"/>
                      </a:lnTo>
                      <a:lnTo>
                        <a:pt x="17" y="607"/>
                      </a:lnTo>
                      <a:lnTo>
                        <a:pt x="3" y="722"/>
                      </a:lnTo>
                      <a:lnTo>
                        <a:pt x="3" y="726"/>
                      </a:lnTo>
                      <a:lnTo>
                        <a:pt x="0" y="752"/>
                      </a:lnTo>
                      <a:lnTo>
                        <a:pt x="21" y="754"/>
                      </a:lnTo>
                      <a:close/>
                    </a:path>
                  </a:pathLst>
                </a:custGeom>
                <a:noFill/>
                <a:ln w="11"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8226" tIns="39113" rIns="78226" bIns="39113" numCol="1" anchor="t" anchorCtr="0" compatLnSpc="1">
                  <a:prstTxWarp prst="textNoShape">
                    <a:avLst/>
                  </a:prstTxWarp>
                </a:bodyPr>
                <a:lstStyle/>
                <a:p>
                  <a:endParaRPr lang="en-US" sz="1540"/>
                </a:p>
              </p:txBody>
            </p:sp>
          </p:grpSp>
          <p:sp>
            <p:nvSpPr>
              <p:cNvPr id="211" name="Rectangle 90"/>
              <p:cNvSpPr>
                <a:spLocks noChangeArrowheads="1"/>
              </p:cNvSpPr>
              <p:nvPr/>
            </p:nvSpPr>
            <p:spPr bwMode="auto">
              <a:xfrm>
                <a:off x="2949" y="1981"/>
                <a:ext cx="8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dirty="0">
                    <a:solidFill>
                      <a:srgbClr val="FFFFFF"/>
                    </a:solidFill>
                    <a:latin typeface="Arial" pitchFamily="34" charset="0"/>
                    <a:cs typeface="Arial" pitchFamily="34" charset="0"/>
                  </a:rPr>
                  <a:t>IA</a:t>
                </a:r>
                <a:endParaRPr lang="en-US" sz="1540" dirty="0">
                  <a:latin typeface="Arial" pitchFamily="34" charset="0"/>
                  <a:cs typeface="Arial" pitchFamily="34" charset="0"/>
                </a:endParaRPr>
              </a:p>
            </p:txBody>
          </p:sp>
          <p:sp>
            <p:nvSpPr>
              <p:cNvPr id="212" name="Rectangle 91"/>
              <p:cNvSpPr>
                <a:spLocks noChangeArrowheads="1"/>
              </p:cNvSpPr>
              <p:nvPr/>
            </p:nvSpPr>
            <p:spPr bwMode="auto">
              <a:xfrm>
                <a:off x="3064" y="2324"/>
                <a:ext cx="20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MON</a:t>
                </a:r>
                <a:endParaRPr lang="en-US" sz="1540">
                  <a:latin typeface="Arial" pitchFamily="34" charset="0"/>
                  <a:cs typeface="Arial" pitchFamily="34" charset="0"/>
                </a:endParaRPr>
              </a:p>
            </p:txBody>
          </p:sp>
          <p:sp>
            <p:nvSpPr>
              <p:cNvPr id="213" name="Rectangle 92"/>
              <p:cNvSpPr>
                <a:spLocks noChangeArrowheads="1"/>
              </p:cNvSpPr>
              <p:nvPr/>
            </p:nvSpPr>
            <p:spPr bwMode="auto">
              <a:xfrm>
                <a:off x="3129" y="2455"/>
                <a:ext cx="20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MOC</a:t>
                </a:r>
                <a:endParaRPr lang="en-US" sz="1540">
                  <a:latin typeface="Arial" pitchFamily="34" charset="0"/>
                  <a:cs typeface="Arial" pitchFamily="34" charset="0"/>
                </a:endParaRPr>
              </a:p>
            </p:txBody>
          </p:sp>
          <p:sp>
            <p:nvSpPr>
              <p:cNvPr id="214" name="Rectangle 93"/>
              <p:cNvSpPr>
                <a:spLocks noChangeArrowheads="1"/>
              </p:cNvSpPr>
              <p:nvPr/>
            </p:nvSpPr>
            <p:spPr bwMode="auto">
              <a:xfrm>
                <a:off x="3636" y="2823"/>
                <a:ext cx="115"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dirty="0">
                    <a:solidFill>
                      <a:srgbClr val="FFFFFF"/>
                    </a:solidFill>
                    <a:latin typeface="Arial" pitchFamily="34" charset="0"/>
                    <a:cs typeface="Arial" pitchFamily="34" charset="0"/>
                  </a:rPr>
                  <a:t>TN</a:t>
                </a:r>
                <a:endParaRPr lang="en-US" sz="1540" dirty="0">
                  <a:latin typeface="Arial" pitchFamily="34" charset="0"/>
                  <a:cs typeface="Arial" pitchFamily="34" charset="0"/>
                </a:endParaRPr>
              </a:p>
            </p:txBody>
          </p:sp>
          <p:sp>
            <p:nvSpPr>
              <p:cNvPr id="215" name="Rectangle 94"/>
              <p:cNvSpPr>
                <a:spLocks noChangeArrowheads="1"/>
              </p:cNvSpPr>
              <p:nvPr/>
            </p:nvSpPr>
            <p:spPr bwMode="auto">
              <a:xfrm>
                <a:off x="4544" y="3020"/>
                <a:ext cx="12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SC</a:t>
                </a:r>
                <a:endParaRPr lang="en-US" sz="1540">
                  <a:latin typeface="Arial" pitchFamily="34" charset="0"/>
                  <a:cs typeface="Arial" pitchFamily="34" charset="0"/>
                </a:endParaRPr>
              </a:p>
            </p:txBody>
          </p:sp>
          <p:sp>
            <p:nvSpPr>
              <p:cNvPr id="216" name="Rectangle 96"/>
              <p:cNvSpPr>
                <a:spLocks noChangeArrowheads="1"/>
              </p:cNvSpPr>
              <p:nvPr/>
            </p:nvSpPr>
            <p:spPr bwMode="auto">
              <a:xfrm>
                <a:off x="3890" y="2259"/>
                <a:ext cx="8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IN</a:t>
                </a:r>
                <a:endParaRPr lang="en-US" sz="1540">
                  <a:latin typeface="Arial" pitchFamily="34" charset="0"/>
                  <a:cs typeface="Arial" pitchFamily="34" charset="0"/>
                </a:endParaRPr>
              </a:p>
            </p:txBody>
          </p:sp>
          <p:sp>
            <p:nvSpPr>
              <p:cNvPr id="217" name="Rectangle 97"/>
              <p:cNvSpPr>
                <a:spLocks noChangeArrowheads="1"/>
              </p:cNvSpPr>
              <p:nvPr/>
            </p:nvSpPr>
            <p:spPr bwMode="auto">
              <a:xfrm>
                <a:off x="2491" y="2177"/>
                <a:ext cx="12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NE</a:t>
                </a:r>
                <a:endParaRPr lang="en-US" sz="1540">
                  <a:latin typeface="Arial" pitchFamily="34" charset="0"/>
                  <a:cs typeface="Arial" pitchFamily="34" charset="0"/>
                </a:endParaRPr>
              </a:p>
            </p:txBody>
          </p:sp>
          <p:sp>
            <p:nvSpPr>
              <p:cNvPr id="218" name="Rectangle 98"/>
              <p:cNvSpPr>
                <a:spLocks noChangeArrowheads="1"/>
              </p:cNvSpPr>
              <p:nvPr/>
            </p:nvSpPr>
            <p:spPr bwMode="auto">
              <a:xfrm>
                <a:off x="2532" y="3592"/>
                <a:ext cx="19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TXW</a:t>
                </a:r>
                <a:endParaRPr lang="en-US" sz="1540">
                  <a:latin typeface="Arial" pitchFamily="34" charset="0"/>
                  <a:cs typeface="Arial" pitchFamily="34" charset="0"/>
                </a:endParaRPr>
              </a:p>
            </p:txBody>
          </p:sp>
          <p:sp>
            <p:nvSpPr>
              <p:cNvPr id="219" name="Rectangle 99"/>
              <p:cNvSpPr>
                <a:spLocks noChangeArrowheads="1"/>
              </p:cNvSpPr>
              <p:nvPr/>
            </p:nvSpPr>
            <p:spPr bwMode="auto">
              <a:xfrm>
                <a:off x="2409" y="3739"/>
                <a:ext cx="19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 TXU</a:t>
                </a:r>
                <a:endParaRPr lang="en-US" sz="1540">
                  <a:latin typeface="Arial" pitchFamily="34" charset="0"/>
                  <a:cs typeface="Arial" pitchFamily="34" charset="0"/>
                </a:endParaRPr>
              </a:p>
            </p:txBody>
          </p:sp>
          <p:sp>
            <p:nvSpPr>
              <p:cNvPr id="220" name="Rectangle 100"/>
              <p:cNvSpPr>
                <a:spLocks noChangeArrowheads="1"/>
              </p:cNvSpPr>
              <p:nvPr/>
            </p:nvSpPr>
            <p:spPr bwMode="auto">
              <a:xfrm>
                <a:off x="2221" y="3003"/>
                <a:ext cx="16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TXP</a:t>
                </a:r>
                <a:endParaRPr lang="en-US" sz="1540">
                  <a:latin typeface="Arial" pitchFamily="34" charset="0"/>
                  <a:cs typeface="Arial" pitchFamily="34" charset="0"/>
                </a:endParaRPr>
              </a:p>
            </p:txBody>
          </p:sp>
        </p:grpSp>
        <p:sp>
          <p:nvSpPr>
            <p:cNvPr id="209" name="Rectangle 103"/>
            <p:cNvSpPr>
              <a:spLocks noChangeArrowheads="1"/>
            </p:cNvSpPr>
            <p:nvPr/>
          </p:nvSpPr>
          <p:spPr bwMode="auto">
            <a:xfrm>
              <a:off x="2213" y="2881"/>
              <a:ext cx="231"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782269" fontAlgn="base">
                <a:spcBef>
                  <a:spcPct val="0"/>
                </a:spcBef>
                <a:spcAft>
                  <a:spcPct val="0"/>
                </a:spcAft>
              </a:pPr>
              <a:r>
                <a:rPr lang="en-US" sz="1112" b="1">
                  <a:solidFill>
                    <a:srgbClr val="FFFFFF"/>
                  </a:solidFill>
                  <a:latin typeface="Arial" pitchFamily="34" charset="0"/>
                  <a:cs typeface="Arial" pitchFamily="34" charset="0"/>
                </a:rPr>
                <a:t>TXNP</a:t>
              </a:r>
              <a:endParaRPr lang="en-US" sz="1540">
                <a:latin typeface="Arial" pitchFamily="34" charset="0"/>
                <a:cs typeface="Arial" pitchFamily="34" charset="0"/>
              </a:endParaRPr>
            </a:p>
          </p:txBody>
        </p:sp>
      </p:grpSp>
      <p:sp>
        <p:nvSpPr>
          <p:cNvPr id="305" name="TextBox 304"/>
          <p:cNvSpPr txBox="1"/>
          <p:nvPr/>
        </p:nvSpPr>
        <p:spPr>
          <a:xfrm>
            <a:off x="6981290" y="1135718"/>
            <a:ext cx="2019345" cy="329321"/>
          </a:xfrm>
          <a:prstGeom prst="rect">
            <a:avLst/>
          </a:prstGeom>
          <a:noFill/>
        </p:spPr>
        <p:txBody>
          <a:bodyPr wrap="square" rtlCol="0">
            <a:spAutoFit/>
          </a:bodyPr>
          <a:lstStyle/>
          <a:p>
            <a:r>
              <a:rPr lang="en-ZA" sz="1540" dirty="0"/>
              <a:t>Source: FAPRI, 2016</a:t>
            </a:r>
          </a:p>
        </p:txBody>
      </p:sp>
    </p:spTree>
    <p:extLst>
      <p:ext uri="{BB962C8B-B14F-4D97-AF65-F5344CB8AC3E}">
        <p14:creationId xmlns:p14="http://schemas.microsoft.com/office/powerpoint/2010/main" val="19783904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82428" y="358554"/>
            <a:ext cx="6560475" cy="979552"/>
          </a:xfrm>
          <a:noFill/>
        </p:spPr>
        <p:txBody>
          <a:bodyPr>
            <a:normAutofit fontScale="90000"/>
          </a:bodyPr>
          <a:lstStyle/>
          <a:p>
            <a:r>
              <a:rPr lang="en-GB" sz="4800" b="1" dirty="0" smtClean="0">
                <a:solidFill>
                  <a:schemeClr val="accent6">
                    <a:lumMod val="75000"/>
                  </a:schemeClr>
                </a:solidFill>
              </a:rPr>
              <a:t>The pendulum</a:t>
            </a:r>
            <a:br>
              <a:rPr lang="en-GB" sz="4800" b="1" dirty="0" smtClean="0">
                <a:solidFill>
                  <a:schemeClr val="accent6">
                    <a:lumMod val="75000"/>
                  </a:schemeClr>
                </a:solidFill>
              </a:rPr>
            </a:br>
            <a:endParaRPr lang="en-GB" sz="3200" b="1" i="1" dirty="0" smtClean="0">
              <a:solidFill>
                <a:schemeClr val="accent6">
                  <a:lumMod val="75000"/>
                </a:schemeClr>
              </a:solidFill>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980" y="1220189"/>
            <a:ext cx="5196875" cy="5165863"/>
          </a:xfrm>
          <a:prstGeom prst="rect">
            <a:avLst/>
          </a:prstGeom>
          <a:noFill/>
          <a:ln>
            <a:noFill/>
          </a:ln>
          <a:effectLst/>
          <a:extLst/>
        </p:spPr>
      </p:pic>
      <p:sp>
        <p:nvSpPr>
          <p:cNvPr id="2" name="TextBox 1"/>
          <p:cNvSpPr txBox="1"/>
          <p:nvPr/>
        </p:nvSpPr>
        <p:spPr>
          <a:xfrm>
            <a:off x="4675239" y="1988840"/>
            <a:ext cx="4173793" cy="1569660"/>
          </a:xfrm>
          <a:prstGeom prst="rect">
            <a:avLst/>
          </a:prstGeom>
          <a:noFill/>
        </p:spPr>
        <p:txBody>
          <a:bodyPr wrap="square" rtlCol="0">
            <a:spAutoFit/>
          </a:bodyPr>
          <a:lstStyle/>
          <a:p>
            <a:pPr algn="ctr"/>
            <a:r>
              <a:rPr lang="en-ZA" sz="2400" dirty="0" smtClean="0">
                <a:solidFill>
                  <a:srgbClr val="FF0000"/>
                </a:solidFill>
              </a:rPr>
              <a:t>Due to biological nature of production, the pendulum effect is by far the biggest in agriculture</a:t>
            </a:r>
            <a:endParaRPr lang="en-ZA" sz="2400" dirty="0">
              <a:solidFill>
                <a:srgbClr val="FF0000"/>
              </a:solidFill>
            </a:endParaRPr>
          </a:p>
        </p:txBody>
      </p:sp>
      <p:sp>
        <p:nvSpPr>
          <p:cNvPr id="6" name="TextBox 5"/>
          <p:cNvSpPr txBox="1"/>
          <p:nvPr/>
        </p:nvSpPr>
        <p:spPr>
          <a:xfrm>
            <a:off x="5502907" y="4365104"/>
            <a:ext cx="3168352" cy="1200329"/>
          </a:xfrm>
          <a:prstGeom prst="rect">
            <a:avLst/>
          </a:prstGeom>
          <a:noFill/>
        </p:spPr>
        <p:txBody>
          <a:bodyPr wrap="square" rtlCol="0">
            <a:spAutoFit/>
          </a:bodyPr>
          <a:lstStyle/>
          <a:p>
            <a:pPr algn="ctr"/>
            <a:r>
              <a:rPr lang="en-ZA" sz="2400" dirty="0" smtClean="0">
                <a:solidFill>
                  <a:srgbClr val="FF0000"/>
                </a:solidFill>
              </a:rPr>
              <a:t>SOME WE CAN MEASURE ……..SOME WE CAN’T</a:t>
            </a:r>
            <a:endParaRPr lang="en-ZA" sz="2400" dirty="0">
              <a:solidFill>
                <a:srgbClr val="FF0000"/>
              </a:solidFill>
            </a:endParaRPr>
          </a:p>
        </p:txBody>
      </p:sp>
    </p:spTree>
    <p:extLst>
      <p:ext uri="{BB962C8B-B14F-4D97-AF65-F5344CB8AC3E}">
        <p14:creationId xmlns:p14="http://schemas.microsoft.com/office/powerpoint/2010/main" val="420806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38439" y="274164"/>
            <a:ext cx="8205562" cy="645091"/>
          </a:xfrm>
          <a:prstGeom prst="rect">
            <a:avLst/>
          </a:prstGeom>
        </p:spPr>
        <p:txBody>
          <a:bodyPr/>
          <a:lstStyle/>
          <a:p>
            <a:r>
              <a:rPr lang="en-ZA" sz="3080" dirty="0"/>
              <a:t>US farm profitability: average per acre: 2016-2020</a:t>
            </a:r>
          </a:p>
        </p:txBody>
      </p:sp>
      <p:graphicFrame>
        <p:nvGraphicFramePr>
          <p:cNvPr id="4" name="Content Placeholder 3"/>
          <p:cNvGraphicFramePr>
            <a:graphicFrameLocks noGrp="1"/>
          </p:cNvGraphicFramePr>
          <p:nvPr>
            <p:ph idx="4294967295"/>
            <p:extLst/>
          </p:nvPr>
        </p:nvGraphicFramePr>
        <p:xfrm>
          <a:off x="475330" y="1548050"/>
          <a:ext cx="8669139" cy="3164858"/>
        </p:xfrm>
        <a:graphic>
          <a:graphicData uri="http://schemas.openxmlformats.org/drawingml/2006/table">
            <a:tbl>
              <a:tblPr firstRow="1" bandRow="1">
                <a:tableStyleId>{5C22544A-7EE6-4342-B048-85BDC9FD1C3A}</a:tableStyleId>
              </a:tblPr>
              <a:tblGrid>
                <a:gridCol w="1259519">
                  <a:extLst>
                    <a:ext uri="{9D8B030D-6E8A-4147-A177-3AD203B41FA5}">
                      <a16:colId xmlns:a16="http://schemas.microsoft.com/office/drawing/2014/main" val="3388061706"/>
                    </a:ext>
                  </a:extLst>
                </a:gridCol>
                <a:gridCol w="895355">
                  <a:extLst>
                    <a:ext uri="{9D8B030D-6E8A-4147-A177-3AD203B41FA5}">
                      <a16:colId xmlns:a16="http://schemas.microsoft.com/office/drawing/2014/main" val="3518661694"/>
                    </a:ext>
                  </a:extLst>
                </a:gridCol>
                <a:gridCol w="1302853">
                  <a:extLst>
                    <a:ext uri="{9D8B030D-6E8A-4147-A177-3AD203B41FA5}">
                      <a16:colId xmlns:a16="http://schemas.microsoft.com/office/drawing/2014/main" val="3040209032"/>
                    </a:ext>
                  </a:extLst>
                </a:gridCol>
                <a:gridCol w="1302853">
                  <a:extLst>
                    <a:ext uri="{9D8B030D-6E8A-4147-A177-3AD203B41FA5}">
                      <a16:colId xmlns:a16="http://schemas.microsoft.com/office/drawing/2014/main" val="1738904820"/>
                    </a:ext>
                  </a:extLst>
                </a:gridCol>
                <a:gridCol w="1302853">
                  <a:extLst>
                    <a:ext uri="{9D8B030D-6E8A-4147-A177-3AD203B41FA5}">
                      <a16:colId xmlns:a16="http://schemas.microsoft.com/office/drawing/2014/main" val="673577606"/>
                    </a:ext>
                  </a:extLst>
                </a:gridCol>
                <a:gridCol w="1302853">
                  <a:extLst>
                    <a:ext uri="{9D8B030D-6E8A-4147-A177-3AD203B41FA5}">
                      <a16:colId xmlns:a16="http://schemas.microsoft.com/office/drawing/2014/main" val="55445479"/>
                    </a:ext>
                  </a:extLst>
                </a:gridCol>
                <a:gridCol w="1302853">
                  <a:extLst>
                    <a:ext uri="{9D8B030D-6E8A-4147-A177-3AD203B41FA5}">
                      <a16:colId xmlns:a16="http://schemas.microsoft.com/office/drawing/2014/main" val="3737534054"/>
                    </a:ext>
                  </a:extLst>
                </a:gridCol>
              </a:tblGrid>
              <a:tr h="625807">
                <a:tc>
                  <a:txBody>
                    <a:bodyPr/>
                    <a:lstStyle/>
                    <a:p>
                      <a:endParaRPr lang="en-ZA" sz="1200" dirty="0">
                        <a:latin typeface="Arial" panose="020B0604020202020204" pitchFamily="34" charset="0"/>
                        <a:cs typeface="Arial" panose="020B0604020202020204" pitchFamily="34" charset="0"/>
                      </a:endParaRPr>
                    </a:p>
                  </a:txBody>
                  <a:tcPr marL="78226" marR="78226" marT="39113" marB="39113"/>
                </a:tc>
                <a:tc>
                  <a:txBody>
                    <a:bodyPr/>
                    <a:lstStyle/>
                    <a:p>
                      <a:pPr algn="ctr"/>
                      <a:r>
                        <a:rPr lang="en-ZA" sz="1200" dirty="0">
                          <a:latin typeface="Arial" panose="020B0604020202020204" pitchFamily="34" charset="0"/>
                          <a:cs typeface="Arial" panose="020B0604020202020204" pitchFamily="34" charset="0"/>
                        </a:rPr>
                        <a:t>%</a:t>
                      </a:r>
                      <a:r>
                        <a:rPr lang="en-ZA" sz="1200" baseline="0" dirty="0">
                          <a:latin typeface="Arial" panose="020B0604020202020204" pitchFamily="34" charset="0"/>
                          <a:cs typeface="Arial" panose="020B0604020202020204" pitchFamily="34" charset="0"/>
                        </a:rPr>
                        <a:t> of land owned</a:t>
                      </a:r>
                      <a:endParaRPr lang="en-ZA" sz="1200" dirty="0">
                        <a:latin typeface="Arial" panose="020B0604020202020204" pitchFamily="34" charset="0"/>
                        <a:cs typeface="Arial" panose="020B0604020202020204" pitchFamily="34" charset="0"/>
                      </a:endParaRPr>
                    </a:p>
                  </a:txBody>
                  <a:tcPr marL="78226" marR="78226" marT="39113" marB="39113" anchor="ctr"/>
                </a:tc>
                <a:tc>
                  <a:txBody>
                    <a:bodyPr/>
                    <a:lstStyle/>
                    <a:p>
                      <a:pPr algn="ctr"/>
                      <a:r>
                        <a:rPr lang="en-ZA" sz="1200" dirty="0">
                          <a:latin typeface="Arial" panose="020B0604020202020204" pitchFamily="34" charset="0"/>
                          <a:cs typeface="Arial" panose="020B0604020202020204" pitchFamily="34" charset="0"/>
                        </a:rPr>
                        <a:t>Receipts</a:t>
                      </a:r>
                    </a:p>
                    <a:p>
                      <a:pPr algn="ctr"/>
                      <a:endParaRPr lang="en-ZA" sz="1200" dirty="0">
                        <a:latin typeface="Arial" panose="020B0604020202020204" pitchFamily="34" charset="0"/>
                        <a:cs typeface="Arial" panose="020B0604020202020204" pitchFamily="34" charset="0"/>
                      </a:endParaRPr>
                    </a:p>
                  </a:txBody>
                  <a:tcPr marL="78226" marR="78226" marT="39113" marB="39113" anchor="ctr"/>
                </a:tc>
                <a:tc>
                  <a:txBody>
                    <a:bodyPr/>
                    <a:lstStyle/>
                    <a:p>
                      <a:pPr algn="ctr"/>
                      <a:r>
                        <a:rPr lang="en-ZA" sz="1200" dirty="0">
                          <a:latin typeface="Arial" panose="020B0604020202020204" pitchFamily="34" charset="0"/>
                          <a:cs typeface="Arial" panose="020B0604020202020204" pitchFamily="34" charset="0"/>
                        </a:rPr>
                        <a:t>Operating Expenses</a:t>
                      </a:r>
                    </a:p>
                  </a:txBody>
                  <a:tcPr marL="78226" marR="78226" marT="39113" marB="39113" anchor="ctr"/>
                </a:tc>
                <a:tc>
                  <a:txBody>
                    <a:bodyPr/>
                    <a:lstStyle/>
                    <a:p>
                      <a:pPr algn="ctr"/>
                      <a:r>
                        <a:rPr lang="en-ZA" sz="1200" dirty="0">
                          <a:latin typeface="Arial" panose="020B0604020202020204" pitchFamily="34" charset="0"/>
                          <a:cs typeface="Arial" panose="020B0604020202020204" pitchFamily="34" charset="0"/>
                        </a:rPr>
                        <a:t>Other Expenses</a:t>
                      </a:r>
                    </a:p>
                  </a:txBody>
                  <a:tcPr marL="78226" marR="78226" marT="39113" marB="39113" anchor="ctr"/>
                </a:tc>
                <a:tc>
                  <a:txBody>
                    <a:bodyPr/>
                    <a:lstStyle/>
                    <a:p>
                      <a:pPr algn="ctr"/>
                      <a:r>
                        <a:rPr lang="en-ZA" sz="1200" dirty="0">
                          <a:latin typeface="Arial" panose="020B0604020202020204" pitchFamily="34" charset="0"/>
                          <a:cs typeface="Arial" panose="020B0604020202020204" pitchFamily="34" charset="0"/>
                        </a:rPr>
                        <a:t>Net Return</a:t>
                      </a:r>
                    </a:p>
                  </a:txBody>
                  <a:tcPr marL="78226" marR="78226" marT="39113" marB="39113" anchor="ctr"/>
                </a:tc>
                <a:tc>
                  <a:txBody>
                    <a:bodyPr/>
                    <a:lstStyle/>
                    <a:p>
                      <a:pPr algn="ctr"/>
                      <a:r>
                        <a:rPr lang="en-ZA" sz="1200" dirty="0">
                          <a:latin typeface="Arial" panose="020B0604020202020204" pitchFamily="34" charset="0"/>
                          <a:cs typeface="Arial" panose="020B0604020202020204" pitchFamily="34" charset="0"/>
                        </a:rPr>
                        <a:t>Net Return</a:t>
                      </a:r>
                      <a:r>
                        <a:rPr lang="en-ZA" sz="1200" baseline="0" dirty="0">
                          <a:latin typeface="Arial" panose="020B0604020202020204" pitchFamily="34" charset="0"/>
                          <a:cs typeface="Arial" panose="020B0604020202020204" pitchFamily="34" charset="0"/>
                        </a:rPr>
                        <a:t> in </a:t>
                      </a:r>
                      <a:r>
                        <a:rPr lang="en-ZA" sz="1200" baseline="0" dirty="0" err="1">
                          <a:latin typeface="Arial" panose="020B0604020202020204" pitchFamily="34" charset="0"/>
                          <a:cs typeface="Arial" panose="020B0604020202020204" pitchFamily="34" charset="0"/>
                        </a:rPr>
                        <a:t>Rands</a:t>
                      </a:r>
                      <a:r>
                        <a:rPr lang="en-ZA" sz="1200" baseline="0" dirty="0">
                          <a:latin typeface="Arial" panose="020B0604020202020204" pitchFamily="34" charset="0"/>
                          <a:cs typeface="Arial" panose="020B0604020202020204" pitchFamily="34" charset="0"/>
                        </a:rPr>
                        <a:t> per hectare</a:t>
                      </a:r>
                      <a:endParaRPr lang="en-ZA" sz="1200" dirty="0">
                        <a:latin typeface="Arial" panose="020B0604020202020204" pitchFamily="34" charset="0"/>
                        <a:cs typeface="Arial" panose="020B0604020202020204" pitchFamily="34" charset="0"/>
                      </a:endParaRPr>
                    </a:p>
                  </a:txBody>
                  <a:tcPr marL="78226" marR="78226" marT="39113" marB="39113" anchor="ctr"/>
                </a:tc>
                <a:extLst>
                  <a:ext uri="{0D108BD9-81ED-4DB2-BD59-A6C34878D82A}">
                    <a16:rowId xmlns:a16="http://schemas.microsoft.com/office/drawing/2014/main" val="2339883228"/>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Indiana</a:t>
                      </a:r>
                    </a:p>
                  </a:txBody>
                  <a:tcPr marL="8149" marR="8149" marT="8149" marB="0" anchor="b">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32%</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636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462 </a:t>
                      </a:r>
                    </a:p>
                  </a:txBody>
                  <a:tcPr marL="8149" marR="8149" marT="8149" marB="0" anchor="ctr">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 $                   157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17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R546</a:t>
                      </a:r>
                    </a:p>
                  </a:txBody>
                  <a:tcPr marL="8149" marR="8149" marT="8149" marB="0" anchor="ctr">
                    <a:solidFill>
                      <a:schemeClr val="accent1">
                        <a:lumMod val="20000"/>
                        <a:lumOff val="80000"/>
                      </a:schemeClr>
                    </a:solidFill>
                  </a:tcPr>
                </a:tc>
                <a:extLst>
                  <a:ext uri="{0D108BD9-81ED-4DB2-BD59-A6C34878D82A}">
                    <a16:rowId xmlns:a16="http://schemas.microsoft.com/office/drawing/2014/main" val="6317981"/>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Missouri</a:t>
                      </a:r>
                    </a:p>
                  </a:txBody>
                  <a:tcPr marL="8149" marR="8149" marT="8149" marB="0" anchor="b">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50%</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657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378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180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99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R3 178</a:t>
                      </a:r>
                    </a:p>
                  </a:txBody>
                  <a:tcPr marL="8149" marR="8149" marT="8149" marB="0" anchor="ctr">
                    <a:solidFill>
                      <a:schemeClr val="accent1">
                        <a:lumMod val="20000"/>
                        <a:lumOff val="80000"/>
                      </a:schemeClr>
                    </a:solidFill>
                  </a:tcPr>
                </a:tc>
                <a:extLst>
                  <a:ext uri="{0D108BD9-81ED-4DB2-BD59-A6C34878D82A}">
                    <a16:rowId xmlns:a16="http://schemas.microsoft.com/office/drawing/2014/main" val="4118994493"/>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Iowa</a:t>
                      </a:r>
                    </a:p>
                  </a:txBody>
                  <a:tcPr marL="8149" marR="8149" marT="8149" marB="0" anchor="b">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25%</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643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574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87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-18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 R578</a:t>
                      </a:r>
                    </a:p>
                  </a:txBody>
                  <a:tcPr marL="8149" marR="8149" marT="8149" marB="0" anchor="ctr">
                    <a:solidFill>
                      <a:schemeClr val="accent1">
                        <a:lumMod val="20000"/>
                        <a:lumOff val="80000"/>
                      </a:schemeClr>
                    </a:solidFill>
                  </a:tcPr>
                </a:tc>
                <a:extLst>
                  <a:ext uri="{0D108BD9-81ED-4DB2-BD59-A6C34878D82A}">
                    <a16:rowId xmlns:a16="http://schemas.microsoft.com/office/drawing/2014/main" val="1285055536"/>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Nebraska</a:t>
                      </a:r>
                    </a:p>
                  </a:txBody>
                  <a:tcPr marL="8149" marR="8149" marT="8149" marB="0" anchor="b">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25%</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864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724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191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-51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 R1 637</a:t>
                      </a:r>
                    </a:p>
                  </a:txBody>
                  <a:tcPr marL="8149" marR="8149" marT="8149" marB="0" anchor="ctr">
                    <a:solidFill>
                      <a:schemeClr val="accent1">
                        <a:lumMod val="20000"/>
                        <a:lumOff val="80000"/>
                      </a:schemeClr>
                    </a:solidFill>
                  </a:tcPr>
                </a:tc>
                <a:extLst>
                  <a:ext uri="{0D108BD9-81ED-4DB2-BD59-A6C34878D82A}">
                    <a16:rowId xmlns:a16="http://schemas.microsoft.com/office/drawing/2014/main" val="3414970219"/>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Texas</a:t>
                      </a:r>
                    </a:p>
                  </a:txBody>
                  <a:tcPr marL="8149" marR="8149" marT="8149" marB="0" anchor="b">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20%</a:t>
                      </a:r>
                    </a:p>
                  </a:txBody>
                  <a:tcPr marL="8149" marR="8149" marT="8149" marB="0" anchor="ctr">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 $                   624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496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82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46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R1 477</a:t>
                      </a:r>
                    </a:p>
                  </a:txBody>
                  <a:tcPr marL="8149" marR="8149" marT="8149" marB="0" anchor="ctr">
                    <a:solidFill>
                      <a:schemeClr val="accent1">
                        <a:lumMod val="20000"/>
                        <a:lumOff val="80000"/>
                      </a:schemeClr>
                    </a:solidFill>
                  </a:tcPr>
                </a:tc>
                <a:extLst>
                  <a:ext uri="{0D108BD9-81ED-4DB2-BD59-A6C34878D82A}">
                    <a16:rowId xmlns:a16="http://schemas.microsoft.com/office/drawing/2014/main" val="636421820"/>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Tennessee</a:t>
                      </a:r>
                    </a:p>
                  </a:txBody>
                  <a:tcPr marL="8149" marR="8149" marT="8149" marB="0" anchor="b">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20%</a:t>
                      </a:r>
                    </a:p>
                  </a:txBody>
                  <a:tcPr marL="8149" marR="8149" marT="8149" marB="0" anchor="ctr">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 $                   503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390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121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-8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 R257</a:t>
                      </a:r>
                    </a:p>
                  </a:txBody>
                  <a:tcPr marL="8149" marR="8149" marT="8149" marB="0" anchor="ctr">
                    <a:solidFill>
                      <a:schemeClr val="accent1">
                        <a:lumMod val="20000"/>
                        <a:lumOff val="80000"/>
                      </a:schemeClr>
                    </a:solidFill>
                  </a:tcPr>
                </a:tc>
                <a:extLst>
                  <a:ext uri="{0D108BD9-81ED-4DB2-BD59-A6C34878D82A}">
                    <a16:rowId xmlns:a16="http://schemas.microsoft.com/office/drawing/2014/main" val="3578095341"/>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South Carolina</a:t>
                      </a:r>
                    </a:p>
                  </a:txBody>
                  <a:tcPr marL="8149" marR="8149" marT="8149" marB="0" anchor="b">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40%</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675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559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120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-4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 R128</a:t>
                      </a:r>
                    </a:p>
                  </a:txBody>
                  <a:tcPr marL="8149" marR="8149" marT="8149" marB="0" anchor="ctr">
                    <a:solidFill>
                      <a:schemeClr val="accent1">
                        <a:lumMod val="20000"/>
                        <a:lumOff val="80000"/>
                      </a:schemeClr>
                    </a:solidFill>
                  </a:tcPr>
                </a:tc>
                <a:extLst>
                  <a:ext uri="{0D108BD9-81ED-4DB2-BD59-A6C34878D82A}">
                    <a16:rowId xmlns:a16="http://schemas.microsoft.com/office/drawing/2014/main" val="4244502734"/>
                  </a:ext>
                </a:extLst>
              </a:tr>
              <a:tr h="317249">
                <a:tc>
                  <a:txBody>
                    <a:bodyPr/>
                    <a:lstStyle/>
                    <a:p>
                      <a:pPr algn="l" fontAlgn="b"/>
                      <a:r>
                        <a:rPr lang="en-ZA" sz="1200" b="1" i="0" u="none" strike="noStrike" dirty="0">
                          <a:solidFill>
                            <a:srgbClr val="000000"/>
                          </a:solidFill>
                          <a:effectLst/>
                          <a:latin typeface="Arial" panose="020B0604020202020204" pitchFamily="34" charset="0"/>
                          <a:cs typeface="Arial" panose="020B0604020202020204" pitchFamily="34" charset="0"/>
                        </a:rPr>
                        <a:t>Average</a:t>
                      </a:r>
                    </a:p>
                  </a:txBody>
                  <a:tcPr marL="8149" marR="8149" marT="8149" marB="0" anchor="b">
                    <a:solidFill>
                      <a:schemeClr val="accent1">
                        <a:lumMod val="20000"/>
                        <a:lumOff val="80000"/>
                      </a:schemeClr>
                    </a:solidFill>
                  </a:tcPr>
                </a:tc>
                <a:tc>
                  <a:txBody>
                    <a:bodyPr/>
                    <a:lstStyle/>
                    <a:p>
                      <a:pPr algn="ctr" fontAlgn="b"/>
                      <a:endParaRPr lang="en-ZA" sz="1200" b="0" i="0" u="none" strike="noStrike" dirty="0">
                        <a:solidFill>
                          <a:srgbClr val="000000"/>
                        </a:solidFill>
                        <a:effectLst/>
                        <a:latin typeface="Arial" panose="020B0604020202020204" pitchFamily="34" charset="0"/>
                        <a:cs typeface="Arial" panose="020B0604020202020204" pitchFamily="34" charset="0"/>
                      </a:endParaRPr>
                    </a:p>
                  </a:txBody>
                  <a:tcPr marL="8149" marR="8149" marT="8149" marB="0" anchor="ctr">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 $                   657 </a:t>
                      </a:r>
                    </a:p>
                  </a:txBody>
                  <a:tcPr marL="8149" marR="8149" marT="8149" marB="0" anchor="ctr">
                    <a:solidFill>
                      <a:schemeClr val="accent1">
                        <a:lumMod val="20000"/>
                        <a:lumOff val="80000"/>
                      </a:schemeClr>
                    </a:solidFill>
                  </a:tcPr>
                </a:tc>
                <a:tc>
                  <a:txBody>
                    <a:bodyPr/>
                    <a:lstStyle/>
                    <a:p>
                      <a:pPr algn="ctr" fontAlgn="b"/>
                      <a:r>
                        <a:rPr lang="en-ZA" sz="1200" b="0" i="0" u="none" strike="noStrike">
                          <a:solidFill>
                            <a:srgbClr val="000000"/>
                          </a:solidFill>
                          <a:effectLst/>
                          <a:latin typeface="Arial" panose="020B0604020202020204" pitchFamily="34" charset="0"/>
                          <a:cs typeface="Arial" panose="020B0604020202020204" pitchFamily="34" charset="0"/>
                        </a:rPr>
                        <a:t> $                   512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134 </a:t>
                      </a:r>
                    </a:p>
                  </a:txBody>
                  <a:tcPr marL="8149" marR="8149" marT="8149" marB="0" anchor="ctr">
                    <a:solidFill>
                      <a:schemeClr val="accent1">
                        <a:lumMod val="20000"/>
                        <a:lumOff val="80000"/>
                      </a:schemeClr>
                    </a:solidFill>
                  </a:tcPr>
                </a:tc>
                <a:tc>
                  <a:txBody>
                    <a:bodyPr/>
                    <a:lstStyle/>
                    <a:p>
                      <a:pPr algn="ctr" fontAlgn="b"/>
                      <a:r>
                        <a:rPr lang="en-ZA" sz="1200" b="0" i="0" u="none" strike="noStrike" dirty="0">
                          <a:solidFill>
                            <a:srgbClr val="000000"/>
                          </a:solidFill>
                          <a:effectLst/>
                          <a:latin typeface="Arial" panose="020B0604020202020204" pitchFamily="34" charset="0"/>
                          <a:cs typeface="Arial" panose="020B0604020202020204" pitchFamily="34" charset="0"/>
                        </a:rPr>
                        <a:t> $                      12 </a:t>
                      </a:r>
                    </a:p>
                  </a:txBody>
                  <a:tcPr marL="8149" marR="8149" marT="8149" marB="0" anchor="ctr">
                    <a:solidFill>
                      <a:schemeClr val="accent1">
                        <a:lumMod val="20000"/>
                        <a:lumOff val="80000"/>
                      </a:schemeClr>
                    </a:solidFill>
                  </a:tcPr>
                </a:tc>
                <a:tc>
                  <a:txBody>
                    <a:bodyPr/>
                    <a:lstStyle/>
                    <a:p>
                      <a:pPr algn="r" fontAlgn="b"/>
                      <a:r>
                        <a:rPr lang="en-ZA" sz="1200" b="0" i="0" u="none" strike="noStrike" dirty="0">
                          <a:solidFill>
                            <a:srgbClr val="000000"/>
                          </a:solidFill>
                          <a:effectLst/>
                          <a:latin typeface="Arial" panose="020B0604020202020204" pitchFamily="34" charset="0"/>
                          <a:cs typeface="Arial" panose="020B0604020202020204" pitchFamily="34" charset="0"/>
                        </a:rPr>
                        <a:t>R371</a:t>
                      </a:r>
                    </a:p>
                  </a:txBody>
                  <a:tcPr marL="8149" marR="8149" marT="8149" marB="0" anchor="ctr">
                    <a:solidFill>
                      <a:schemeClr val="accent1">
                        <a:lumMod val="20000"/>
                        <a:lumOff val="80000"/>
                      </a:schemeClr>
                    </a:solidFill>
                  </a:tcPr>
                </a:tc>
                <a:extLst>
                  <a:ext uri="{0D108BD9-81ED-4DB2-BD59-A6C34878D82A}">
                    <a16:rowId xmlns:a16="http://schemas.microsoft.com/office/drawing/2014/main" val="3811489644"/>
                  </a:ext>
                </a:extLst>
              </a:tr>
            </a:tbl>
          </a:graphicData>
        </a:graphic>
      </p:graphicFrame>
      <p:sp>
        <p:nvSpPr>
          <p:cNvPr id="6" name="Title 1"/>
          <p:cNvSpPr txBox="1">
            <a:spLocks/>
          </p:cNvSpPr>
          <p:nvPr/>
        </p:nvSpPr>
        <p:spPr>
          <a:xfrm>
            <a:off x="702437" y="667556"/>
            <a:ext cx="8205727" cy="645888"/>
          </a:xfrm>
          <a:prstGeom prst="rect">
            <a:avLst/>
          </a:prstGeom>
        </p:spPr>
        <p:txBody>
          <a:bodyPr lIns="89194" tIns="44597" rIns="89194" bIns="44597"/>
          <a:lstStyle>
            <a:lvl1pPr algn="ctr" defTabSz="521309" rtl="0" eaLnBrk="1" latinLnBrk="0" hangingPunct="1">
              <a:spcBef>
                <a:spcPct val="0"/>
              </a:spcBef>
              <a:buNone/>
              <a:defRPr sz="4800" kern="1200">
                <a:solidFill>
                  <a:schemeClr val="tx1"/>
                </a:solidFill>
                <a:latin typeface="+mj-lt"/>
                <a:ea typeface="+mj-ea"/>
                <a:cs typeface="+mj-cs"/>
              </a:defRPr>
            </a:lvl1pPr>
          </a:lstStyle>
          <a:p>
            <a:r>
              <a:rPr lang="en-ZA" sz="2053" dirty="0">
                <a:solidFill>
                  <a:schemeClr val="bg1">
                    <a:lumMod val="65000"/>
                  </a:schemeClr>
                </a:solidFill>
              </a:rPr>
              <a:t>Net profits in high input farms under severe pressure &amp; in many cases negative for 2016-2020.  </a:t>
            </a:r>
          </a:p>
        </p:txBody>
      </p:sp>
      <p:sp>
        <p:nvSpPr>
          <p:cNvPr id="8" name="Rectangle 7"/>
          <p:cNvSpPr/>
          <p:nvPr/>
        </p:nvSpPr>
        <p:spPr>
          <a:xfrm>
            <a:off x="499359" y="2804707"/>
            <a:ext cx="8669141" cy="650310"/>
          </a:xfrm>
          <a:prstGeom prst="rect">
            <a:avLst/>
          </a:prstGeom>
          <a:solidFill>
            <a:srgbClr val="C00000">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540"/>
          </a:p>
        </p:txBody>
      </p:sp>
      <p:sp>
        <p:nvSpPr>
          <p:cNvPr id="9" name="Rectangle 8"/>
          <p:cNvSpPr/>
          <p:nvPr/>
        </p:nvSpPr>
        <p:spPr>
          <a:xfrm>
            <a:off x="496015" y="3746294"/>
            <a:ext cx="8669141" cy="650310"/>
          </a:xfrm>
          <a:prstGeom prst="rect">
            <a:avLst/>
          </a:prstGeom>
          <a:solidFill>
            <a:srgbClr val="C00000">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540"/>
          </a:p>
        </p:txBody>
      </p:sp>
      <p:sp>
        <p:nvSpPr>
          <p:cNvPr id="10" name="TextBox 9"/>
          <p:cNvSpPr txBox="1"/>
          <p:nvPr/>
        </p:nvSpPr>
        <p:spPr>
          <a:xfrm>
            <a:off x="6888819" y="4711002"/>
            <a:ext cx="2019345" cy="329321"/>
          </a:xfrm>
          <a:prstGeom prst="rect">
            <a:avLst/>
          </a:prstGeom>
          <a:noFill/>
        </p:spPr>
        <p:txBody>
          <a:bodyPr wrap="square" rtlCol="0">
            <a:spAutoFit/>
          </a:bodyPr>
          <a:lstStyle/>
          <a:p>
            <a:r>
              <a:rPr lang="en-ZA" sz="1540" dirty="0"/>
              <a:t>Source: FAPRI, 2016</a:t>
            </a:r>
          </a:p>
        </p:txBody>
      </p:sp>
    </p:spTree>
    <p:extLst>
      <p:ext uri="{BB962C8B-B14F-4D97-AF65-F5344CB8AC3E}">
        <p14:creationId xmlns:p14="http://schemas.microsoft.com/office/powerpoint/2010/main" val="32080345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38439" y="274165"/>
            <a:ext cx="8205562" cy="821642"/>
          </a:xfrm>
          <a:prstGeom prst="rect">
            <a:avLst/>
          </a:prstGeom>
        </p:spPr>
        <p:txBody>
          <a:bodyPr/>
          <a:lstStyle/>
          <a:p>
            <a:r>
              <a:rPr lang="en-ZA" dirty="0"/>
              <a:t>Soybean – Maize Ratio</a:t>
            </a:r>
          </a:p>
        </p:txBody>
      </p:sp>
      <p:graphicFrame>
        <p:nvGraphicFramePr>
          <p:cNvPr id="4" name="Content Placeholder 3">
            <a:extLst>
              <a:ext uri="{FF2B5EF4-FFF2-40B4-BE49-F238E27FC236}">
                <a16:creationId xmlns:a16="http://schemas.microsoft.com/office/drawing/2014/main" id="{39DD7642-BF14-4A67-938F-333317BA3256}"/>
              </a:ext>
            </a:extLst>
          </p:cNvPr>
          <p:cNvGraphicFramePr>
            <a:graphicFrameLocks noGrp="1"/>
          </p:cNvGraphicFramePr>
          <p:nvPr>
            <p:ph idx="4294967295"/>
            <p:extLst>
              <p:ext uri="{D42A27DB-BD31-4B8C-83A1-F6EECF244321}">
                <p14:modId xmlns:p14="http://schemas.microsoft.com/office/powerpoint/2010/main" val="149419304"/>
              </p:ext>
            </p:extLst>
          </p:nvPr>
        </p:nvGraphicFramePr>
        <p:xfrm>
          <a:off x="475331" y="1103955"/>
          <a:ext cx="8668670" cy="43241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p:cNvSpPr txBox="1"/>
          <p:nvPr/>
        </p:nvSpPr>
        <p:spPr>
          <a:xfrm>
            <a:off x="867111" y="4875348"/>
            <a:ext cx="7885109" cy="55275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ZA" sz="2053" dirty="0"/>
              <a:t>Soybeans = US </a:t>
            </a:r>
            <a:r>
              <a:rPr lang="en-ZA" sz="2053" dirty="0" err="1"/>
              <a:t>Nr</a:t>
            </a:r>
            <a:r>
              <a:rPr lang="en-ZA" sz="2053" dirty="0"/>
              <a:t> 1 Central Illinois,         Maize = US </a:t>
            </a:r>
            <a:r>
              <a:rPr lang="en-ZA" sz="2053" dirty="0" err="1"/>
              <a:t>Nr</a:t>
            </a:r>
            <a:r>
              <a:rPr lang="en-ZA" sz="2053" dirty="0"/>
              <a:t> 2 yellow Gulf</a:t>
            </a:r>
          </a:p>
        </p:txBody>
      </p:sp>
      <p:cxnSp>
        <p:nvCxnSpPr>
          <p:cNvPr id="6" name="Straight Connector 5"/>
          <p:cNvCxnSpPr/>
          <p:nvPr/>
        </p:nvCxnSpPr>
        <p:spPr>
          <a:xfrm>
            <a:off x="6874843" y="1095807"/>
            <a:ext cx="0" cy="2715547"/>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3139059" y="1095807"/>
            <a:ext cx="0" cy="2715547"/>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5375515" y="1095807"/>
            <a:ext cx="0" cy="271554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1696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58" y="-167640"/>
            <a:ext cx="7886700" cy="1325563"/>
          </a:xfrm>
        </p:spPr>
        <p:txBody>
          <a:bodyPr>
            <a:normAutofit/>
          </a:bodyPr>
          <a:lstStyle/>
          <a:p>
            <a:r>
              <a:rPr lang="en-ZA" sz="4000" dirty="0" smtClean="0">
                <a:solidFill>
                  <a:schemeClr val="tx1">
                    <a:lumMod val="65000"/>
                    <a:lumOff val="35000"/>
                  </a:schemeClr>
                </a:solidFill>
              </a:rPr>
              <a:t>Regional Maize balance</a:t>
            </a:r>
            <a:endParaRPr lang="en-GB" sz="4000" dirty="0">
              <a:solidFill>
                <a:schemeClr val="tx1">
                  <a:lumMod val="65000"/>
                  <a:lumOff val="35000"/>
                </a:schemeClr>
              </a:solidFill>
            </a:endParaRPr>
          </a:p>
        </p:txBody>
      </p:sp>
      <p:sp>
        <p:nvSpPr>
          <p:cNvPr id="5" name="TextBox 4"/>
          <p:cNvSpPr txBox="1"/>
          <p:nvPr/>
        </p:nvSpPr>
        <p:spPr>
          <a:xfrm>
            <a:off x="-25717" y="5548257"/>
            <a:ext cx="1465072" cy="265615"/>
          </a:xfrm>
          <a:prstGeom prst="rect">
            <a:avLst/>
          </a:prstGeom>
          <a:solidFill>
            <a:srgbClr val="F2EFE5"/>
          </a:solidFill>
        </p:spPr>
        <p:txBody>
          <a:bodyPr wrap="square" lIns="80165" tIns="40083" rIns="80165" bIns="40083" rtlCol="0">
            <a:spAutoFit/>
          </a:bodyPr>
          <a:lstStyle/>
          <a:p>
            <a:r>
              <a:rPr lang="en-ZA" sz="1200" b="1" dirty="0"/>
              <a:t>Source: </a:t>
            </a:r>
            <a:r>
              <a:rPr lang="en-ZA" sz="1200" b="1" dirty="0" err="1"/>
              <a:t>ReNAPRI</a:t>
            </a:r>
            <a:endParaRPr lang="en-ZA" sz="1200" b="1" dirty="0"/>
          </a:p>
        </p:txBody>
      </p:sp>
      <p:graphicFrame>
        <p:nvGraphicFramePr>
          <p:cNvPr id="7" name="Chart 6"/>
          <p:cNvGraphicFramePr>
            <a:graphicFrameLocks/>
          </p:cNvGraphicFramePr>
          <p:nvPr>
            <p:extLst/>
          </p:nvPr>
        </p:nvGraphicFramePr>
        <p:xfrm>
          <a:off x="136716" y="1041427"/>
          <a:ext cx="8842576" cy="45068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507128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198" y="-213360"/>
            <a:ext cx="7886700" cy="1082040"/>
          </a:xfrm>
        </p:spPr>
        <p:txBody>
          <a:bodyPr>
            <a:normAutofit/>
          </a:bodyPr>
          <a:lstStyle/>
          <a:p>
            <a:r>
              <a:rPr lang="en-US" sz="4000" dirty="0" smtClean="0">
                <a:solidFill>
                  <a:srgbClr val="003217"/>
                </a:solidFill>
              </a:rPr>
              <a:t>The Road from DAR to Lusaka</a:t>
            </a:r>
            <a:endParaRPr lang="en-ZA" sz="4000" dirty="0">
              <a:solidFill>
                <a:srgbClr val="003217"/>
              </a:solidFill>
            </a:endParaRPr>
          </a:p>
        </p:txBody>
      </p:sp>
      <p:pic>
        <p:nvPicPr>
          <p:cNvPr id="1026" name="Picture 2" descr="C:\Users\User\AppData\Local\Temp\XPgrpwise\IMG-20150414-WA0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609600"/>
            <a:ext cx="486156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0837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838" y="2072640"/>
            <a:ext cx="7886700" cy="1325563"/>
          </a:xfrm>
        </p:spPr>
        <p:txBody>
          <a:bodyPr/>
          <a:lstStyle/>
          <a:p>
            <a:pPr algn="ctr"/>
            <a:r>
              <a:rPr lang="en-ZA" dirty="0" smtClean="0">
                <a:solidFill>
                  <a:srgbClr val="003217"/>
                </a:solidFill>
              </a:rPr>
              <a:t>Agriculture within a broader context</a:t>
            </a:r>
            <a:endParaRPr lang="en-ZA" dirty="0">
              <a:solidFill>
                <a:srgbClr val="003217"/>
              </a:solidFill>
            </a:endParaRPr>
          </a:p>
        </p:txBody>
      </p:sp>
    </p:spTree>
    <p:extLst>
      <p:ext uri="{BB962C8B-B14F-4D97-AF65-F5344CB8AC3E}">
        <p14:creationId xmlns:p14="http://schemas.microsoft.com/office/powerpoint/2010/main" val="3359299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913" y="351227"/>
            <a:ext cx="8062912" cy="609398"/>
          </a:xfrm>
          <a:noFill/>
          <a:ln w="9525">
            <a:noFill/>
            <a:miter lim="800000"/>
            <a:headEnd/>
            <a:tailEnd/>
          </a:ln>
        </p:spPr>
        <p:txBody>
          <a:bodyPr vert="horz" wrap="square" lIns="0" tIns="0" rIns="0" bIns="0" numCol="1" anchor="ctr" anchorCtr="0" compatLnSpc="1">
            <a:prstTxWarp prst="textNoShape">
              <a:avLst/>
            </a:prstTxWarp>
            <a:spAutoFit/>
          </a:bodyPr>
          <a:lstStyle/>
          <a:p>
            <a:r>
              <a:rPr lang="en-ZA" dirty="0" smtClean="0">
                <a:solidFill>
                  <a:schemeClr val="accent3">
                    <a:lumMod val="50000"/>
                  </a:schemeClr>
                </a:solidFill>
              </a:rPr>
              <a:t>Agricultural growth</a:t>
            </a:r>
            <a:endParaRPr lang="en-ZA" dirty="0">
              <a:solidFill>
                <a:schemeClr val="accent3">
                  <a:lumMod val="50000"/>
                </a:schemeClr>
              </a:solidFill>
            </a:endParaRPr>
          </a:p>
        </p:txBody>
      </p:sp>
      <p:sp>
        <p:nvSpPr>
          <p:cNvPr id="4" name="Footer Placeholder 3"/>
          <p:cNvSpPr>
            <a:spLocks noGrp="1"/>
          </p:cNvSpPr>
          <p:nvPr>
            <p:ph type="ftr" sz="quarter" idx="10"/>
          </p:nvPr>
        </p:nvSpPr>
        <p:spPr/>
        <p:txBody>
          <a:bodyPr/>
          <a:lstStyle/>
          <a:p>
            <a:pPr>
              <a:defRPr/>
            </a:pPr>
            <a:fld id="{DA31285C-F147-457C-BEFD-1584D1AC4300}" type="slidenum">
              <a:rPr lang="en-US" smtClean="0"/>
              <a:pPr>
                <a:defRPr/>
              </a:pPr>
              <a:t>25</a:t>
            </a:fld>
            <a:r>
              <a:rPr lang="en-US" smtClean="0"/>
              <a:t>   | </a:t>
            </a:r>
            <a:endParaRPr 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19" y="1117888"/>
            <a:ext cx="7790366" cy="4409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96704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Subsector contributions</a:t>
            </a:r>
            <a:endParaRPr lang="en-ZA" dirty="0">
              <a:solidFill>
                <a:schemeClr val="tx1">
                  <a:lumMod val="75000"/>
                  <a:lumOff val="25000"/>
                </a:schemeClr>
              </a:solidFill>
            </a:endParaRPr>
          </a:p>
        </p:txBody>
      </p:sp>
      <p:sp>
        <p:nvSpPr>
          <p:cNvPr id="4" name="TextBox 3"/>
          <p:cNvSpPr txBox="1"/>
          <p:nvPr/>
        </p:nvSpPr>
        <p:spPr>
          <a:xfrm>
            <a:off x="386080" y="6361939"/>
            <a:ext cx="2611120" cy="338554"/>
          </a:xfrm>
          <a:prstGeom prst="rect">
            <a:avLst/>
          </a:prstGeom>
          <a:noFill/>
        </p:spPr>
        <p:txBody>
          <a:bodyPr wrap="square" rtlCol="0">
            <a:spAutoFit/>
          </a:bodyPr>
          <a:lstStyle/>
          <a:p>
            <a:r>
              <a:rPr lang="en-ZA" sz="1600" dirty="0" smtClean="0"/>
              <a:t>Source: DAFF &amp; BFAP, 2016</a:t>
            </a:r>
            <a:endParaRPr lang="en-ZA" sz="1600" dirty="0"/>
          </a:p>
        </p:txBody>
      </p:sp>
      <p:graphicFrame>
        <p:nvGraphicFramePr>
          <p:cNvPr id="6" name="Chart 5"/>
          <p:cNvGraphicFramePr>
            <a:graphicFrameLocks/>
          </p:cNvGraphicFramePr>
          <p:nvPr>
            <p:extLst/>
          </p:nvPr>
        </p:nvGraphicFramePr>
        <p:xfrm>
          <a:off x="137160" y="1089659"/>
          <a:ext cx="8884920" cy="52722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01870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088" y="247749"/>
            <a:ext cx="8062912" cy="498598"/>
          </a:xfrm>
          <a:noFill/>
          <a:ln w="9525">
            <a:noFill/>
            <a:miter lim="800000"/>
            <a:headEnd/>
            <a:tailEnd/>
          </a:ln>
        </p:spPr>
        <p:txBody>
          <a:bodyPr vert="horz" wrap="square" lIns="0" tIns="0" rIns="0" bIns="0" numCol="1" anchor="ctr" anchorCtr="0" compatLnSpc="1">
            <a:prstTxWarp prst="textNoShape">
              <a:avLst/>
            </a:prstTxWarp>
            <a:spAutoFit/>
          </a:bodyPr>
          <a:lstStyle/>
          <a:p>
            <a:r>
              <a:rPr lang="en-ZA" sz="3600" dirty="0" smtClean="0">
                <a:solidFill>
                  <a:schemeClr val="accent3">
                    <a:lumMod val="50000"/>
                  </a:schemeClr>
                </a:solidFill>
              </a:rPr>
              <a:t>Where should we focus?</a:t>
            </a:r>
            <a:endParaRPr lang="en-ZA" sz="3600" dirty="0">
              <a:solidFill>
                <a:schemeClr val="accent3">
                  <a:lumMod val="50000"/>
                </a:schemeClr>
              </a:solidFill>
            </a:endParaRPr>
          </a:p>
        </p:txBody>
      </p:sp>
      <p:sp>
        <p:nvSpPr>
          <p:cNvPr id="4" name="Footer Placeholder 3"/>
          <p:cNvSpPr>
            <a:spLocks noGrp="1"/>
          </p:cNvSpPr>
          <p:nvPr>
            <p:ph type="ftr" sz="quarter" idx="10"/>
          </p:nvPr>
        </p:nvSpPr>
        <p:spPr/>
        <p:txBody>
          <a:bodyPr/>
          <a:lstStyle/>
          <a:p>
            <a:pPr>
              <a:defRPr/>
            </a:pPr>
            <a:fld id="{DA31285C-F147-457C-BEFD-1584D1AC4300}" type="slidenum">
              <a:rPr lang="en-US" smtClean="0"/>
              <a:pPr>
                <a:defRPr/>
              </a:pPr>
              <a:t>27</a:t>
            </a:fld>
            <a:r>
              <a:rPr lang="en-US" smtClean="0"/>
              <a:t>   | </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69" y="1508079"/>
            <a:ext cx="8228134" cy="526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728978" y="1044054"/>
            <a:ext cx="8046325" cy="738664"/>
          </a:xfrm>
          <a:prstGeom prst="rect">
            <a:avLst/>
          </a:prstGeom>
          <a:noFill/>
        </p:spPr>
        <p:txBody>
          <a:bodyPr wrap="square" lIns="0" tIns="0" rIns="0" bIns="0" rtlCol="0">
            <a:spAutoFit/>
          </a:bodyPr>
          <a:lstStyle/>
          <a:p>
            <a:r>
              <a:rPr lang="en-ZA" sz="2400" dirty="0">
                <a:solidFill>
                  <a:schemeClr val="tx1"/>
                </a:solidFill>
                <a:latin typeface="Expert Sans Regular"/>
              </a:rPr>
              <a:t>Update on NDP Employment &amp; Investment 2030 Matrix</a:t>
            </a:r>
          </a:p>
          <a:p>
            <a:endParaRPr lang="en-ZA" sz="2400" dirty="0" err="1" smtClean="0">
              <a:solidFill>
                <a:schemeClr val="tx1"/>
              </a:solidFill>
              <a:latin typeface="+mn-lt"/>
            </a:endParaRPr>
          </a:p>
        </p:txBody>
      </p:sp>
    </p:spTree>
    <p:extLst>
      <p:ext uri="{BB962C8B-B14F-4D97-AF65-F5344CB8AC3E}">
        <p14:creationId xmlns:p14="http://schemas.microsoft.com/office/powerpoint/2010/main" val="11412305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198" y="164183"/>
            <a:ext cx="8095802" cy="997196"/>
          </a:xfrm>
          <a:noFill/>
          <a:ln w="9525">
            <a:noFill/>
            <a:miter lim="800000"/>
            <a:headEnd/>
            <a:tailEnd/>
          </a:ln>
        </p:spPr>
        <p:txBody>
          <a:bodyPr vert="horz" wrap="square" lIns="0" tIns="0" rIns="0" bIns="0" numCol="1" anchor="ctr" anchorCtr="0" compatLnSpc="1">
            <a:prstTxWarp prst="textNoShape">
              <a:avLst/>
            </a:prstTxWarp>
            <a:spAutoFit/>
          </a:bodyPr>
          <a:lstStyle/>
          <a:p>
            <a:r>
              <a:rPr lang="en-ZA" sz="3600" dirty="0" smtClean="0">
                <a:solidFill>
                  <a:schemeClr val="accent3">
                    <a:lumMod val="50000"/>
                  </a:schemeClr>
                </a:solidFill>
              </a:rPr>
              <a:t>Agricultural production growth: 2011-2015</a:t>
            </a:r>
            <a:endParaRPr lang="en-ZA" sz="3600" dirty="0">
              <a:solidFill>
                <a:schemeClr val="accent3">
                  <a:lumMod val="50000"/>
                </a:schemeClr>
              </a:solidFill>
            </a:endParaRPr>
          </a:p>
        </p:txBody>
      </p:sp>
      <p:sp>
        <p:nvSpPr>
          <p:cNvPr id="4" name="Footer Placeholder 3"/>
          <p:cNvSpPr>
            <a:spLocks noGrp="1"/>
          </p:cNvSpPr>
          <p:nvPr>
            <p:ph type="ftr" sz="quarter" idx="10"/>
          </p:nvPr>
        </p:nvSpPr>
        <p:spPr/>
        <p:txBody>
          <a:bodyPr/>
          <a:lstStyle/>
          <a:p>
            <a:pPr>
              <a:defRPr/>
            </a:pPr>
            <a:fld id="{DA31285C-F147-457C-BEFD-1584D1AC4300}" type="slidenum">
              <a:rPr lang="en-US" smtClean="0"/>
              <a:pPr>
                <a:defRPr/>
              </a:pPr>
              <a:t>28</a:t>
            </a:fld>
            <a:r>
              <a:rPr lang="en-US" smtClean="0"/>
              <a:t>   | </a:t>
            </a:r>
            <a:endParaRPr lang="en-US" dirty="0"/>
          </a:p>
        </p:txBody>
      </p:sp>
      <p:sp>
        <p:nvSpPr>
          <p:cNvPr id="11" name="TextBox 10"/>
          <p:cNvSpPr txBox="1"/>
          <p:nvPr/>
        </p:nvSpPr>
        <p:spPr>
          <a:xfrm>
            <a:off x="524342" y="1136076"/>
            <a:ext cx="1138205" cy="307777"/>
          </a:xfrm>
          <a:prstGeom prst="rect">
            <a:avLst/>
          </a:prstGeom>
          <a:noFill/>
        </p:spPr>
        <p:txBody>
          <a:bodyPr wrap="square" lIns="0" tIns="0" rIns="0" bIns="0" rtlCol="0">
            <a:spAutoFit/>
          </a:bodyPr>
          <a:lstStyle/>
          <a:p>
            <a:endParaRPr lang="en-ZA" sz="2000" dirty="0" err="1" smtClean="0">
              <a:solidFill>
                <a:schemeClr val="tx1"/>
              </a:solidFill>
              <a:latin typeface="+mn-lt"/>
            </a:endParaRPr>
          </a:p>
        </p:txBody>
      </p:sp>
      <p:sp>
        <p:nvSpPr>
          <p:cNvPr id="13" name="TextBox 12"/>
          <p:cNvSpPr txBox="1"/>
          <p:nvPr/>
        </p:nvSpPr>
        <p:spPr>
          <a:xfrm>
            <a:off x="799087" y="1427643"/>
            <a:ext cx="7775598" cy="307777"/>
          </a:xfrm>
          <a:prstGeom prst="rect">
            <a:avLst/>
          </a:prstGeom>
          <a:noFill/>
        </p:spPr>
        <p:txBody>
          <a:bodyPr wrap="square" lIns="0" tIns="0" rIns="0" bIns="0" rtlCol="0">
            <a:spAutoFit/>
          </a:bodyPr>
          <a:lstStyle/>
          <a:p>
            <a:r>
              <a:rPr lang="en-ZA" sz="2000" dirty="0" smtClean="0">
                <a:solidFill>
                  <a:schemeClr val="tx1"/>
                </a:solidFill>
                <a:latin typeface="+mn-lt"/>
              </a:rPr>
              <a:t>Mixed results &amp; overall growth not fast enough – more can be done!  </a:t>
            </a:r>
          </a:p>
        </p:txBody>
      </p:sp>
      <p:sp>
        <p:nvSpPr>
          <p:cNvPr id="17" name="TextBox 16"/>
          <p:cNvSpPr txBox="1"/>
          <p:nvPr/>
        </p:nvSpPr>
        <p:spPr>
          <a:xfrm>
            <a:off x="799087" y="1136075"/>
            <a:ext cx="7123368" cy="307777"/>
          </a:xfrm>
          <a:prstGeom prst="rect">
            <a:avLst/>
          </a:prstGeom>
          <a:solidFill>
            <a:schemeClr val="bg1"/>
          </a:solidFill>
        </p:spPr>
        <p:txBody>
          <a:bodyPr wrap="square" lIns="0" tIns="0" rIns="0" bIns="0" rtlCol="0">
            <a:spAutoFit/>
          </a:bodyPr>
          <a:lstStyle/>
          <a:p>
            <a:r>
              <a:rPr lang="en-ZA" sz="2000" dirty="0" smtClean="0">
                <a:solidFill>
                  <a:srgbClr val="FF0000"/>
                </a:solidFill>
                <a:latin typeface="+mn-lt"/>
              </a:rPr>
              <a:t>Total growth over past 4 years = 7.6% on average across industries </a:t>
            </a: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76" y="1735420"/>
            <a:ext cx="8638223" cy="4421538"/>
          </a:xfrm>
          <a:prstGeom prst="rect">
            <a:avLst/>
          </a:prstGeom>
          <a:noFill/>
        </p:spPr>
      </p:pic>
    </p:spTree>
    <p:extLst>
      <p:ext uri="{BB962C8B-B14F-4D97-AF65-F5344CB8AC3E}">
        <p14:creationId xmlns:p14="http://schemas.microsoft.com/office/powerpoint/2010/main" val="1501452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nvPr>
        </p:nvGraphicFramePr>
        <p:xfrm>
          <a:off x="88447" y="1210180"/>
          <a:ext cx="8819074" cy="481520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048198" y="0"/>
            <a:ext cx="8095802" cy="1325563"/>
          </a:xfrm>
        </p:spPr>
        <p:txBody>
          <a:bodyPr/>
          <a:lstStyle/>
          <a:p>
            <a:r>
              <a:rPr lang="en-ZA" dirty="0">
                <a:solidFill>
                  <a:schemeClr val="tx1">
                    <a:lumMod val="65000"/>
                    <a:lumOff val="35000"/>
                  </a:schemeClr>
                </a:solidFill>
              </a:rPr>
              <a:t>SA agricultural net </a:t>
            </a:r>
            <a:r>
              <a:rPr lang="en-ZA" dirty="0" smtClean="0">
                <a:solidFill>
                  <a:schemeClr val="tx1">
                    <a:lumMod val="65000"/>
                    <a:lumOff val="35000"/>
                  </a:schemeClr>
                </a:solidFill>
              </a:rPr>
              <a:t>exports</a:t>
            </a:r>
            <a:endParaRPr lang="en-ZA" dirty="0">
              <a:solidFill>
                <a:schemeClr val="tx1">
                  <a:lumMod val="65000"/>
                  <a:lumOff val="35000"/>
                </a:schemeClr>
              </a:solidFill>
            </a:endParaRPr>
          </a:p>
        </p:txBody>
      </p:sp>
      <p:cxnSp>
        <p:nvCxnSpPr>
          <p:cNvPr id="6" name="Straight Arrow Connector 5"/>
          <p:cNvCxnSpPr/>
          <p:nvPr/>
        </p:nvCxnSpPr>
        <p:spPr>
          <a:xfrm flipV="1">
            <a:off x="1061196" y="2280244"/>
            <a:ext cx="616028" cy="507872"/>
          </a:xfrm>
          <a:prstGeom prst="straightConnector1">
            <a:avLst/>
          </a:prstGeom>
          <a:ln w="571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V="1">
            <a:off x="2232695" y="2967770"/>
            <a:ext cx="616028" cy="507872"/>
          </a:xfrm>
          <a:prstGeom prst="straightConnector1">
            <a:avLst/>
          </a:prstGeom>
          <a:ln w="571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V="1">
            <a:off x="3341010" y="3279576"/>
            <a:ext cx="746405" cy="392132"/>
          </a:xfrm>
          <a:prstGeom prst="straightConnector1">
            <a:avLst/>
          </a:prstGeom>
          <a:ln w="571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4443302" y="4599141"/>
            <a:ext cx="831149" cy="0"/>
          </a:xfrm>
          <a:prstGeom prst="straightConnector1">
            <a:avLst/>
          </a:prstGeom>
          <a:ln w="571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5574489" y="3260305"/>
            <a:ext cx="831149" cy="0"/>
          </a:xfrm>
          <a:prstGeom prst="straightConnector1">
            <a:avLst/>
          </a:prstGeom>
          <a:ln w="571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5479066" y="2534180"/>
            <a:ext cx="968044" cy="580425"/>
          </a:xfrm>
          <a:prstGeom prst="rect">
            <a:avLst/>
          </a:prstGeom>
          <a:gradFill>
            <a:gsLst>
              <a:gs pos="0">
                <a:srgbClr val="FF0000"/>
              </a:gs>
              <a:gs pos="100000">
                <a:srgbClr val="FF0000"/>
              </a:gs>
            </a:gsLst>
          </a:gradFill>
        </p:spPr>
        <p:style>
          <a:lnRef idx="1">
            <a:schemeClr val="accent2"/>
          </a:lnRef>
          <a:fillRef idx="3">
            <a:schemeClr val="accent2"/>
          </a:fillRef>
          <a:effectRef idx="2">
            <a:schemeClr val="accent2"/>
          </a:effectRef>
          <a:fontRef idx="minor">
            <a:schemeClr val="lt1"/>
          </a:fontRef>
        </p:style>
        <p:txBody>
          <a:bodyPr lIns="80145" tIns="40073" rIns="80145" bIns="40073" rtlCol="0" anchor="ctr"/>
          <a:lstStyle/>
          <a:p>
            <a:pPr algn="ctr"/>
            <a:r>
              <a:rPr lang="en-ZA" dirty="0"/>
              <a:t>BREXIT?</a:t>
            </a:r>
          </a:p>
        </p:txBody>
      </p:sp>
      <p:pic>
        <p:nvPicPr>
          <p:cNvPr id="10" name="Picture 9"/>
          <p:cNvPicPr/>
          <p:nvPr/>
        </p:nvPicPr>
        <p:blipFill>
          <a:blip r:embed="rId4" cstate="print">
            <a:extLst>
              <a:ext uri="{BEBA8EAE-BF5A-486C-A8C5-ECC9F3942E4B}">
                <a14:imgProps xmlns:a14="http://schemas.microsoft.com/office/drawing/2010/main">
                  <a14:imgLayer r:embed="rId5">
                    <a14:imgEffect>
                      <a14:artisticGlowDiffused trans="50000" intensity="10"/>
                    </a14:imgEffect>
                  </a14:imgLayer>
                </a14:imgProps>
              </a:ext>
              <a:ext uri="{28A0092B-C50C-407E-A947-70E740481C1C}">
                <a14:useLocalDpi xmlns:a14="http://schemas.microsoft.com/office/drawing/2010/main" val="0"/>
              </a:ext>
            </a:extLst>
          </a:blip>
          <a:stretch>
            <a:fillRect/>
          </a:stretch>
        </p:blipFill>
        <p:spPr>
          <a:xfrm>
            <a:off x="7004569" y="2100588"/>
            <a:ext cx="448712" cy="397315"/>
          </a:xfrm>
          <a:prstGeom prst="rect">
            <a:avLst/>
          </a:prstGeom>
        </p:spPr>
      </p:pic>
    </p:spTree>
    <p:extLst>
      <p:ext uri="{BB962C8B-B14F-4D97-AF65-F5344CB8AC3E}">
        <p14:creationId xmlns:p14="http://schemas.microsoft.com/office/powerpoint/2010/main" val="205021175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tx1"/>
                </a:solidFill>
              </a:rPr>
              <a:t>Relative shift in area</a:t>
            </a:r>
            <a:endParaRPr lang="en-ZA" sz="4000"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3" y="1106488"/>
            <a:ext cx="8297227" cy="541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97142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144" y="373386"/>
            <a:ext cx="7886700" cy="404895"/>
          </a:xfrm>
          <a:ln>
            <a:noFill/>
          </a:ln>
        </p:spPr>
        <p:txBody>
          <a:bodyPr>
            <a:noAutofit/>
          </a:bodyPr>
          <a:lstStyle/>
          <a:p>
            <a:r>
              <a:rPr lang="en-ZA" sz="4000" dirty="0" smtClean="0">
                <a:cs typeface="Times New Roman" panose="02020603050405020304" pitchFamily="18" charset="0"/>
              </a:rPr>
              <a:t>NDP vision – focus on jobs &amp; growth</a:t>
            </a:r>
            <a:endParaRPr lang="en-ZA" sz="4000" dirty="0">
              <a:cs typeface="Times New Roman" panose="02020603050405020304" pitchFamily="18" charset="0"/>
            </a:endParaRPr>
          </a:p>
        </p:txBody>
      </p:sp>
      <p:pic>
        <p:nvPicPr>
          <p:cNvPr id="8" name="Content Placeholder 5"/>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7543" y="1052736"/>
            <a:ext cx="7857059" cy="4608512"/>
          </a:xfrm>
          <a:prstGeom prst="rect">
            <a:avLst/>
          </a:prstGeom>
          <a:noFill/>
        </p:spPr>
      </p:pic>
      <p:sp>
        <p:nvSpPr>
          <p:cNvPr id="11" name="Rectangle 10"/>
          <p:cNvSpPr/>
          <p:nvPr/>
        </p:nvSpPr>
        <p:spPr>
          <a:xfrm>
            <a:off x="0" y="5805264"/>
            <a:ext cx="4366101" cy="400110"/>
          </a:xfrm>
          <a:prstGeom prst="rect">
            <a:avLst/>
          </a:prstGeom>
        </p:spPr>
        <p:txBody>
          <a:bodyPr wrap="square">
            <a:spAutoFit/>
          </a:bodyPr>
          <a:lstStyle/>
          <a:p>
            <a:r>
              <a:rPr lang="en-ZA" sz="1000" b="1" i="1" dirty="0">
                <a:cs typeface="Times New Roman" panose="02020603050405020304" pitchFamily="18" charset="0"/>
              </a:rPr>
              <a:t>Figure 10: The million jobs</a:t>
            </a:r>
          </a:p>
          <a:p>
            <a:r>
              <a:rPr lang="en-ZA" sz="1000" b="1" i="1" dirty="0">
                <a:cs typeface="Times New Roman" panose="02020603050405020304" pitchFamily="18" charset="0"/>
              </a:rPr>
              <a:t>Source: NPC, 2012</a:t>
            </a:r>
          </a:p>
        </p:txBody>
      </p:sp>
      <p:pic>
        <p:nvPicPr>
          <p:cNvPr id="7" name="Picture 6"/>
          <p:cNvPicPr>
            <a:picLocks noChangeAspect="1"/>
          </p:cNvPicPr>
          <p:nvPr/>
        </p:nvPicPr>
        <p:blipFill>
          <a:blip r:embed="rId3"/>
          <a:stretch>
            <a:fillRect/>
          </a:stretch>
        </p:blipFill>
        <p:spPr>
          <a:xfrm>
            <a:off x="492270" y="1124744"/>
            <a:ext cx="564469" cy="504056"/>
          </a:xfrm>
          <a:prstGeom prst="rect">
            <a:avLst/>
          </a:prstGeom>
        </p:spPr>
      </p:pic>
    </p:spTree>
    <p:extLst>
      <p:ext uri="{BB962C8B-B14F-4D97-AF65-F5344CB8AC3E}">
        <p14:creationId xmlns:p14="http://schemas.microsoft.com/office/powerpoint/2010/main" val="21809997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444" y="13400"/>
            <a:ext cx="7859771" cy="1107996"/>
          </a:xfrm>
          <a:noFill/>
          <a:ln w="9525">
            <a:noFill/>
            <a:miter lim="800000"/>
            <a:headEnd/>
            <a:tailEnd/>
          </a:ln>
        </p:spPr>
        <p:txBody>
          <a:bodyPr vert="horz" wrap="square" lIns="0" tIns="0" rIns="0" bIns="0" numCol="1" anchor="ctr" anchorCtr="0" compatLnSpc="1">
            <a:prstTxWarp prst="textNoShape">
              <a:avLst/>
            </a:prstTxWarp>
            <a:spAutoFit/>
          </a:bodyPr>
          <a:lstStyle/>
          <a:p>
            <a:r>
              <a:rPr lang="en-ZA" sz="4000" dirty="0" smtClean="0">
                <a:solidFill>
                  <a:schemeClr val="accent3">
                    <a:lumMod val="50000"/>
                  </a:schemeClr>
                </a:solidFill>
              </a:rPr>
              <a:t>SA challenge: Urbanization &amp; rural unemployment</a:t>
            </a:r>
            <a:endParaRPr lang="en-ZA" sz="4000" dirty="0">
              <a:solidFill>
                <a:srgbClr val="FF0000"/>
              </a:solidFill>
            </a:endParaRPr>
          </a:p>
        </p:txBody>
      </p:sp>
      <p:sp>
        <p:nvSpPr>
          <p:cNvPr id="4" name="Footer Placeholder 3"/>
          <p:cNvSpPr>
            <a:spLocks noGrp="1"/>
          </p:cNvSpPr>
          <p:nvPr>
            <p:ph type="ftr" sz="quarter" idx="10"/>
          </p:nvPr>
        </p:nvSpPr>
        <p:spPr/>
        <p:txBody>
          <a:bodyPr/>
          <a:lstStyle/>
          <a:p>
            <a:pPr>
              <a:defRPr/>
            </a:pPr>
            <a:fld id="{DA31285C-F147-457C-BEFD-1584D1AC4300}" type="slidenum">
              <a:rPr lang="en-US" smtClean="0"/>
              <a:pPr>
                <a:defRPr/>
              </a:pPr>
              <a:t>31</a:t>
            </a:fld>
            <a:r>
              <a:rPr lang="en-US" smtClean="0"/>
              <a:t>   | </a:t>
            </a:r>
            <a:endParaRPr lang="en-US" dirty="0"/>
          </a:p>
        </p:txBody>
      </p:sp>
      <p:sp>
        <p:nvSpPr>
          <p:cNvPr id="11" name="TextBox 10"/>
          <p:cNvSpPr txBox="1"/>
          <p:nvPr/>
        </p:nvSpPr>
        <p:spPr>
          <a:xfrm>
            <a:off x="524342" y="1136076"/>
            <a:ext cx="1138205" cy="307777"/>
          </a:xfrm>
          <a:prstGeom prst="rect">
            <a:avLst/>
          </a:prstGeom>
          <a:noFill/>
        </p:spPr>
        <p:txBody>
          <a:bodyPr wrap="square" lIns="0" tIns="0" rIns="0" bIns="0" rtlCol="0">
            <a:spAutoFit/>
          </a:bodyPr>
          <a:lstStyle/>
          <a:p>
            <a:endParaRPr lang="en-ZA" sz="2000" dirty="0" err="1" smtClean="0">
              <a:solidFill>
                <a:schemeClr val="tx1"/>
              </a:solidFill>
              <a:latin typeface="+mn-lt"/>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3" y="1255713"/>
            <a:ext cx="7987803" cy="45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28611" y="5816663"/>
            <a:ext cx="3451299" cy="369332"/>
          </a:xfrm>
          <a:prstGeom prst="rect">
            <a:avLst/>
          </a:prstGeom>
          <a:noFill/>
        </p:spPr>
        <p:txBody>
          <a:bodyPr wrap="square" rtlCol="0">
            <a:spAutoFit/>
          </a:bodyPr>
          <a:lstStyle/>
          <a:p>
            <a:r>
              <a:rPr lang="en-ZA" dirty="0" smtClean="0"/>
              <a:t>Source: United Nations, 2016</a:t>
            </a:r>
            <a:endParaRPr lang="en-ZA" dirty="0"/>
          </a:p>
        </p:txBody>
      </p:sp>
      <p:pic>
        <p:nvPicPr>
          <p:cNvPr id="8" name="Picture 7"/>
          <p:cNvPicPr>
            <a:picLocks noChangeAspect="1"/>
          </p:cNvPicPr>
          <p:nvPr/>
        </p:nvPicPr>
        <p:blipFill>
          <a:blip r:embed="rId3"/>
          <a:stretch>
            <a:fillRect/>
          </a:stretch>
        </p:blipFill>
        <p:spPr>
          <a:xfrm>
            <a:off x="1112797" y="1402878"/>
            <a:ext cx="564469" cy="504056"/>
          </a:xfrm>
          <a:prstGeom prst="rect">
            <a:avLst/>
          </a:prstGeom>
        </p:spPr>
      </p:pic>
    </p:spTree>
    <p:extLst>
      <p:ext uri="{BB962C8B-B14F-4D97-AF65-F5344CB8AC3E}">
        <p14:creationId xmlns:p14="http://schemas.microsoft.com/office/powerpoint/2010/main" val="22951836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3186714" y="1755058"/>
            <a:ext cx="2461918" cy="1325563"/>
          </a:xfrm>
        </p:spPr>
        <p:txBody>
          <a:bodyPr/>
          <a:lstStyle/>
          <a:p>
            <a:pPr>
              <a:lnSpc>
                <a:spcPct val="120000"/>
              </a:lnSpc>
            </a:pPr>
            <a:r>
              <a:rPr lang="en-GB" sz="5400" b="1" dirty="0" smtClean="0">
                <a:solidFill>
                  <a:schemeClr val="accent6">
                    <a:lumMod val="75000"/>
                  </a:schemeClr>
                </a:solidFill>
              </a:rPr>
              <a:t>End!</a:t>
            </a:r>
          </a:p>
        </p:txBody>
      </p:sp>
      <p:sp>
        <p:nvSpPr>
          <p:cNvPr id="29700" name="Rectangle 3"/>
          <p:cNvSpPr>
            <a:spLocks noGrp="1" noChangeArrowheads="1"/>
          </p:cNvSpPr>
          <p:nvPr>
            <p:ph type="body" idx="1"/>
          </p:nvPr>
        </p:nvSpPr>
        <p:spPr>
          <a:xfrm>
            <a:off x="2150244" y="3676702"/>
            <a:ext cx="3981450" cy="1439862"/>
          </a:xfrm>
        </p:spPr>
        <p:txBody>
          <a:bodyPr>
            <a:normAutofit lnSpcReduction="10000"/>
          </a:bodyPr>
          <a:lstStyle/>
          <a:p>
            <a:pPr marL="0" indent="0" algn="ctr">
              <a:lnSpc>
                <a:spcPct val="120000"/>
              </a:lnSpc>
              <a:buFontTx/>
              <a:buNone/>
            </a:pPr>
            <a:r>
              <a:rPr lang="en-GB" sz="3600" b="1" dirty="0" smtClean="0">
                <a:solidFill>
                  <a:schemeClr val="accent6">
                    <a:lumMod val="75000"/>
                  </a:schemeClr>
                </a:solidFill>
              </a:rPr>
              <a:t>Visit us at</a:t>
            </a:r>
          </a:p>
          <a:p>
            <a:pPr marL="0" indent="0" algn="ctr">
              <a:lnSpc>
                <a:spcPct val="120000"/>
              </a:lnSpc>
              <a:buFontTx/>
              <a:buNone/>
            </a:pPr>
            <a:r>
              <a:rPr lang="en-GB" sz="3600" b="1" dirty="0" smtClean="0">
                <a:solidFill>
                  <a:schemeClr val="accent6">
                    <a:lumMod val="75000"/>
                  </a:schemeClr>
                </a:solidFill>
              </a:rPr>
              <a:t>www.bfap.co.za</a:t>
            </a:r>
          </a:p>
          <a:p>
            <a:pPr marL="0" indent="0" algn="ctr">
              <a:lnSpc>
                <a:spcPct val="120000"/>
              </a:lnSpc>
              <a:buFontTx/>
              <a:buNone/>
            </a:pPr>
            <a:endParaRPr lang="en-GB" dirty="0" smtClean="0">
              <a:solidFill>
                <a:schemeClr val="accent6">
                  <a:lumMod val="75000"/>
                </a:schemeClr>
              </a:solidFill>
            </a:endParaRPr>
          </a:p>
          <a:p>
            <a:pPr marL="0" indent="0" algn="ctr">
              <a:lnSpc>
                <a:spcPct val="120000"/>
              </a:lnSpc>
              <a:buFontTx/>
              <a:buNone/>
            </a:pPr>
            <a:endParaRPr lang="en-GB" sz="8800" b="1" dirty="0" smtClean="0">
              <a:solidFill>
                <a:schemeClr val="accent6">
                  <a:lumMod val="75000"/>
                </a:schemeClr>
              </a:solidFill>
            </a:endParaRPr>
          </a:p>
        </p:txBody>
      </p:sp>
    </p:spTree>
    <p:extLst>
      <p:ext uri="{BB962C8B-B14F-4D97-AF65-F5344CB8AC3E}">
        <p14:creationId xmlns:p14="http://schemas.microsoft.com/office/powerpoint/2010/main" val="952011881"/>
      </p:ext>
    </p:extLst>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95" y="278752"/>
            <a:ext cx="9144000" cy="576400"/>
          </a:xfrm>
        </p:spPr>
        <p:txBody>
          <a:bodyPr anchor="ctr" anchorCtr="0">
            <a:noAutofit/>
          </a:bodyPr>
          <a:lstStyle/>
          <a:p>
            <a:pPr algn="ctr">
              <a:defRPr/>
            </a:pPr>
            <a:r>
              <a:rPr lang="en-US" sz="4000" dirty="0">
                <a:solidFill>
                  <a:schemeClr val="tx1"/>
                </a:solidFill>
                <a:latin typeface="+mn-lt"/>
              </a:rPr>
              <a:t>El Nino (2015/16) &amp; La Nina (2016/17)</a:t>
            </a:r>
          </a:p>
        </p:txBody>
      </p:sp>
      <p:sp>
        <p:nvSpPr>
          <p:cNvPr id="6" name="TextBox 5"/>
          <p:cNvSpPr txBox="1"/>
          <p:nvPr/>
        </p:nvSpPr>
        <p:spPr>
          <a:xfrm>
            <a:off x="120348" y="6199616"/>
            <a:ext cx="3444944" cy="329321"/>
          </a:xfrm>
          <a:prstGeom prst="rect">
            <a:avLst/>
          </a:prstGeom>
          <a:noFill/>
        </p:spPr>
        <p:txBody>
          <a:bodyPr wrap="square" rtlCol="0">
            <a:spAutoFit/>
          </a:bodyPr>
          <a:lstStyle/>
          <a:p>
            <a:r>
              <a:rPr lang="en-ZA" sz="1540" dirty="0"/>
              <a:t>Source: </a:t>
            </a:r>
            <a:r>
              <a:rPr lang="en-ZA" sz="1540" dirty="0" err="1"/>
              <a:t>ReNAPRI</a:t>
            </a:r>
            <a:r>
              <a:rPr lang="en-ZA" sz="1540" dirty="0"/>
              <a:t>, 2017</a:t>
            </a:r>
          </a:p>
        </p:txBody>
      </p:sp>
      <p:graphicFrame>
        <p:nvGraphicFramePr>
          <p:cNvPr id="5" name="Chart 4"/>
          <p:cNvGraphicFramePr>
            <a:graphicFrameLocks/>
          </p:cNvGraphicFramePr>
          <p:nvPr/>
        </p:nvGraphicFramePr>
        <p:xfrm>
          <a:off x="380095" y="1018153"/>
          <a:ext cx="8567962" cy="5007090"/>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2583066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tx1"/>
                </a:solidFill>
              </a:rPr>
              <a:t>Global grain prices</a:t>
            </a:r>
            <a:endParaRPr lang="en-ZA" sz="4000" dirty="0">
              <a:solidFill>
                <a:schemeClr val="tx1"/>
              </a:solidFill>
            </a:endParaRPr>
          </a:p>
        </p:txBody>
      </p:sp>
      <p:graphicFrame>
        <p:nvGraphicFramePr>
          <p:cNvPr id="5" name="Chart 4">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1200257732"/>
              </p:ext>
            </p:extLst>
          </p:nvPr>
        </p:nvGraphicFramePr>
        <p:xfrm>
          <a:off x="176463" y="1010654"/>
          <a:ext cx="8758435" cy="50372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0786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311" y="218505"/>
            <a:ext cx="7217689" cy="822259"/>
          </a:xfrm>
        </p:spPr>
        <p:txBody>
          <a:bodyPr/>
          <a:lstStyle/>
          <a:p>
            <a:r>
              <a:rPr lang="en-ZA" dirty="0" smtClean="0">
                <a:solidFill>
                  <a:schemeClr val="tx1"/>
                </a:solidFill>
              </a:rPr>
              <a:t>Exchange rate</a:t>
            </a:r>
            <a:endParaRPr lang="en-GB" dirty="0">
              <a:solidFill>
                <a:schemeClr val="tx1"/>
              </a:solidFill>
            </a:endParaRPr>
          </a:p>
        </p:txBody>
      </p:sp>
      <p:graphicFrame>
        <p:nvGraphicFramePr>
          <p:cNvPr id="3" name="Chart 2"/>
          <p:cNvGraphicFramePr>
            <a:graphicFrameLocks/>
          </p:cNvGraphicFramePr>
          <p:nvPr>
            <p:extLst>
              <p:ext uri="{D42A27DB-BD31-4B8C-83A1-F6EECF244321}">
                <p14:modId xmlns:p14="http://schemas.microsoft.com/office/powerpoint/2010/main" val="4023746817"/>
              </p:ext>
            </p:extLst>
          </p:nvPr>
        </p:nvGraphicFramePr>
        <p:xfrm>
          <a:off x="381000" y="1040764"/>
          <a:ext cx="8199120" cy="49028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94381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913" y="351227"/>
            <a:ext cx="8062912" cy="609398"/>
          </a:xfrm>
          <a:noFill/>
          <a:ln w="9525">
            <a:noFill/>
            <a:miter lim="800000"/>
            <a:headEnd/>
            <a:tailEnd/>
          </a:ln>
        </p:spPr>
        <p:txBody>
          <a:bodyPr vert="horz" wrap="square" lIns="0" tIns="0" rIns="0" bIns="0" numCol="1" anchor="ctr" anchorCtr="0" compatLnSpc="1">
            <a:prstTxWarp prst="textNoShape">
              <a:avLst/>
            </a:prstTxWarp>
            <a:spAutoFit/>
          </a:bodyPr>
          <a:lstStyle/>
          <a:p>
            <a:r>
              <a:rPr lang="en-ZA" dirty="0" smtClean="0">
                <a:solidFill>
                  <a:schemeClr val="accent3">
                    <a:lumMod val="50000"/>
                  </a:schemeClr>
                </a:solidFill>
              </a:rPr>
              <a:t>Pendulum in the grain market</a:t>
            </a:r>
            <a:endParaRPr lang="en-ZA" dirty="0">
              <a:solidFill>
                <a:schemeClr val="accent3">
                  <a:lumMod val="50000"/>
                </a:schemeClr>
              </a:solidFill>
            </a:endParaRPr>
          </a:p>
        </p:txBody>
      </p:sp>
      <p:sp>
        <p:nvSpPr>
          <p:cNvPr id="4" name="Footer Placeholder 3"/>
          <p:cNvSpPr>
            <a:spLocks noGrp="1"/>
          </p:cNvSpPr>
          <p:nvPr>
            <p:ph type="ftr" sz="quarter" idx="10"/>
          </p:nvPr>
        </p:nvSpPr>
        <p:spPr/>
        <p:txBody>
          <a:bodyPr/>
          <a:lstStyle/>
          <a:p>
            <a:pPr>
              <a:defRPr/>
            </a:pPr>
            <a:fld id="{DA31285C-F147-457C-BEFD-1584D1AC4300}" type="slidenum">
              <a:rPr lang="en-US" smtClean="0"/>
              <a:pPr>
                <a:defRPr/>
              </a:pPr>
              <a:t>7</a:t>
            </a:fld>
            <a:r>
              <a:rPr lang="en-US" smtClean="0"/>
              <a:t>   | </a:t>
            </a:r>
            <a:endParaRPr lang="en-US" dirty="0"/>
          </a:p>
        </p:txBody>
      </p:sp>
      <p:graphicFrame>
        <p:nvGraphicFramePr>
          <p:cNvPr id="6" name="Chart 5">
            <a:extLst>
              <a:ext uri="{FF2B5EF4-FFF2-40B4-BE49-F238E27FC236}">
                <a16:creationId xmlns:a16="http://schemas.microsoft.com/office/drawing/2014/main" id="{00000000-0008-0000-1300-000013D00000}"/>
              </a:ext>
            </a:extLst>
          </p:cNvPr>
          <p:cNvGraphicFramePr>
            <a:graphicFrameLocks/>
          </p:cNvGraphicFramePr>
          <p:nvPr>
            <p:extLst>
              <p:ext uri="{D42A27DB-BD31-4B8C-83A1-F6EECF244321}">
                <p14:modId xmlns:p14="http://schemas.microsoft.com/office/powerpoint/2010/main" val="4073791728"/>
              </p:ext>
            </p:extLst>
          </p:nvPr>
        </p:nvGraphicFramePr>
        <p:xfrm>
          <a:off x="320040" y="960625"/>
          <a:ext cx="8439785" cy="46789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2959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437" y="273858"/>
            <a:ext cx="8205727" cy="645888"/>
          </a:xfrm>
        </p:spPr>
        <p:txBody>
          <a:bodyPr/>
          <a:lstStyle/>
          <a:p>
            <a:r>
              <a:rPr lang="en-ZA" sz="3080" dirty="0"/>
              <a:t>Regional revenue: Grain &amp; oilseeds</a:t>
            </a:r>
          </a:p>
        </p:txBody>
      </p:sp>
      <p:sp>
        <p:nvSpPr>
          <p:cNvPr id="6" name="Title 1"/>
          <p:cNvSpPr txBox="1">
            <a:spLocks/>
          </p:cNvSpPr>
          <p:nvPr/>
        </p:nvSpPr>
        <p:spPr>
          <a:xfrm>
            <a:off x="702437" y="667556"/>
            <a:ext cx="8205727" cy="645888"/>
          </a:xfrm>
          <a:prstGeom prst="rect">
            <a:avLst/>
          </a:prstGeom>
        </p:spPr>
        <p:txBody>
          <a:bodyPr lIns="89194" tIns="44597" rIns="89194" bIns="44597"/>
          <a:lstStyle>
            <a:lvl1pPr algn="ctr" defTabSz="521309" rtl="0" eaLnBrk="1" latinLnBrk="0" hangingPunct="1">
              <a:spcBef>
                <a:spcPct val="0"/>
              </a:spcBef>
              <a:buNone/>
              <a:defRPr sz="4800" kern="1200">
                <a:solidFill>
                  <a:schemeClr val="tx1"/>
                </a:solidFill>
                <a:latin typeface="+mj-lt"/>
                <a:ea typeface="+mj-ea"/>
                <a:cs typeface="+mj-cs"/>
              </a:defRPr>
            </a:lvl1pPr>
          </a:lstStyle>
          <a:p>
            <a:r>
              <a:rPr lang="en-ZA" sz="2053" dirty="0">
                <a:solidFill>
                  <a:schemeClr val="bg1">
                    <a:lumMod val="65000"/>
                  </a:schemeClr>
                </a:solidFill>
              </a:rPr>
              <a:t>FS revenue increase by almost 50% followed by NW (17%)</a:t>
            </a:r>
          </a:p>
          <a:p>
            <a:r>
              <a:rPr lang="en-ZA" sz="2053" dirty="0">
                <a:solidFill>
                  <a:schemeClr val="bg1">
                    <a:lumMod val="65000"/>
                  </a:schemeClr>
                </a:solidFill>
              </a:rPr>
              <a:t>A noteworthy decline is projected for NC, KZN, MP, LP &amp; GP</a:t>
            </a:r>
          </a:p>
        </p:txBody>
      </p:sp>
      <p:graphicFrame>
        <p:nvGraphicFramePr>
          <p:cNvPr id="7" name="Content Placeholder 6"/>
          <p:cNvGraphicFramePr>
            <a:graphicFrameLocks noGrp="1"/>
          </p:cNvGraphicFramePr>
          <p:nvPr>
            <p:ph idx="1"/>
            <p:extLst/>
          </p:nvPr>
        </p:nvGraphicFramePr>
        <p:xfrm>
          <a:off x="239024" y="1313444"/>
          <a:ext cx="8668670" cy="41146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9698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437" y="273861"/>
            <a:ext cx="8205727" cy="741822"/>
          </a:xfrm>
        </p:spPr>
        <p:txBody>
          <a:bodyPr/>
          <a:lstStyle/>
          <a:p>
            <a:r>
              <a:rPr lang="en-ZA" dirty="0" smtClean="0">
                <a:solidFill>
                  <a:srgbClr val="003217"/>
                </a:solidFill>
              </a:rPr>
              <a:t>Drought impact: Beef</a:t>
            </a:r>
            <a:endParaRPr lang="en-GB" dirty="0">
              <a:solidFill>
                <a:srgbClr val="003217"/>
              </a:solidFill>
            </a:endParaRPr>
          </a:p>
        </p:txBody>
      </p:sp>
      <p:graphicFrame>
        <p:nvGraphicFramePr>
          <p:cNvPr id="4" name="Content Placeholder 3"/>
          <p:cNvGraphicFramePr>
            <a:graphicFrameLocks noGrp="1"/>
          </p:cNvGraphicFramePr>
          <p:nvPr>
            <p:ph idx="1"/>
            <p:extLst/>
          </p:nvPr>
        </p:nvGraphicFramePr>
        <p:xfrm>
          <a:off x="239024" y="1015682"/>
          <a:ext cx="4428450" cy="44124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noGrp="1"/>
          </p:cNvGraphicFramePr>
          <p:nvPr>
            <p:extLst/>
          </p:nvPr>
        </p:nvGraphicFramePr>
        <p:xfrm>
          <a:off x="4621841" y="1016297"/>
          <a:ext cx="4308939" cy="4479712"/>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Straight Arrow Connector 6"/>
          <p:cNvCxnSpPr/>
          <p:nvPr/>
        </p:nvCxnSpPr>
        <p:spPr>
          <a:xfrm>
            <a:off x="7434107" y="2554202"/>
            <a:ext cx="850714" cy="1414782"/>
          </a:xfrm>
          <a:prstGeom prst="straightConnector1">
            <a:avLst/>
          </a:prstGeom>
          <a:ln w="412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7651193" y="2825906"/>
            <a:ext cx="640739" cy="334815"/>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7401931" y="5482526"/>
            <a:ext cx="1742068" cy="552946"/>
          </a:xfrm>
          <a:prstGeom prst="rect">
            <a:avLst/>
          </a:prstGeom>
          <a:noFill/>
        </p:spPr>
        <p:txBody>
          <a:bodyPr wrap="square" lIns="78206" tIns="39103" rIns="78206" bIns="39103" rtlCol="0">
            <a:spAutoFit/>
          </a:bodyPr>
          <a:lstStyle/>
          <a:p>
            <a:pPr algn="ctr"/>
            <a:r>
              <a:rPr lang="en-ZA" sz="1540" dirty="0"/>
              <a:t>Fig 71 &amp; 72, </a:t>
            </a:r>
          </a:p>
          <a:p>
            <a:pPr algn="ctr"/>
            <a:r>
              <a:rPr lang="en-ZA" sz="1540" dirty="0"/>
              <a:t>Pg. 81-82</a:t>
            </a:r>
          </a:p>
        </p:txBody>
      </p:sp>
      <p:sp>
        <p:nvSpPr>
          <p:cNvPr id="10" name="TextBox 9"/>
          <p:cNvSpPr txBox="1"/>
          <p:nvPr/>
        </p:nvSpPr>
        <p:spPr>
          <a:xfrm>
            <a:off x="-25717" y="5445242"/>
            <a:ext cx="2991779" cy="276679"/>
          </a:xfrm>
          <a:prstGeom prst="rect">
            <a:avLst/>
          </a:prstGeom>
          <a:solidFill>
            <a:srgbClr val="F2EFE5"/>
          </a:solidFill>
        </p:spPr>
        <p:txBody>
          <a:bodyPr wrap="square" rtlCol="0">
            <a:spAutoFit/>
          </a:bodyPr>
          <a:lstStyle/>
          <a:p>
            <a:r>
              <a:rPr lang="en-ZA" sz="1198" b="1" dirty="0"/>
              <a:t>Source: University of the Free State and RPO</a:t>
            </a:r>
            <a:endParaRPr lang="en-GB" sz="1198" b="1" dirty="0"/>
          </a:p>
        </p:txBody>
      </p:sp>
    </p:spTree>
    <p:extLst>
      <p:ext uri="{BB962C8B-B14F-4D97-AF65-F5344CB8AC3E}">
        <p14:creationId xmlns:p14="http://schemas.microsoft.com/office/powerpoint/2010/main" val="110334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aseline">
    <a:dk1>
      <a:sysClr val="windowText" lastClr="000000"/>
    </a:dk1>
    <a:lt1>
      <a:sysClr val="window" lastClr="FFFFFF"/>
    </a:lt1>
    <a:dk2>
      <a:srgbClr val="1F497D"/>
    </a:dk2>
    <a:lt2>
      <a:srgbClr val="EEECE1"/>
    </a:lt2>
    <a:accent1>
      <a:srgbClr val="548DD4"/>
    </a:accent1>
    <a:accent2>
      <a:srgbClr val="FFC000"/>
    </a:accent2>
    <a:accent3>
      <a:srgbClr val="7F7F7F"/>
    </a:accent3>
    <a:accent4>
      <a:srgbClr val="1F497D"/>
    </a:accent4>
    <a:accent5>
      <a:srgbClr val="92D050"/>
    </a:accent5>
    <a:accent6>
      <a:srgbClr val="FF660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10370</TotalTime>
  <Words>2216</Words>
  <Application>Microsoft Office PowerPoint</Application>
  <PresentationFormat>On-screen Show (4:3)</PresentationFormat>
  <Paragraphs>236</Paragraphs>
  <Slides>32</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Calibri Light</vt:lpstr>
      <vt:lpstr>Expert Sans Regular</vt:lpstr>
      <vt:lpstr>Times New Roman</vt:lpstr>
      <vt:lpstr>Office Theme</vt:lpstr>
      <vt:lpstr>Agricultural Outlook 2017 -  Catching up on global cycles Agri-NW Young farmer conference</vt:lpstr>
      <vt:lpstr>The pendulum </vt:lpstr>
      <vt:lpstr>Relative shift in area</vt:lpstr>
      <vt:lpstr>El Nino (2015/16) &amp; La Nina (2016/17)</vt:lpstr>
      <vt:lpstr>Global grain prices</vt:lpstr>
      <vt:lpstr>Exchange rate</vt:lpstr>
      <vt:lpstr>Pendulum in the grain market</vt:lpstr>
      <vt:lpstr>Regional revenue: Grain &amp; oilseeds</vt:lpstr>
      <vt:lpstr>Drought impact: Beef</vt:lpstr>
      <vt:lpstr>Export success for the beef industry</vt:lpstr>
      <vt:lpstr>Export prices</vt:lpstr>
      <vt:lpstr>Beef Outlook</vt:lpstr>
      <vt:lpstr>International meat prices</vt:lpstr>
      <vt:lpstr>International Competitiveness</vt:lpstr>
      <vt:lpstr>Real agricultural prices declining</vt:lpstr>
      <vt:lpstr>Per-capita use of grains and oilseeds</vt:lpstr>
      <vt:lpstr>Low margins – high volumes</vt:lpstr>
      <vt:lpstr>Production cost comparison</vt:lpstr>
      <vt:lpstr>Representative farms</vt:lpstr>
      <vt:lpstr>US farm profitability: average per acre: 2016-2020</vt:lpstr>
      <vt:lpstr>Soybean – Maize Ratio</vt:lpstr>
      <vt:lpstr>Regional Maize balance</vt:lpstr>
      <vt:lpstr>The Road from DAR to Lusaka</vt:lpstr>
      <vt:lpstr>Agriculture within a broader context</vt:lpstr>
      <vt:lpstr>Agricultural growth</vt:lpstr>
      <vt:lpstr>Subsector contributions</vt:lpstr>
      <vt:lpstr>Where should we focus?</vt:lpstr>
      <vt:lpstr>Agricultural production growth: 2011-2015</vt:lpstr>
      <vt:lpstr>SA agricultural net exports</vt:lpstr>
      <vt:lpstr>NDP vision – focus on jobs &amp; growth</vt:lpstr>
      <vt:lpstr>SA challenge: Urbanization &amp; rural unemployment</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BFAP Baseline 2014</dc:title>
  <dc:creator>Jan Greyling</dc:creator>
  <cp:lastModifiedBy>Prof. FH Meyer</cp:lastModifiedBy>
  <cp:revision>491</cp:revision>
  <dcterms:created xsi:type="dcterms:W3CDTF">2014-07-22T07:32:33Z</dcterms:created>
  <dcterms:modified xsi:type="dcterms:W3CDTF">2017-04-20T19:27:31Z</dcterms:modified>
</cp:coreProperties>
</file>