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8" r:id="rId4"/>
    <p:sldId id="269" r:id="rId5"/>
    <p:sldId id="273" r:id="rId6"/>
    <p:sldId id="260" r:id="rId7"/>
    <p:sldId id="267" r:id="rId8"/>
    <p:sldId id="266" r:id="rId9"/>
    <p:sldId id="265" r:id="rId10"/>
    <p:sldId id="272" r:id="rId11"/>
    <p:sldId id="271" r:id="rId12"/>
    <p:sldId id="263" r:id="rId13"/>
    <p:sldId id="262" r:id="rId14"/>
    <p:sldId id="279" r:id="rId15"/>
    <p:sldId id="261" r:id="rId16"/>
    <p:sldId id="274" r:id="rId17"/>
    <p:sldId id="275" r:id="rId18"/>
    <p:sldId id="270" r:id="rId19"/>
    <p:sldId id="276" r:id="rId20"/>
    <p:sldId id="277" r:id="rId21"/>
    <p:sldId id="278" r:id="rId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2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NWK_Rugsteun\Michael%20Werk\Agri%20NW\21%20Apr%202017%20Kongres\Prys_inligting_alle_gewasse_sedert_1931(201703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WK_Rugsteun\Michael%20Werk\Agri%20NW\21%20Apr%202017%20Kongres\Prys_inligting_alle_gewasse_sedert_1931(201703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WK_Rugsteun\Michael%20Werk\Agri%20NW\21%20Apr%202017%20Kongres\Prys_inligting_alle_gewasse_sedert_1931(201703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WK_Rugsteun\Michael%20Werk\Agri%20NW\21%20Apr%202017%20Kongres\Prys_inligting_alle_gewasse_sedert_1931(201703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WK_Rugsteun\Michael%20Werk\Agri%20NW\21%20Apr%202017%20Kongres\Prys_inligting_alle_gewasse_sedert_1931(201703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WK_Rugsteun\Michael%20Werk\Agri%20NW\21%20Apr%202017%20Kongres\Prys_inligting_alle_gewasse_sedert_1931(20170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u="sng"/>
            </a:pPr>
            <a:r>
              <a:rPr lang="en-US" sz="2000" u="sng" dirty="0"/>
              <a:t>Mielies: </a:t>
            </a:r>
            <a:r>
              <a:rPr lang="en-US" sz="2000" u="sng" dirty="0" err="1"/>
              <a:t>Produsente</a:t>
            </a:r>
            <a:r>
              <a:rPr lang="en-US" sz="2000" u="sng" dirty="0"/>
              <a:t> </a:t>
            </a:r>
            <a:r>
              <a:rPr lang="en-US" sz="2000" u="sng" dirty="0" err="1" smtClean="0"/>
              <a:t>Prys</a:t>
            </a:r>
            <a:r>
              <a:rPr lang="en-US" sz="2000" u="sng" dirty="0" smtClean="0"/>
              <a:t> </a:t>
            </a:r>
            <a:r>
              <a:rPr lang="en-US" sz="1200" u="sng" dirty="0" smtClean="0"/>
              <a:t>(</a:t>
            </a:r>
            <a:r>
              <a:rPr lang="en-US" sz="1200" u="sng" dirty="0" err="1" smtClean="0"/>
              <a:t>SAGIS</a:t>
            </a:r>
            <a:r>
              <a:rPr lang="en-US" sz="1200" u="sng" dirty="0" smtClean="0"/>
              <a:t>)</a:t>
            </a:r>
            <a:r>
              <a:rPr lang="en-US" sz="2000" u="sng" dirty="0" smtClean="0"/>
              <a:t> </a:t>
            </a:r>
            <a:endParaRPr lang="en-US" sz="2000" u="sng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4684588643316457E-2"/>
          <c:y val="0.10618724491899245"/>
          <c:w val="0.9186229126382266"/>
          <c:h val="0.71150878759352887"/>
        </c:manualLayout>
      </c:layout>
      <c:lineChart>
        <c:grouping val="standard"/>
        <c:varyColors val="0"/>
        <c:ser>
          <c:idx val="0"/>
          <c:order val="0"/>
          <c:cat>
            <c:strRef>
              <c:f>Rton!$A$11:$A$91</c:f>
              <c:strCache>
                <c:ptCount val="81"/>
                <c:pt idx="0">
                  <c:v>1935/36</c:v>
                </c:pt>
                <c:pt idx="1">
                  <c:v>1936/37</c:v>
                </c:pt>
                <c:pt idx="2">
                  <c:v>1937/38</c:v>
                </c:pt>
                <c:pt idx="3">
                  <c:v>1938/39</c:v>
                </c:pt>
                <c:pt idx="4">
                  <c:v>1939/40</c:v>
                </c:pt>
                <c:pt idx="5">
                  <c:v>1940/41</c:v>
                </c:pt>
                <c:pt idx="6">
                  <c:v>1941/42</c:v>
                </c:pt>
                <c:pt idx="7">
                  <c:v>1942/43</c:v>
                </c:pt>
                <c:pt idx="8">
                  <c:v>1943/44</c:v>
                </c:pt>
                <c:pt idx="9">
                  <c:v>1944/45</c:v>
                </c:pt>
                <c:pt idx="10">
                  <c:v>1945/46</c:v>
                </c:pt>
                <c:pt idx="11">
                  <c:v>1946/47</c:v>
                </c:pt>
                <c:pt idx="12">
                  <c:v>1947/48</c:v>
                </c:pt>
                <c:pt idx="13">
                  <c:v>1948/49</c:v>
                </c:pt>
                <c:pt idx="14">
                  <c:v>1949/50</c:v>
                </c:pt>
                <c:pt idx="15">
                  <c:v>1950/51</c:v>
                </c:pt>
                <c:pt idx="16">
                  <c:v>1951/52</c:v>
                </c:pt>
                <c:pt idx="17">
                  <c:v>1952/53</c:v>
                </c:pt>
                <c:pt idx="18">
                  <c:v>1953/54</c:v>
                </c:pt>
                <c:pt idx="19">
                  <c:v>1954/55</c:v>
                </c:pt>
                <c:pt idx="20">
                  <c:v>1955/56</c:v>
                </c:pt>
                <c:pt idx="21">
                  <c:v>1956/57</c:v>
                </c:pt>
                <c:pt idx="22">
                  <c:v>1957/58</c:v>
                </c:pt>
                <c:pt idx="23">
                  <c:v>1958/59</c:v>
                </c:pt>
                <c:pt idx="24">
                  <c:v>1959/60</c:v>
                </c:pt>
                <c:pt idx="25">
                  <c:v>1960/61</c:v>
                </c:pt>
                <c:pt idx="26">
                  <c:v>1961/62</c:v>
                </c:pt>
                <c:pt idx="27">
                  <c:v>1962/63</c:v>
                </c:pt>
                <c:pt idx="28">
                  <c:v>1963/64</c:v>
                </c:pt>
                <c:pt idx="29">
                  <c:v>1964/65</c:v>
                </c:pt>
                <c:pt idx="30">
                  <c:v>1965/66</c:v>
                </c:pt>
                <c:pt idx="31">
                  <c:v>1966/67</c:v>
                </c:pt>
                <c:pt idx="32">
                  <c:v>1967/68</c:v>
                </c:pt>
                <c:pt idx="33">
                  <c:v>1968/69</c:v>
                </c:pt>
                <c:pt idx="34">
                  <c:v>1969/70</c:v>
                </c:pt>
                <c:pt idx="35">
                  <c:v>1970/71</c:v>
                </c:pt>
                <c:pt idx="36">
                  <c:v>1971/72</c:v>
                </c:pt>
                <c:pt idx="37">
                  <c:v>1972/73</c:v>
                </c:pt>
                <c:pt idx="38">
                  <c:v>1973/74</c:v>
                </c:pt>
                <c:pt idx="39">
                  <c:v>1974/75</c:v>
                </c:pt>
                <c:pt idx="40">
                  <c:v>1975/76</c:v>
                </c:pt>
                <c:pt idx="41">
                  <c:v>1976/77</c:v>
                </c:pt>
                <c:pt idx="42">
                  <c:v>1977/78</c:v>
                </c:pt>
                <c:pt idx="43">
                  <c:v>1978/79</c:v>
                </c:pt>
                <c:pt idx="44">
                  <c:v>1979/80</c:v>
                </c:pt>
                <c:pt idx="45">
                  <c:v>1980/81</c:v>
                </c:pt>
                <c:pt idx="46">
                  <c:v>1981/82</c:v>
                </c:pt>
                <c:pt idx="47">
                  <c:v>1982/83</c:v>
                </c:pt>
                <c:pt idx="48">
                  <c:v>1983/84</c:v>
                </c:pt>
                <c:pt idx="49">
                  <c:v>1984/85</c:v>
                </c:pt>
                <c:pt idx="50">
                  <c:v>1985/86</c:v>
                </c:pt>
                <c:pt idx="51">
                  <c:v>1986/87</c:v>
                </c:pt>
                <c:pt idx="52">
                  <c:v>1987/88</c:v>
                </c:pt>
                <c:pt idx="53">
                  <c:v>1988/89</c:v>
                </c:pt>
                <c:pt idx="54">
                  <c:v>1989/90</c:v>
                </c:pt>
                <c:pt idx="55">
                  <c:v> 1990/91</c:v>
                </c:pt>
                <c:pt idx="56">
                  <c:v>1991/92</c:v>
                </c:pt>
                <c:pt idx="57">
                  <c:v>1992/93</c:v>
                </c:pt>
                <c:pt idx="58">
                  <c:v>1993/94</c:v>
                </c:pt>
                <c:pt idx="59">
                  <c:v>1994/95</c:v>
                </c:pt>
                <c:pt idx="60">
                  <c:v>1995/96</c:v>
                </c:pt>
                <c:pt idx="61">
                  <c:v>1996/97</c:v>
                </c:pt>
                <c:pt idx="62">
                  <c:v>1997/98</c:v>
                </c:pt>
                <c:pt idx="63">
                  <c:v>1998/99</c:v>
                </c:pt>
                <c:pt idx="64">
                  <c:v>1999/00</c:v>
                </c:pt>
                <c:pt idx="65">
                  <c:v> 2000/01</c:v>
                </c:pt>
                <c:pt idx="66">
                  <c:v> 2001/02</c:v>
                </c:pt>
                <c:pt idx="67">
                  <c:v> 2002/03</c:v>
                </c:pt>
                <c:pt idx="68">
                  <c:v> 2003/04</c:v>
                </c:pt>
                <c:pt idx="69">
                  <c:v> 2004/05</c:v>
                </c:pt>
                <c:pt idx="70">
                  <c:v> 2005/06</c:v>
                </c:pt>
                <c:pt idx="71">
                  <c:v> 2006/07</c:v>
                </c:pt>
                <c:pt idx="72">
                  <c:v> 2007/08</c:v>
                </c:pt>
                <c:pt idx="73">
                  <c:v> 2008/09</c:v>
                </c:pt>
                <c:pt idx="74">
                  <c:v> 2009/10</c:v>
                </c:pt>
                <c:pt idx="75">
                  <c:v> 2010/11</c:v>
                </c:pt>
                <c:pt idx="76">
                  <c:v> 2011/12</c:v>
                </c:pt>
                <c:pt idx="77">
                  <c:v> 2012/13</c:v>
                </c:pt>
                <c:pt idx="78">
                  <c:v> 2013/14</c:v>
                </c:pt>
                <c:pt idx="79">
                  <c:v> 2014/15</c:v>
                </c:pt>
                <c:pt idx="80">
                  <c:v>2015/16</c:v>
                </c:pt>
              </c:strCache>
            </c:strRef>
          </c:cat>
          <c:val>
            <c:numRef>
              <c:f>Rton!$B$7:$B$89</c:f>
            </c:numRef>
          </c:val>
          <c:smooth val="0"/>
        </c:ser>
        <c:ser>
          <c:idx val="1"/>
          <c:order val="1"/>
          <c:cat>
            <c:strRef>
              <c:f>Rton!$A$11:$A$91</c:f>
              <c:strCache>
                <c:ptCount val="81"/>
                <c:pt idx="0">
                  <c:v>1935/36</c:v>
                </c:pt>
                <c:pt idx="1">
                  <c:v>1936/37</c:v>
                </c:pt>
                <c:pt idx="2">
                  <c:v>1937/38</c:v>
                </c:pt>
                <c:pt idx="3">
                  <c:v>1938/39</c:v>
                </c:pt>
                <c:pt idx="4">
                  <c:v>1939/40</c:v>
                </c:pt>
                <c:pt idx="5">
                  <c:v>1940/41</c:v>
                </c:pt>
                <c:pt idx="6">
                  <c:v>1941/42</c:v>
                </c:pt>
                <c:pt idx="7">
                  <c:v>1942/43</c:v>
                </c:pt>
                <c:pt idx="8">
                  <c:v>1943/44</c:v>
                </c:pt>
                <c:pt idx="9">
                  <c:v>1944/45</c:v>
                </c:pt>
                <c:pt idx="10">
                  <c:v>1945/46</c:v>
                </c:pt>
                <c:pt idx="11">
                  <c:v>1946/47</c:v>
                </c:pt>
                <c:pt idx="12">
                  <c:v>1947/48</c:v>
                </c:pt>
                <c:pt idx="13">
                  <c:v>1948/49</c:v>
                </c:pt>
                <c:pt idx="14">
                  <c:v>1949/50</c:v>
                </c:pt>
                <c:pt idx="15">
                  <c:v>1950/51</c:v>
                </c:pt>
                <c:pt idx="16">
                  <c:v>1951/52</c:v>
                </c:pt>
                <c:pt idx="17">
                  <c:v>1952/53</c:v>
                </c:pt>
                <c:pt idx="18">
                  <c:v>1953/54</c:v>
                </c:pt>
                <c:pt idx="19">
                  <c:v>1954/55</c:v>
                </c:pt>
                <c:pt idx="20">
                  <c:v>1955/56</c:v>
                </c:pt>
                <c:pt idx="21">
                  <c:v>1956/57</c:v>
                </c:pt>
                <c:pt idx="22">
                  <c:v>1957/58</c:v>
                </c:pt>
                <c:pt idx="23">
                  <c:v>1958/59</c:v>
                </c:pt>
                <c:pt idx="24">
                  <c:v>1959/60</c:v>
                </c:pt>
                <c:pt idx="25">
                  <c:v>1960/61</c:v>
                </c:pt>
                <c:pt idx="26">
                  <c:v>1961/62</c:v>
                </c:pt>
                <c:pt idx="27">
                  <c:v>1962/63</c:v>
                </c:pt>
                <c:pt idx="28">
                  <c:v>1963/64</c:v>
                </c:pt>
                <c:pt idx="29">
                  <c:v>1964/65</c:v>
                </c:pt>
                <c:pt idx="30">
                  <c:v>1965/66</c:v>
                </c:pt>
                <c:pt idx="31">
                  <c:v>1966/67</c:v>
                </c:pt>
                <c:pt idx="32">
                  <c:v>1967/68</c:v>
                </c:pt>
                <c:pt idx="33">
                  <c:v>1968/69</c:v>
                </c:pt>
                <c:pt idx="34">
                  <c:v>1969/70</c:v>
                </c:pt>
                <c:pt idx="35">
                  <c:v>1970/71</c:v>
                </c:pt>
                <c:pt idx="36">
                  <c:v>1971/72</c:v>
                </c:pt>
                <c:pt idx="37">
                  <c:v>1972/73</c:v>
                </c:pt>
                <c:pt idx="38">
                  <c:v>1973/74</c:v>
                </c:pt>
                <c:pt idx="39">
                  <c:v>1974/75</c:v>
                </c:pt>
                <c:pt idx="40">
                  <c:v>1975/76</c:v>
                </c:pt>
                <c:pt idx="41">
                  <c:v>1976/77</c:v>
                </c:pt>
                <c:pt idx="42">
                  <c:v>1977/78</c:v>
                </c:pt>
                <c:pt idx="43">
                  <c:v>1978/79</c:v>
                </c:pt>
                <c:pt idx="44">
                  <c:v>1979/80</c:v>
                </c:pt>
                <c:pt idx="45">
                  <c:v>1980/81</c:v>
                </c:pt>
                <c:pt idx="46">
                  <c:v>1981/82</c:v>
                </c:pt>
                <c:pt idx="47">
                  <c:v>1982/83</c:v>
                </c:pt>
                <c:pt idx="48">
                  <c:v>1983/84</c:v>
                </c:pt>
                <c:pt idx="49">
                  <c:v>1984/85</c:v>
                </c:pt>
                <c:pt idx="50">
                  <c:v>1985/86</c:v>
                </c:pt>
                <c:pt idx="51">
                  <c:v>1986/87</c:v>
                </c:pt>
                <c:pt idx="52">
                  <c:v>1987/88</c:v>
                </c:pt>
                <c:pt idx="53">
                  <c:v>1988/89</c:v>
                </c:pt>
                <c:pt idx="54">
                  <c:v>1989/90</c:v>
                </c:pt>
                <c:pt idx="55">
                  <c:v> 1990/91</c:v>
                </c:pt>
                <c:pt idx="56">
                  <c:v>1991/92</c:v>
                </c:pt>
                <c:pt idx="57">
                  <c:v>1992/93</c:v>
                </c:pt>
                <c:pt idx="58">
                  <c:v>1993/94</c:v>
                </c:pt>
                <c:pt idx="59">
                  <c:v>1994/95</c:v>
                </c:pt>
                <c:pt idx="60">
                  <c:v>1995/96</c:v>
                </c:pt>
                <c:pt idx="61">
                  <c:v>1996/97</c:v>
                </c:pt>
                <c:pt idx="62">
                  <c:v>1997/98</c:v>
                </c:pt>
                <c:pt idx="63">
                  <c:v>1998/99</c:v>
                </c:pt>
                <c:pt idx="64">
                  <c:v>1999/00</c:v>
                </c:pt>
                <c:pt idx="65">
                  <c:v> 2000/01</c:v>
                </c:pt>
                <c:pt idx="66">
                  <c:v> 2001/02</c:v>
                </c:pt>
                <c:pt idx="67">
                  <c:v> 2002/03</c:v>
                </c:pt>
                <c:pt idx="68">
                  <c:v> 2003/04</c:v>
                </c:pt>
                <c:pt idx="69">
                  <c:v> 2004/05</c:v>
                </c:pt>
                <c:pt idx="70">
                  <c:v> 2005/06</c:v>
                </c:pt>
                <c:pt idx="71">
                  <c:v> 2006/07</c:v>
                </c:pt>
                <c:pt idx="72">
                  <c:v> 2007/08</c:v>
                </c:pt>
                <c:pt idx="73">
                  <c:v> 2008/09</c:v>
                </c:pt>
                <c:pt idx="74">
                  <c:v> 2009/10</c:v>
                </c:pt>
                <c:pt idx="75">
                  <c:v> 2010/11</c:v>
                </c:pt>
                <c:pt idx="76">
                  <c:v> 2011/12</c:v>
                </c:pt>
                <c:pt idx="77">
                  <c:v> 2012/13</c:v>
                </c:pt>
                <c:pt idx="78">
                  <c:v> 2013/14</c:v>
                </c:pt>
                <c:pt idx="79">
                  <c:v> 2014/15</c:v>
                </c:pt>
                <c:pt idx="80">
                  <c:v>2015/16</c:v>
                </c:pt>
              </c:strCache>
            </c:strRef>
          </c:cat>
          <c:val>
            <c:numRef>
              <c:f>Rton!$C$7:$C$89</c:f>
            </c:numRef>
          </c:val>
          <c:smooth val="0"/>
        </c:ser>
        <c:ser>
          <c:idx val="2"/>
          <c:order val="2"/>
          <c:tx>
            <c:strRef>
              <c:f>Rton!$I$6</c:f>
              <c:strCache>
                <c:ptCount val="1"/>
                <c:pt idx="0">
                  <c:v>WM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strRef>
              <c:f>Rton!$A$11:$A$91</c:f>
              <c:strCache>
                <c:ptCount val="81"/>
                <c:pt idx="0">
                  <c:v>1935/36</c:v>
                </c:pt>
                <c:pt idx="1">
                  <c:v>1936/37</c:v>
                </c:pt>
                <c:pt idx="2">
                  <c:v>1937/38</c:v>
                </c:pt>
                <c:pt idx="3">
                  <c:v>1938/39</c:v>
                </c:pt>
                <c:pt idx="4">
                  <c:v>1939/40</c:v>
                </c:pt>
                <c:pt idx="5">
                  <c:v>1940/41</c:v>
                </c:pt>
                <c:pt idx="6">
                  <c:v>1941/42</c:v>
                </c:pt>
                <c:pt idx="7">
                  <c:v>1942/43</c:v>
                </c:pt>
                <c:pt idx="8">
                  <c:v>1943/44</c:v>
                </c:pt>
                <c:pt idx="9">
                  <c:v>1944/45</c:v>
                </c:pt>
                <c:pt idx="10">
                  <c:v>1945/46</c:v>
                </c:pt>
                <c:pt idx="11">
                  <c:v>1946/47</c:v>
                </c:pt>
                <c:pt idx="12">
                  <c:v>1947/48</c:v>
                </c:pt>
                <c:pt idx="13">
                  <c:v>1948/49</c:v>
                </c:pt>
                <c:pt idx="14">
                  <c:v>1949/50</c:v>
                </c:pt>
                <c:pt idx="15">
                  <c:v>1950/51</c:v>
                </c:pt>
                <c:pt idx="16">
                  <c:v>1951/52</c:v>
                </c:pt>
                <c:pt idx="17">
                  <c:v>1952/53</c:v>
                </c:pt>
                <c:pt idx="18">
                  <c:v>1953/54</c:v>
                </c:pt>
                <c:pt idx="19">
                  <c:v>1954/55</c:v>
                </c:pt>
                <c:pt idx="20">
                  <c:v>1955/56</c:v>
                </c:pt>
                <c:pt idx="21">
                  <c:v>1956/57</c:v>
                </c:pt>
                <c:pt idx="22">
                  <c:v>1957/58</c:v>
                </c:pt>
                <c:pt idx="23">
                  <c:v>1958/59</c:v>
                </c:pt>
                <c:pt idx="24">
                  <c:v>1959/60</c:v>
                </c:pt>
                <c:pt idx="25">
                  <c:v>1960/61</c:v>
                </c:pt>
                <c:pt idx="26">
                  <c:v>1961/62</c:v>
                </c:pt>
                <c:pt idx="27">
                  <c:v>1962/63</c:v>
                </c:pt>
                <c:pt idx="28">
                  <c:v>1963/64</c:v>
                </c:pt>
                <c:pt idx="29">
                  <c:v>1964/65</c:v>
                </c:pt>
                <c:pt idx="30">
                  <c:v>1965/66</c:v>
                </c:pt>
                <c:pt idx="31">
                  <c:v>1966/67</c:v>
                </c:pt>
                <c:pt idx="32">
                  <c:v>1967/68</c:v>
                </c:pt>
                <c:pt idx="33">
                  <c:v>1968/69</c:v>
                </c:pt>
                <c:pt idx="34">
                  <c:v>1969/70</c:v>
                </c:pt>
                <c:pt idx="35">
                  <c:v>1970/71</c:v>
                </c:pt>
                <c:pt idx="36">
                  <c:v>1971/72</c:v>
                </c:pt>
                <c:pt idx="37">
                  <c:v>1972/73</c:v>
                </c:pt>
                <c:pt idx="38">
                  <c:v>1973/74</c:v>
                </c:pt>
                <c:pt idx="39">
                  <c:v>1974/75</c:v>
                </c:pt>
                <c:pt idx="40">
                  <c:v>1975/76</c:v>
                </c:pt>
                <c:pt idx="41">
                  <c:v>1976/77</c:v>
                </c:pt>
                <c:pt idx="42">
                  <c:v>1977/78</c:v>
                </c:pt>
                <c:pt idx="43">
                  <c:v>1978/79</c:v>
                </c:pt>
                <c:pt idx="44">
                  <c:v>1979/80</c:v>
                </c:pt>
                <c:pt idx="45">
                  <c:v>1980/81</c:v>
                </c:pt>
                <c:pt idx="46">
                  <c:v>1981/82</c:v>
                </c:pt>
                <c:pt idx="47">
                  <c:v>1982/83</c:v>
                </c:pt>
                <c:pt idx="48">
                  <c:v>1983/84</c:v>
                </c:pt>
                <c:pt idx="49">
                  <c:v>1984/85</c:v>
                </c:pt>
                <c:pt idx="50">
                  <c:v>1985/86</c:v>
                </c:pt>
                <c:pt idx="51">
                  <c:v>1986/87</c:v>
                </c:pt>
                <c:pt idx="52">
                  <c:v>1987/88</c:v>
                </c:pt>
                <c:pt idx="53">
                  <c:v>1988/89</c:v>
                </c:pt>
                <c:pt idx="54">
                  <c:v>1989/90</c:v>
                </c:pt>
                <c:pt idx="55">
                  <c:v> 1990/91</c:v>
                </c:pt>
                <c:pt idx="56">
                  <c:v>1991/92</c:v>
                </c:pt>
                <c:pt idx="57">
                  <c:v>1992/93</c:v>
                </c:pt>
                <c:pt idx="58">
                  <c:v>1993/94</c:v>
                </c:pt>
                <c:pt idx="59">
                  <c:v>1994/95</c:v>
                </c:pt>
                <c:pt idx="60">
                  <c:v>1995/96</c:v>
                </c:pt>
                <c:pt idx="61">
                  <c:v>1996/97</c:v>
                </c:pt>
                <c:pt idx="62">
                  <c:v>1997/98</c:v>
                </c:pt>
                <c:pt idx="63">
                  <c:v>1998/99</c:v>
                </c:pt>
                <c:pt idx="64">
                  <c:v>1999/00</c:v>
                </c:pt>
                <c:pt idx="65">
                  <c:v> 2000/01</c:v>
                </c:pt>
                <c:pt idx="66">
                  <c:v> 2001/02</c:v>
                </c:pt>
                <c:pt idx="67">
                  <c:v> 2002/03</c:v>
                </c:pt>
                <c:pt idx="68">
                  <c:v> 2003/04</c:v>
                </c:pt>
                <c:pt idx="69">
                  <c:v> 2004/05</c:v>
                </c:pt>
                <c:pt idx="70">
                  <c:v> 2005/06</c:v>
                </c:pt>
                <c:pt idx="71">
                  <c:v> 2006/07</c:v>
                </c:pt>
                <c:pt idx="72">
                  <c:v> 2007/08</c:v>
                </c:pt>
                <c:pt idx="73">
                  <c:v> 2008/09</c:v>
                </c:pt>
                <c:pt idx="74">
                  <c:v> 2009/10</c:v>
                </c:pt>
                <c:pt idx="75">
                  <c:v> 2010/11</c:v>
                </c:pt>
                <c:pt idx="76">
                  <c:v> 2011/12</c:v>
                </c:pt>
                <c:pt idx="77">
                  <c:v> 2012/13</c:v>
                </c:pt>
                <c:pt idx="78">
                  <c:v> 2013/14</c:v>
                </c:pt>
                <c:pt idx="79">
                  <c:v> 2014/15</c:v>
                </c:pt>
                <c:pt idx="80">
                  <c:v>2015/16</c:v>
                </c:pt>
              </c:strCache>
            </c:strRef>
          </c:cat>
          <c:val>
            <c:numRef>
              <c:f>Rton!$D$11:$D$91</c:f>
              <c:numCache>
                <c:formatCode>0.00</c:formatCode>
                <c:ptCount val="81"/>
                <c:pt idx="0">
                  <c:v>8.27</c:v>
                </c:pt>
                <c:pt idx="1">
                  <c:v>9.6975999999999996</c:v>
                </c:pt>
                <c:pt idx="2">
                  <c:v>12.562800000000001</c:v>
                </c:pt>
                <c:pt idx="3">
                  <c:v>9.0363999999999987</c:v>
                </c:pt>
                <c:pt idx="4">
                  <c:v>8.9372199999999982</c:v>
                </c:pt>
                <c:pt idx="5">
                  <c:v>8.9261999999999997</c:v>
                </c:pt>
                <c:pt idx="6">
                  <c:v>11.1302</c:v>
                </c:pt>
                <c:pt idx="7">
                  <c:v>12.122</c:v>
                </c:pt>
                <c:pt idx="8">
                  <c:v>16.53</c:v>
                </c:pt>
                <c:pt idx="9">
                  <c:v>17.632000000000001</c:v>
                </c:pt>
                <c:pt idx="10">
                  <c:v>19.395200000000003</c:v>
                </c:pt>
                <c:pt idx="11">
                  <c:v>20.937999999999999</c:v>
                </c:pt>
                <c:pt idx="12">
                  <c:v>24.905200000000001</c:v>
                </c:pt>
                <c:pt idx="13">
                  <c:v>23.472599999999996</c:v>
                </c:pt>
                <c:pt idx="14">
                  <c:v>24.244</c:v>
                </c:pt>
                <c:pt idx="15">
                  <c:v>24.244</c:v>
                </c:pt>
                <c:pt idx="16">
                  <c:v>27.549999999999997</c:v>
                </c:pt>
                <c:pt idx="17">
                  <c:v>31.517200000000003</c:v>
                </c:pt>
                <c:pt idx="18">
                  <c:v>33.06</c:v>
                </c:pt>
                <c:pt idx="19">
                  <c:v>35.264000000000003</c:v>
                </c:pt>
                <c:pt idx="20">
                  <c:v>34.161999999999999</c:v>
                </c:pt>
                <c:pt idx="21">
                  <c:v>33.390599999999999</c:v>
                </c:pt>
                <c:pt idx="22">
                  <c:v>31.34</c:v>
                </c:pt>
                <c:pt idx="23">
                  <c:v>31.29</c:v>
                </c:pt>
                <c:pt idx="24">
                  <c:v>31.79</c:v>
                </c:pt>
                <c:pt idx="25">
                  <c:v>31.66</c:v>
                </c:pt>
                <c:pt idx="26">
                  <c:v>32.44</c:v>
                </c:pt>
                <c:pt idx="27">
                  <c:v>32.19</c:v>
                </c:pt>
                <c:pt idx="28">
                  <c:v>32.47</c:v>
                </c:pt>
                <c:pt idx="29">
                  <c:v>32.39</c:v>
                </c:pt>
                <c:pt idx="30">
                  <c:v>32.130000000000003</c:v>
                </c:pt>
                <c:pt idx="31">
                  <c:v>32.19</c:v>
                </c:pt>
                <c:pt idx="32">
                  <c:v>34.270000000000003</c:v>
                </c:pt>
                <c:pt idx="33">
                  <c:v>34.07</c:v>
                </c:pt>
                <c:pt idx="34">
                  <c:v>34.78</c:v>
                </c:pt>
                <c:pt idx="35">
                  <c:v>37.020000000000003</c:v>
                </c:pt>
                <c:pt idx="36">
                  <c:v>37.68</c:v>
                </c:pt>
                <c:pt idx="37">
                  <c:v>37.92</c:v>
                </c:pt>
                <c:pt idx="38">
                  <c:v>39</c:v>
                </c:pt>
                <c:pt idx="39">
                  <c:v>43.5</c:v>
                </c:pt>
                <c:pt idx="40">
                  <c:v>47</c:v>
                </c:pt>
                <c:pt idx="41">
                  <c:v>50</c:v>
                </c:pt>
                <c:pt idx="42">
                  <c:v>59</c:v>
                </c:pt>
                <c:pt idx="43">
                  <c:v>71.5</c:v>
                </c:pt>
                <c:pt idx="44">
                  <c:v>83.1</c:v>
                </c:pt>
                <c:pt idx="45">
                  <c:v>102.15</c:v>
                </c:pt>
                <c:pt idx="46">
                  <c:v>118.25</c:v>
                </c:pt>
                <c:pt idx="47">
                  <c:v>134.05000000000001</c:v>
                </c:pt>
                <c:pt idx="48">
                  <c:v>167.55</c:v>
                </c:pt>
                <c:pt idx="49">
                  <c:v>218.55</c:v>
                </c:pt>
                <c:pt idx="50">
                  <c:v>218.6</c:v>
                </c:pt>
                <c:pt idx="51">
                  <c:v>240.35</c:v>
                </c:pt>
                <c:pt idx="52">
                  <c:v>318</c:v>
                </c:pt>
                <c:pt idx="53">
                  <c:v>288</c:v>
                </c:pt>
                <c:pt idx="54">
                  <c:v>268</c:v>
                </c:pt>
                <c:pt idx="55">
                  <c:v>302.67</c:v>
                </c:pt>
                <c:pt idx="56">
                  <c:v>357.62</c:v>
                </c:pt>
                <c:pt idx="57">
                  <c:v>452.81</c:v>
                </c:pt>
                <c:pt idx="58">
                  <c:v>417</c:v>
                </c:pt>
                <c:pt idx="59">
                  <c:v>387.02</c:v>
                </c:pt>
                <c:pt idx="60">
                  <c:v>598.62</c:v>
                </c:pt>
                <c:pt idx="61">
                  <c:v>593.14</c:v>
                </c:pt>
                <c:pt idx="62">
                  <c:v>580</c:v>
                </c:pt>
                <c:pt idx="63">
                  <c:v>593</c:v>
                </c:pt>
                <c:pt idx="64">
                  <c:v>671.25</c:v>
                </c:pt>
                <c:pt idx="65">
                  <c:v>535.1</c:v>
                </c:pt>
                <c:pt idx="66">
                  <c:v>937.61</c:v>
                </c:pt>
                <c:pt idx="67">
                  <c:v>1361.32</c:v>
                </c:pt>
                <c:pt idx="68">
                  <c:v>947.69</c:v>
                </c:pt>
                <c:pt idx="69">
                  <c:v>822.28</c:v>
                </c:pt>
                <c:pt idx="70">
                  <c:v>659.66</c:v>
                </c:pt>
                <c:pt idx="71">
                  <c:v>996.4</c:v>
                </c:pt>
                <c:pt idx="72">
                  <c:v>1513.18</c:v>
                </c:pt>
                <c:pt idx="73">
                  <c:v>1606.66</c:v>
                </c:pt>
                <c:pt idx="74">
                  <c:v>1440.96</c:v>
                </c:pt>
                <c:pt idx="75">
                  <c:v>1097.9100000000001</c:v>
                </c:pt>
                <c:pt idx="76">
                  <c:v>1691.66</c:v>
                </c:pt>
                <c:pt idx="77">
                  <c:v>2200.12</c:v>
                </c:pt>
                <c:pt idx="78">
                  <c:v>2026.56</c:v>
                </c:pt>
                <c:pt idx="79">
                  <c:v>2122.15</c:v>
                </c:pt>
                <c:pt idx="80">
                  <c:v>2502.41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Rton!$I$33</c:f>
              <c:strCache>
                <c:ptCount val="1"/>
                <c:pt idx="0">
                  <c:v>YM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ash"/>
            </a:ln>
          </c:spPr>
          <c:marker>
            <c:symbol val="none"/>
          </c:marker>
          <c:cat>
            <c:strRef>
              <c:f>Rton!$A$11:$A$91</c:f>
              <c:strCache>
                <c:ptCount val="81"/>
                <c:pt idx="0">
                  <c:v>1935/36</c:v>
                </c:pt>
                <c:pt idx="1">
                  <c:v>1936/37</c:v>
                </c:pt>
                <c:pt idx="2">
                  <c:v>1937/38</c:v>
                </c:pt>
                <c:pt idx="3">
                  <c:v>1938/39</c:v>
                </c:pt>
                <c:pt idx="4">
                  <c:v>1939/40</c:v>
                </c:pt>
                <c:pt idx="5">
                  <c:v>1940/41</c:v>
                </c:pt>
                <c:pt idx="6">
                  <c:v>1941/42</c:v>
                </c:pt>
                <c:pt idx="7">
                  <c:v>1942/43</c:v>
                </c:pt>
                <c:pt idx="8">
                  <c:v>1943/44</c:v>
                </c:pt>
                <c:pt idx="9">
                  <c:v>1944/45</c:v>
                </c:pt>
                <c:pt idx="10">
                  <c:v>1945/46</c:v>
                </c:pt>
                <c:pt idx="11">
                  <c:v>1946/47</c:v>
                </c:pt>
                <c:pt idx="12">
                  <c:v>1947/48</c:v>
                </c:pt>
                <c:pt idx="13">
                  <c:v>1948/49</c:v>
                </c:pt>
                <c:pt idx="14">
                  <c:v>1949/50</c:v>
                </c:pt>
                <c:pt idx="15">
                  <c:v>1950/51</c:v>
                </c:pt>
                <c:pt idx="16">
                  <c:v>1951/52</c:v>
                </c:pt>
                <c:pt idx="17">
                  <c:v>1952/53</c:v>
                </c:pt>
                <c:pt idx="18">
                  <c:v>1953/54</c:v>
                </c:pt>
                <c:pt idx="19">
                  <c:v>1954/55</c:v>
                </c:pt>
                <c:pt idx="20">
                  <c:v>1955/56</c:v>
                </c:pt>
                <c:pt idx="21">
                  <c:v>1956/57</c:v>
                </c:pt>
                <c:pt idx="22">
                  <c:v>1957/58</c:v>
                </c:pt>
                <c:pt idx="23">
                  <c:v>1958/59</c:v>
                </c:pt>
                <c:pt idx="24">
                  <c:v>1959/60</c:v>
                </c:pt>
                <c:pt idx="25">
                  <c:v>1960/61</c:v>
                </c:pt>
                <c:pt idx="26">
                  <c:v>1961/62</c:v>
                </c:pt>
                <c:pt idx="27">
                  <c:v>1962/63</c:v>
                </c:pt>
                <c:pt idx="28">
                  <c:v>1963/64</c:v>
                </c:pt>
                <c:pt idx="29">
                  <c:v>1964/65</c:v>
                </c:pt>
                <c:pt idx="30">
                  <c:v>1965/66</c:v>
                </c:pt>
                <c:pt idx="31">
                  <c:v>1966/67</c:v>
                </c:pt>
                <c:pt idx="32">
                  <c:v>1967/68</c:v>
                </c:pt>
                <c:pt idx="33">
                  <c:v>1968/69</c:v>
                </c:pt>
                <c:pt idx="34">
                  <c:v>1969/70</c:v>
                </c:pt>
                <c:pt idx="35">
                  <c:v>1970/71</c:v>
                </c:pt>
                <c:pt idx="36">
                  <c:v>1971/72</c:v>
                </c:pt>
                <c:pt idx="37">
                  <c:v>1972/73</c:v>
                </c:pt>
                <c:pt idx="38">
                  <c:v>1973/74</c:v>
                </c:pt>
                <c:pt idx="39">
                  <c:v>1974/75</c:v>
                </c:pt>
                <c:pt idx="40">
                  <c:v>1975/76</c:v>
                </c:pt>
                <c:pt idx="41">
                  <c:v>1976/77</c:v>
                </c:pt>
                <c:pt idx="42">
                  <c:v>1977/78</c:v>
                </c:pt>
                <c:pt idx="43">
                  <c:v>1978/79</c:v>
                </c:pt>
                <c:pt idx="44">
                  <c:v>1979/80</c:v>
                </c:pt>
                <c:pt idx="45">
                  <c:v>1980/81</c:v>
                </c:pt>
                <c:pt idx="46">
                  <c:v>1981/82</c:v>
                </c:pt>
                <c:pt idx="47">
                  <c:v>1982/83</c:v>
                </c:pt>
                <c:pt idx="48">
                  <c:v>1983/84</c:v>
                </c:pt>
                <c:pt idx="49">
                  <c:v>1984/85</c:v>
                </c:pt>
                <c:pt idx="50">
                  <c:v>1985/86</c:v>
                </c:pt>
                <c:pt idx="51">
                  <c:v>1986/87</c:v>
                </c:pt>
                <c:pt idx="52">
                  <c:v>1987/88</c:v>
                </c:pt>
                <c:pt idx="53">
                  <c:v>1988/89</c:v>
                </c:pt>
                <c:pt idx="54">
                  <c:v>1989/90</c:v>
                </c:pt>
                <c:pt idx="55">
                  <c:v> 1990/91</c:v>
                </c:pt>
                <c:pt idx="56">
                  <c:v>1991/92</c:v>
                </c:pt>
                <c:pt idx="57">
                  <c:v>1992/93</c:v>
                </c:pt>
                <c:pt idx="58">
                  <c:v>1993/94</c:v>
                </c:pt>
                <c:pt idx="59">
                  <c:v>1994/95</c:v>
                </c:pt>
                <c:pt idx="60">
                  <c:v>1995/96</c:v>
                </c:pt>
                <c:pt idx="61">
                  <c:v>1996/97</c:v>
                </c:pt>
                <c:pt idx="62">
                  <c:v>1997/98</c:v>
                </c:pt>
                <c:pt idx="63">
                  <c:v>1998/99</c:v>
                </c:pt>
                <c:pt idx="64">
                  <c:v>1999/00</c:v>
                </c:pt>
                <c:pt idx="65">
                  <c:v> 2000/01</c:v>
                </c:pt>
                <c:pt idx="66">
                  <c:v> 2001/02</c:v>
                </c:pt>
                <c:pt idx="67">
                  <c:v> 2002/03</c:v>
                </c:pt>
                <c:pt idx="68">
                  <c:v> 2003/04</c:v>
                </c:pt>
                <c:pt idx="69">
                  <c:v> 2004/05</c:v>
                </c:pt>
                <c:pt idx="70">
                  <c:v> 2005/06</c:v>
                </c:pt>
                <c:pt idx="71">
                  <c:v> 2006/07</c:v>
                </c:pt>
                <c:pt idx="72">
                  <c:v> 2007/08</c:v>
                </c:pt>
                <c:pt idx="73">
                  <c:v> 2008/09</c:v>
                </c:pt>
                <c:pt idx="74">
                  <c:v> 2009/10</c:v>
                </c:pt>
                <c:pt idx="75">
                  <c:v> 2010/11</c:v>
                </c:pt>
                <c:pt idx="76">
                  <c:v> 2011/12</c:v>
                </c:pt>
                <c:pt idx="77">
                  <c:v> 2012/13</c:v>
                </c:pt>
                <c:pt idx="78">
                  <c:v> 2013/14</c:v>
                </c:pt>
                <c:pt idx="79">
                  <c:v> 2014/15</c:v>
                </c:pt>
                <c:pt idx="80">
                  <c:v>2015/16</c:v>
                </c:pt>
              </c:strCache>
            </c:strRef>
          </c:cat>
          <c:val>
            <c:numRef>
              <c:f>Rton!$H$11:$H$91</c:f>
              <c:numCache>
                <c:formatCode>General</c:formatCode>
                <c:ptCount val="81"/>
                <c:pt idx="22" formatCode="0.00">
                  <c:v>31.34</c:v>
                </c:pt>
                <c:pt idx="23" formatCode="0.00">
                  <c:v>30.74</c:v>
                </c:pt>
                <c:pt idx="24" formatCode="0.00">
                  <c:v>31.24</c:v>
                </c:pt>
                <c:pt idx="25" formatCode="0.00">
                  <c:v>30.89</c:v>
                </c:pt>
                <c:pt idx="26" formatCode="0.00">
                  <c:v>31.05</c:v>
                </c:pt>
                <c:pt idx="27" formatCode="0.00">
                  <c:v>30.53</c:v>
                </c:pt>
                <c:pt idx="28" formatCode="0.00">
                  <c:v>30.47</c:v>
                </c:pt>
                <c:pt idx="29" formatCode="0.00">
                  <c:v>30.45</c:v>
                </c:pt>
                <c:pt idx="30" formatCode="0.00">
                  <c:v>29.35</c:v>
                </c:pt>
                <c:pt idx="31" formatCode="0.00">
                  <c:v>29.21</c:v>
                </c:pt>
                <c:pt idx="32" formatCode="0.00">
                  <c:v>30.91</c:v>
                </c:pt>
                <c:pt idx="33" formatCode="0.00">
                  <c:v>30.69</c:v>
                </c:pt>
                <c:pt idx="34" formatCode="0.00">
                  <c:v>31.41</c:v>
                </c:pt>
                <c:pt idx="35" formatCode="0.00">
                  <c:v>33.49</c:v>
                </c:pt>
                <c:pt idx="36" formatCode="0.00">
                  <c:v>33.49</c:v>
                </c:pt>
                <c:pt idx="37" formatCode="0.00">
                  <c:v>35.270000000000003</c:v>
                </c:pt>
                <c:pt idx="38" formatCode="0.00">
                  <c:v>37.65</c:v>
                </c:pt>
                <c:pt idx="39" formatCode="0.00">
                  <c:v>43.5</c:v>
                </c:pt>
                <c:pt idx="40" formatCode="0.00">
                  <c:v>47</c:v>
                </c:pt>
                <c:pt idx="41" formatCode="0.00">
                  <c:v>50</c:v>
                </c:pt>
                <c:pt idx="42" formatCode="0.00">
                  <c:v>59</c:v>
                </c:pt>
                <c:pt idx="43" formatCode="0.00">
                  <c:v>71.5</c:v>
                </c:pt>
                <c:pt idx="44" formatCode="0.00">
                  <c:v>83.1</c:v>
                </c:pt>
                <c:pt idx="45" formatCode="0.00">
                  <c:v>102</c:v>
                </c:pt>
                <c:pt idx="46" formatCode="0.00">
                  <c:v>115</c:v>
                </c:pt>
                <c:pt idx="47" formatCode="0.00">
                  <c:v>134.05000000000001</c:v>
                </c:pt>
                <c:pt idx="48" formatCode="0.00">
                  <c:v>167.55</c:v>
                </c:pt>
                <c:pt idx="49" formatCode="0.00">
                  <c:v>214.6</c:v>
                </c:pt>
                <c:pt idx="50" formatCode="0.00">
                  <c:v>214.65</c:v>
                </c:pt>
                <c:pt idx="51" formatCode="0.00">
                  <c:v>225.27</c:v>
                </c:pt>
                <c:pt idx="52" formatCode="0.00">
                  <c:v>306</c:v>
                </c:pt>
                <c:pt idx="53" formatCode="0.00">
                  <c:v>283</c:v>
                </c:pt>
                <c:pt idx="54" formatCode="0.00">
                  <c:v>263</c:v>
                </c:pt>
                <c:pt idx="55" formatCode="0.00">
                  <c:v>302.67</c:v>
                </c:pt>
                <c:pt idx="56" formatCode="0.00">
                  <c:v>357.62</c:v>
                </c:pt>
                <c:pt idx="57" formatCode="0.00">
                  <c:v>452.81</c:v>
                </c:pt>
                <c:pt idx="58" formatCode="0.00">
                  <c:v>417</c:v>
                </c:pt>
                <c:pt idx="59" formatCode="0.00">
                  <c:v>387.02</c:v>
                </c:pt>
                <c:pt idx="60" formatCode="0.00">
                  <c:v>598.62</c:v>
                </c:pt>
                <c:pt idx="61" formatCode="0.00">
                  <c:v>638.16999999999996</c:v>
                </c:pt>
                <c:pt idx="62" formatCode="0.00">
                  <c:v>600</c:v>
                </c:pt>
                <c:pt idx="63" formatCode="0.00">
                  <c:v>539.4</c:v>
                </c:pt>
                <c:pt idx="64" formatCode="0.00">
                  <c:v>677.58</c:v>
                </c:pt>
                <c:pt idx="65" formatCode="0.00">
                  <c:v>560.04999999999995</c:v>
                </c:pt>
                <c:pt idx="66" formatCode="0.00">
                  <c:v>810.27</c:v>
                </c:pt>
                <c:pt idx="67" formatCode="0.00">
                  <c:v>1370.5</c:v>
                </c:pt>
                <c:pt idx="68" formatCode="0.00">
                  <c:v>912.95</c:v>
                </c:pt>
                <c:pt idx="69" formatCode="0.00">
                  <c:v>875.06</c:v>
                </c:pt>
                <c:pt idx="70" formatCode="0.00">
                  <c:v>586.67999999999995</c:v>
                </c:pt>
                <c:pt idx="71" formatCode="0.00">
                  <c:v>960.33</c:v>
                </c:pt>
                <c:pt idx="72" formatCode="0.00">
                  <c:v>1484.87</c:v>
                </c:pt>
                <c:pt idx="73" formatCode="0.00">
                  <c:v>1580.93</c:v>
                </c:pt>
                <c:pt idx="74" formatCode="0.00">
                  <c:v>1301.75</c:v>
                </c:pt>
                <c:pt idx="75" formatCode="0.00">
                  <c:v>1131.5</c:v>
                </c:pt>
                <c:pt idx="76" formatCode="0.00">
                  <c:v>1636.14</c:v>
                </c:pt>
                <c:pt idx="77" formatCode="0.00">
                  <c:v>2162.5100000000002</c:v>
                </c:pt>
                <c:pt idx="78" formatCode="0.00">
                  <c:v>2123.98</c:v>
                </c:pt>
                <c:pt idx="79" formatCode="0.00">
                  <c:v>2160.3200000000002</c:v>
                </c:pt>
                <c:pt idx="80" formatCode="0.00">
                  <c:v>2255.1999999999998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081728"/>
        <c:axId val="49349760"/>
      </c:lineChart>
      <c:catAx>
        <c:axId val="4908172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 rot="-3600000"/>
          <a:lstStyle/>
          <a:p>
            <a:pPr>
              <a:defRPr sz="1200" b="1"/>
            </a:pPr>
            <a:endParaRPr lang="en-US"/>
          </a:p>
        </c:txPr>
        <c:crossAx val="49349760"/>
        <c:crosses val="autoZero"/>
        <c:auto val="1"/>
        <c:lblAlgn val="ctr"/>
        <c:lblOffset val="100"/>
        <c:noMultiLvlLbl val="0"/>
      </c:catAx>
      <c:valAx>
        <c:axId val="49349760"/>
        <c:scaling>
          <c:orientation val="minMax"/>
        </c:scaling>
        <c:delete val="0"/>
        <c:axPos val="l"/>
        <c:majorGridlines/>
        <c:minorGridlines/>
        <c:numFmt formatCode="#,##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49081728"/>
        <c:crosses val="autoZero"/>
        <c:crossBetween val="between"/>
        <c:majorUnit val="250"/>
      </c:valAx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0.39409656605424326"/>
          <c:y val="0.12037383023457146"/>
          <c:w val="0.17602515445235398"/>
          <c:h val="4.787716564600232E-2"/>
        </c:manualLayout>
      </c:layout>
      <c:overlay val="0"/>
      <c:spPr>
        <a:ln w="25400">
          <a:solidFill>
            <a:schemeClr val="tx1"/>
          </a:solidFill>
        </a:ln>
      </c:spPr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Prysbeweging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969903003512903"/>
          <c:y val="0.10618497095358831"/>
          <c:w val="0.79286147691375286"/>
          <c:h val="0.68954504383868165"/>
        </c:manualLayout>
      </c:layout>
      <c:lineChart>
        <c:grouping val="standard"/>
        <c:varyColors val="0"/>
        <c:ser>
          <c:idx val="0"/>
          <c:order val="0"/>
          <c:tx>
            <c:strRef>
              <c:f>Rton!$H$98</c:f>
              <c:strCache>
                <c:ptCount val="1"/>
                <c:pt idx="0">
                  <c:v>Prysbeweging</c:v>
                </c:pt>
              </c:strCache>
            </c:strRef>
          </c:tx>
          <c:dLbls>
            <c:dLbl>
              <c:idx val="0"/>
              <c:layout>
                <c:manualLayout>
                  <c:x val="-6.0751398880895285E-2"/>
                  <c:y val="-5.1708217913204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7146282973621074E-2"/>
                  <c:y val="-5.5401662049861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3133493205435657E-2"/>
                  <c:y val="-8.4949215143120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8.6330935251798566E-2"/>
                  <c:y val="-4.0627885503231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3891569941384677E-2"/>
                  <c:y val="5.11935184327702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8.6330935251798566E-2"/>
                  <c:y val="-7.0175438596491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7196816231030332"/>
                  <c:y val="-3.4965822597883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904725762609695E-2"/>
                  <c:y val="-4.8529408083937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R&quot;\ #,##0" sourceLinked="0"/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(Rton!$A$100,Rton!$A$105,Rton!$A$106,Rton!$A$107,Rton!$A$108,Rton!$A$109,Rton!$A$110,Rton!$A$111,Rton!$A$112)</c:f>
              <c:strCache>
                <c:ptCount val="9"/>
                <c:pt idx="0">
                  <c:v>1935/36</c:v>
                </c:pt>
                <c:pt idx="1">
                  <c:v>1975/76</c:v>
                </c:pt>
                <c:pt idx="2">
                  <c:v>1985/86</c:v>
                </c:pt>
                <c:pt idx="3">
                  <c:v> 1990/91</c:v>
                </c:pt>
                <c:pt idx="4">
                  <c:v>1995/96</c:v>
                </c:pt>
                <c:pt idx="5">
                  <c:v> 2000/01</c:v>
                </c:pt>
                <c:pt idx="6">
                  <c:v> 2005/06</c:v>
                </c:pt>
                <c:pt idx="7">
                  <c:v> 2010/11</c:v>
                </c:pt>
                <c:pt idx="8">
                  <c:v>2015/16</c:v>
                </c:pt>
              </c:strCache>
            </c:strRef>
          </c:cat>
          <c:val>
            <c:numRef>
              <c:f>(Rton!$H$100,Rton!$H$105:$H$112)</c:f>
              <c:numCache>
                <c:formatCode>#,##0.00_);[Red]\(#,##0.00\)</c:formatCode>
                <c:ptCount val="9"/>
                <c:pt idx="0">
                  <c:v>8.27</c:v>
                </c:pt>
                <c:pt idx="1">
                  <c:v>47</c:v>
                </c:pt>
                <c:pt idx="2">
                  <c:v>218.6</c:v>
                </c:pt>
                <c:pt idx="3">
                  <c:v>302.67</c:v>
                </c:pt>
                <c:pt idx="4">
                  <c:v>598.62</c:v>
                </c:pt>
                <c:pt idx="5">
                  <c:v>535.1</c:v>
                </c:pt>
                <c:pt idx="6">
                  <c:v>659.66</c:v>
                </c:pt>
                <c:pt idx="7">
                  <c:v>1097.9100000000001</c:v>
                </c:pt>
                <c:pt idx="8">
                  <c:v>2502.41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400448"/>
        <c:axId val="88629632"/>
      </c:lineChart>
      <c:catAx>
        <c:axId val="494004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88629632"/>
        <c:crosses val="autoZero"/>
        <c:auto val="1"/>
        <c:lblAlgn val="ctr"/>
        <c:lblOffset val="100"/>
        <c:noMultiLvlLbl val="0"/>
      </c:catAx>
      <c:valAx>
        <c:axId val="88629632"/>
        <c:scaling>
          <c:orientation val="minMax"/>
        </c:scaling>
        <c:delete val="0"/>
        <c:axPos val="l"/>
        <c:majorGridlines/>
        <c:numFmt formatCode="&quot;R&quot;#,##0_);[Red]\(&quot;R&quot;#,##0\)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400448"/>
        <c:crosses val="autoZero"/>
        <c:crossBetween val="between"/>
      </c:valAx>
      <c:spPr>
        <a:solidFill>
          <a:schemeClr val="bg1"/>
        </a:solidFill>
        <a:ln w="25400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tx2">
        <a:lumMod val="20000"/>
        <a:lumOff val="80000"/>
      </a:schemeClr>
    </a:solidFill>
    <a:ln w="25400"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Rton!$D$98</c:f>
              <c:strCache>
                <c:ptCount val="1"/>
                <c:pt idx="0">
                  <c:v>% Verandering in prys</c:v>
                </c:pt>
              </c:strCache>
            </c:strRef>
          </c:tx>
          <c:dLbls>
            <c:dLbl>
              <c:idx val="0"/>
              <c:layout>
                <c:manualLayout>
                  <c:x val="1.3888888888888888E-2"/>
                  <c:y val="-1.0161474380919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1111111111112E-2"/>
                  <c:y val="-5.7055232226406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5000000000000102E-2"/>
                  <c:y val="-5.4347826086956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Rton!$A$105:$A$112</c:f>
              <c:strCache>
                <c:ptCount val="8"/>
                <c:pt idx="0">
                  <c:v>1975/76</c:v>
                </c:pt>
                <c:pt idx="1">
                  <c:v>1985/86</c:v>
                </c:pt>
                <c:pt idx="2">
                  <c:v> 1990/91</c:v>
                </c:pt>
                <c:pt idx="3">
                  <c:v>1995/96</c:v>
                </c:pt>
                <c:pt idx="4">
                  <c:v> 2000/01</c:v>
                </c:pt>
                <c:pt idx="5">
                  <c:v> 2005/06</c:v>
                </c:pt>
                <c:pt idx="6">
                  <c:v> 2010/11</c:v>
                </c:pt>
                <c:pt idx="7">
                  <c:v>2015/16</c:v>
                </c:pt>
              </c:strCache>
            </c:strRef>
          </c:cat>
          <c:val>
            <c:numRef>
              <c:f>Rton!$D$105:$D$112</c:f>
              <c:numCache>
                <c:formatCode>0.0%</c:formatCode>
                <c:ptCount val="8"/>
                <c:pt idx="0">
                  <c:v>4.6831922611850061</c:v>
                </c:pt>
                <c:pt idx="1">
                  <c:v>3.6510638297872342</c:v>
                </c:pt>
                <c:pt idx="2">
                  <c:v>0.38458371454711804</c:v>
                </c:pt>
                <c:pt idx="3">
                  <c:v>0.97779760134800275</c:v>
                </c:pt>
                <c:pt idx="4">
                  <c:v>-0.10611072132571575</c:v>
                </c:pt>
                <c:pt idx="5">
                  <c:v>0.23277891982806942</c:v>
                </c:pt>
                <c:pt idx="6">
                  <c:v>0.66435739623442402</c:v>
                </c:pt>
                <c:pt idx="7">
                  <c:v>1.2792487544516398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641920"/>
        <c:axId val="88643456"/>
      </c:lineChart>
      <c:catAx>
        <c:axId val="886419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3000000"/>
          <a:lstStyle/>
          <a:p>
            <a:pPr>
              <a:defRPr sz="1200" b="1"/>
            </a:pPr>
            <a:endParaRPr lang="en-US"/>
          </a:p>
        </c:txPr>
        <c:crossAx val="88643456"/>
        <c:crosses val="autoZero"/>
        <c:auto val="1"/>
        <c:lblAlgn val="ctr"/>
        <c:lblOffset val="100"/>
        <c:noMultiLvlLbl val="0"/>
      </c:catAx>
      <c:valAx>
        <c:axId val="8864345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88641920"/>
        <c:crosses val="autoZero"/>
        <c:crossBetween val="between"/>
      </c:valAx>
      <c:spPr>
        <a:solidFill>
          <a:schemeClr val="bg1"/>
        </a:solidFill>
        <a:ln w="25400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tx2">
        <a:lumMod val="20000"/>
        <a:lumOff val="80000"/>
      </a:schemeClr>
    </a:solidFill>
    <a:ln w="25400"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Rton!$N$116</c:f>
              <c:strCache>
                <c:ptCount val="1"/>
                <c:pt idx="0">
                  <c:v>Grondpryse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Rton!$L$117:$L$123</c:f>
              <c:strCache>
                <c:ptCount val="7"/>
                <c:pt idx="0">
                  <c:v>1985/86</c:v>
                </c:pt>
                <c:pt idx="1">
                  <c:v>1990/91</c:v>
                </c:pt>
                <c:pt idx="2">
                  <c:v>1995/96</c:v>
                </c:pt>
                <c:pt idx="3">
                  <c:v>2000/01</c:v>
                </c:pt>
                <c:pt idx="4">
                  <c:v>2005/06</c:v>
                </c:pt>
                <c:pt idx="5">
                  <c:v>2010/11</c:v>
                </c:pt>
                <c:pt idx="6">
                  <c:v>2015/16</c:v>
                </c:pt>
              </c:strCache>
            </c:strRef>
          </c:cat>
          <c:val>
            <c:numRef>
              <c:f>Rton!$N$117:$N$123</c:f>
              <c:numCache>
                <c:formatCode>_("R"* #,##0.00_);_("R"* \(#,##0.00\);_("R"* "-"??_);_(@_)</c:formatCode>
                <c:ptCount val="7"/>
                <c:pt idx="0">
                  <c:v>724.64650182778223</c:v>
                </c:pt>
                <c:pt idx="1">
                  <c:v>615.44745513857231</c:v>
                </c:pt>
                <c:pt idx="2">
                  <c:v>365.09569536625185</c:v>
                </c:pt>
                <c:pt idx="3">
                  <c:v>2061.7856152111754</c:v>
                </c:pt>
                <c:pt idx="4">
                  <c:v>4625.3177940482647</c:v>
                </c:pt>
                <c:pt idx="5">
                  <c:v>10411.4624508694</c:v>
                </c:pt>
                <c:pt idx="6">
                  <c:v>12429.323372458373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Rton!$I$2</c:f>
              <c:strCache>
                <c:ptCount val="1"/>
                <c:pt idx="0">
                  <c:v>WM Produsenteprys R/ton </c:v>
                </c:pt>
              </c:strCache>
            </c:strRef>
          </c:tx>
          <c:val>
            <c:numRef>
              <c:f>Rton!$H$105:$H$111</c:f>
              <c:numCache>
                <c:formatCode>#,##0.00_);[Red]\(#,##0.00\)</c:formatCode>
                <c:ptCount val="7"/>
                <c:pt idx="0">
                  <c:v>218.6</c:v>
                </c:pt>
                <c:pt idx="1">
                  <c:v>302.67</c:v>
                </c:pt>
                <c:pt idx="2">
                  <c:v>598.62</c:v>
                </c:pt>
                <c:pt idx="3">
                  <c:v>535.1</c:v>
                </c:pt>
                <c:pt idx="4">
                  <c:v>659.66</c:v>
                </c:pt>
                <c:pt idx="5">
                  <c:v>1097.9100000000001</c:v>
                </c:pt>
                <c:pt idx="6">
                  <c:v>2502.41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759296"/>
        <c:axId val="88773376"/>
      </c:lineChart>
      <c:catAx>
        <c:axId val="887592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1920000"/>
          <a:lstStyle/>
          <a:p>
            <a:pPr>
              <a:defRPr sz="1200" b="1"/>
            </a:pPr>
            <a:endParaRPr lang="en-US"/>
          </a:p>
        </c:txPr>
        <c:crossAx val="88773376"/>
        <c:crosses val="autoZero"/>
        <c:auto val="1"/>
        <c:lblAlgn val="ctr"/>
        <c:lblOffset val="100"/>
        <c:noMultiLvlLbl val="0"/>
      </c:catAx>
      <c:valAx>
        <c:axId val="88773376"/>
        <c:scaling>
          <c:orientation val="minMax"/>
        </c:scaling>
        <c:delete val="0"/>
        <c:axPos val="l"/>
        <c:majorGridlines/>
        <c:numFmt formatCode="&quot;R&quot;#,##0_);[Red]\(&quot;R&quot;#,##0\)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88759296"/>
        <c:crosses val="autoZero"/>
        <c:crossBetween val="between"/>
      </c:valAx>
      <c:sp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>
          <a:solidFill>
            <a:schemeClr val="tx1"/>
          </a:solidFill>
        </a:ln>
      </c:spPr>
    </c:plotArea>
    <c:legend>
      <c:legendPos val="b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Rton!$P$116</c:f>
              <c:strCache>
                <c:ptCount val="1"/>
                <c:pt idx="0">
                  <c:v>Ton nodig om 1 ha te koop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Rton!$L$117:$L$123</c:f>
              <c:strCache>
                <c:ptCount val="7"/>
                <c:pt idx="0">
                  <c:v>1985/86</c:v>
                </c:pt>
                <c:pt idx="1">
                  <c:v>1990/91</c:v>
                </c:pt>
                <c:pt idx="2">
                  <c:v>1995/96</c:v>
                </c:pt>
                <c:pt idx="3">
                  <c:v>2000/01</c:v>
                </c:pt>
                <c:pt idx="4">
                  <c:v>2005/06</c:v>
                </c:pt>
                <c:pt idx="5">
                  <c:v>2010/11</c:v>
                </c:pt>
                <c:pt idx="6">
                  <c:v>2015/16</c:v>
                </c:pt>
              </c:strCache>
            </c:strRef>
          </c:cat>
          <c:val>
            <c:numRef>
              <c:f>Rton!$P$117:$P$123</c:f>
              <c:numCache>
                <c:formatCode>#,##0.00_);[Red]\(#,##0.00\)</c:formatCode>
                <c:ptCount val="7"/>
                <c:pt idx="0">
                  <c:v>3.3149428262936058</c:v>
                </c:pt>
                <c:pt idx="1">
                  <c:v>2.03339430778925</c:v>
                </c:pt>
                <c:pt idx="2">
                  <c:v>0.60989558545697076</c:v>
                </c:pt>
                <c:pt idx="3">
                  <c:v>3.8530846855002343</c:v>
                </c:pt>
                <c:pt idx="4">
                  <c:v>7.0116693357915665</c:v>
                </c:pt>
                <c:pt idx="5">
                  <c:v>9.4829835331396914</c:v>
                </c:pt>
                <c:pt idx="6">
                  <c:v>4.9669412176495351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777856"/>
        <c:axId val="88790912"/>
      </c:lineChart>
      <c:catAx>
        <c:axId val="88777856"/>
        <c:scaling>
          <c:orientation val="minMax"/>
        </c:scaling>
        <c:delete val="0"/>
        <c:axPos val="b"/>
        <c:numFmt formatCode="#,##0.00" sourceLinked="1"/>
        <c:majorTickMark val="out"/>
        <c:minorTickMark val="none"/>
        <c:tickLblPos val="nextTo"/>
        <c:txPr>
          <a:bodyPr rot="-1680000"/>
          <a:lstStyle/>
          <a:p>
            <a:pPr>
              <a:defRPr sz="1200" b="1"/>
            </a:pPr>
            <a:endParaRPr lang="en-US"/>
          </a:p>
        </c:txPr>
        <c:crossAx val="88790912"/>
        <c:crosses val="autoZero"/>
        <c:auto val="1"/>
        <c:lblAlgn val="ctr"/>
        <c:lblOffset val="100"/>
        <c:noMultiLvlLbl val="0"/>
      </c:catAx>
      <c:valAx>
        <c:axId val="88790912"/>
        <c:scaling>
          <c:orientation val="minMax"/>
        </c:scaling>
        <c:delete val="0"/>
        <c:axPos val="l"/>
        <c:majorGridlines/>
        <c:numFmt formatCode="#,##0.00_);[Red]\(#,##0.00\)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88777856"/>
        <c:crosses val="autoZero"/>
        <c:crossBetween val="between"/>
      </c:valAx>
      <c:sp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ln w="25400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Rton!$J$154</c:f>
              <c:strCache>
                <c:ptCount val="1"/>
                <c:pt idx="0">
                  <c:v>Ton nodig om 'n bakkie te koop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3.72168479205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Rton!$H$155:$H$159</c:f>
              <c:numCache>
                <c:formatCode>0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Rton!$J$155:$J$159</c:f>
              <c:numCache>
                <c:formatCode>0.00</c:formatCode>
                <c:ptCount val="5"/>
                <c:pt idx="0">
                  <c:v>37.753499716013501</c:v>
                </c:pt>
                <c:pt idx="1">
                  <c:v>74.378620818538593</c:v>
                </c:pt>
                <c:pt idx="2">
                  <c:v>83.224691507746414</c:v>
                </c:pt>
                <c:pt idx="3">
                  <c:v>108.20559062218214</c:v>
                </c:pt>
                <c:pt idx="4">
                  <c:v>75.88684508134159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701568"/>
        <c:axId val="88703360"/>
      </c:lineChart>
      <c:catAx>
        <c:axId val="8870156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88703360"/>
        <c:crosses val="autoZero"/>
        <c:auto val="1"/>
        <c:lblAlgn val="ctr"/>
        <c:lblOffset val="100"/>
        <c:noMultiLvlLbl val="0"/>
      </c:catAx>
      <c:valAx>
        <c:axId val="88703360"/>
        <c:scaling>
          <c:orientation val="minMax"/>
        </c:scaling>
        <c:delete val="0"/>
        <c:axPos val="l"/>
        <c:majorGridlines/>
        <c:numFmt formatCode="#,##0_);[Red]\(#,##0\)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88701568"/>
        <c:crosses val="autoZero"/>
        <c:crossBetween val="between"/>
      </c:valAx>
      <c:spPr>
        <a:solidFill>
          <a:schemeClr val="bg1"/>
        </a:solidFill>
        <a:ln w="25400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bg1">
        <a:lumMod val="85000"/>
      </a:schemeClr>
    </a:solidFill>
    <a:ln w="25400">
      <a:solidFill>
        <a:schemeClr val="tx1"/>
      </a:solidFill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0.00109</cdr:x>
      <cdr:y>0.04042</cdr:y>
    </cdr:from>
    <cdr:to>
      <cdr:x>0.08116</cdr:x>
      <cdr:y>0.08311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967" y="245117"/>
          <a:ext cx="732154" cy="258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1200" b="1" u="sng" dirty="0"/>
            <a:t>R/Ton</a:t>
          </a:r>
        </a:p>
      </cdr:txBody>
    </cdr:sp>
  </cdr:relSizeAnchor>
  <cdr:relSizeAnchor xmlns:cdr="http://schemas.openxmlformats.org/drawingml/2006/chartDrawing">
    <cdr:from>
      <cdr:x>0.45652</cdr:x>
      <cdr:y>0.60977</cdr:y>
    </cdr:from>
    <cdr:to>
      <cdr:x>0.61466</cdr:x>
      <cdr:y>0.74168</cdr:y>
    </cdr:to>
    <cdr:sp macro="" textlink="">
      <cdr:nvSpPr>
        <cdr:cNvPr id="3" name="Oval 2"/>
        <cdr:cNvSpPr/>
      </cdr:nvSpPr>
      <cdr:spPr>
        <a:xfrm xmlns:a="http://schemas.openxmlformats.org/drawingml/2006/main">
          <a:off x="4174434" y="3697777"/>
          <a:ext cx="1445984" cy="799986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ysClr val="windowText" lastClr="000000"/>
              </a:solidFill>
            </a:rPr>
            <a:t>1985/86   </a:t>
          </a:r>
          <a:r>
            <a:rPr lang="en-US" sz="1400" b="1" dirty="0" smtClean="0">
              <a:solidFill>
                <a:sysClr val="windowText" lastClr="000000"/>
              </a:solidFill>
            </a:rPr>
            <a:t>R 218/ton</a:t>
          </a:r>
          <a:r>
            <a:rPr lang="en-US" b="1" dirty="0" smtClean="0">
              <a:solidFill>
                <a:sysClr val="windowText" lastClr="000000"/>
              </a:solidFill>
            </a:rPr>
            <a:t>                  </a:t>
          </a:r>
          <a:endParaRPr lang="en-US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0.54638</cdr:x>
      <cdr:y>0.46772</cdr:y>
    </cdr:from>
    <cdr:to>
      <cdr:x>0.70095</cdr:x>
      <cdr:y>0.59062</cdr:y>
    </cdr:to>
    <cdr:sp macro="" textlink="">
      <cdr:nvSpPr>
        <cdr:cNvPr id="7" name="Oval 6"/>
        <cdr:cNvSpPr/>
      </cdr:nvSpPr>
      <cdr:spPr>
        <a:xfrm xmlns:a="http://schemas.openxmlformats.org/drawingml/2006/main">
          <a:off x="4996069" y="2836386"/>
          <a:ext cx="1413418" cy="745282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ysClr val="windowText" lastClr="000000"/>
              </a:solidFill>
            </a:rPr>
            <a:t>1995/95   </a:t>
          </a:r>
          <a:r>
            <a:rPr lang="en-US" sz="1400" b="1" dirty="0" smtClean="0">
              <a:solidFill>
                <a:sysClr val="windowText" lastClr="000000"/>
              </a:solidFill>
            </a:rPr>
            <a:t>R 598/ton</a:t>
          </a:r>
          <a:endParaRPr lang="en-US" sz="14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0.66377</cdr:x>
      <cdr:y>0.11589</cdr:y>
    </cdr:from>
    <cdr:to>
      <cdr:x>0.87536</cdr:x>
      <cdr:y>0.23827</cdr:y>
    </cdr:to>
    <cdr:sp macro="" textlink="">
      <cdr:nvSpPr>
        <cdr:cNvPr id="8" name="Oval 7"/>
        <cdr:cNvSpPr/>
      </cdr:nvSpPr>
      <cdr:spPr>
        <a:xfrm xmlns:a="http://schemas.openxmlformats.org/drawingml/2006/main">
          <a:off x="6069495" y="702785"/>
          <a:ext cx="1934817" cy="742122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ysClr val="windowText" lastClr="000000"/>
              </a:solidFill>
            </a:rPr>
            <a:t>2015/16 </a:t>
          </a:r>
          <a:endParaRPr lang="en-US" sz="1400" b="1" dirty="0" smtClean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n-US" sz="1400" b="1" dirty="0" smtClean="0">
              <a:solidFill>
                <a:sysClr val="windowText" lastClr="000000"/>
              </a:solidFill>
            </a:rPr>
            <a:t>  </a:t>
          </a:r>
          <a:r>
            <a:rPr lang="en-US" sz="1400" b="1" dirty="0" smtClean="0">
              <a:solidFill>
                <a:sysClr val="windowText" lastClr="000000"/>
              </a:solidFill>
            </a:rPr>
            <a:t>R 2 </a:t>
          </a:r>
          <a:r>
            <a:rPr lang="en-US" sz="1400" b="1" dirty="0">
              <a:solidFill>
                <a:sysClr val="windowText" lastClr="000000"/>
              </a:solidFill>
            </a:rPr>
            <a:t>502/ton</a:t>
          </a:r>
        </a:p>
      </cdr:txBody>
    </cdr:sp>
  </cdr:relSizeAnchor>
  <cdr:relSizeAnchor xmlns:cdr="http://schemas.openxmlformats.org/drawingml/2006/chartDrawing">
    <cdr:from>
      <cdr:x>0.57681</cdr:x>
      <cdr:y>0.26012</cdr:y>
    </cdr:from>
    <cdr:to>
      <cdr:x>0.73739</cdr:x>
      <cdr:y>0.39358</cdr:y>
    </cdr:to>
    <cdr:sp macro="" textlink="">
      <cdr:nvSpPr>
        <cdr:cNvPr id="9" name="Oval 8"/>
        <cdr:cNvSpPr/>
      </cdr:nvSpPr>
      <cdr:spPr>
        <a:xfrm xmlns:a="http://schemas.openxmlformats.org/drawingml/2006/main" rot="10800000" flipV="1">
          <a:off x="5274364" y="1577428"/>
          <a:ext cx="1468330" cy="809340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ysClr val="windowText" lastClr="000000"/>
              </a:solidFill>
            </a:rPr>
            <a:t>2005/06</a:t>
          </a:r>
          <a:r>
            <a:rPr lang="en-US" sz="1400" b="1" baseline="0" dirty="0">
              <a:solidFill>
                <a:sysClr val="windowText" lastClr="000000"/>
              </a:solidFill>
            </a:rPr>
            <a:t>  </a:t>
          </a:r>
          <a:r>
            <a:rPr lang="en-US" sz="1400" b="1" baseline="0" dirty="0" smtClean="0">
              <a:solidFill>
                <a:sysClr val="windowText" lastClr="000000"/>
              </a:solidFill>
            </a:rPr>
            <a:t>R 659/ton</a:t>
          </a:r>
          <a:endParaRPr lang="en-US" sz="14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0.67831</cdr:x>
      <cdr:y>0.57262</cdr:y>
    </cdr:from>
    <cdr:to>
      <cdr:x>0.75044</cdr:x>
      <cdr:y>0.66321</cdr:y>
    </cdr:to>
    <cdr:cxnSp macro="">
      <cdr:nvCxnSpPr>
        <cdr:cNvPr id="12" name="Straight Arrow Connector 11"/>
        <cdr:cNvCxnSpPr>
          <a:stCxn xmlns:a="http://schemas.openxmlformats.org/drawingml/2006/main" id="7" idx="5"/>
        </cdr:cNvCxnSpPr>
      </cdr:nvCxnSpPr>
      <cdr:spPr>
        <a:xfrm xmlns:a="http://schemas.openxmlformats.org/drawingml/2006/main">
          <a:off x="6202497" y="3472524"/>
          <a:ext cx="659526" cy="549347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0.5915</cdr:x>
      <cdr:y>0.72237</cdr:y>
    </cdr:from>
    <cdr:to>
      <cdr:x>0.63768</cdr:x>
      <cdr:y>0.75618</cdr:y>
    </cdr:to>
    <cdr:cxnSp macro="">
      <cdr:nvCxnSpPr>
        <cdr:cNvPr id="14" name="Straight Arrow Connector 13"/>
        <cdr:cNvCxnSpPr>
          <a:stCxn xmlns:a="http://schemas.openxmlformats.org/drawingml/2006/main" id="3" idx="5"/>
        </cdr:cNvCxnSpPr>
      </cdr:nvCxnSpPr>
      <cdr:spPr>
        <a:xfrm xmlns:a="http://schemas.openxmlformats.org/drawingml/2006/main">
          <a:off x="5408659" y="4380608"/>
          <a:ext cx="422297" cy="205064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0.7029</cdr:x>
      <cdr:y>0.38687</cdr:y>
    </cdr:from>
    <cdr:to>
      <cdr:x>0.85557</cdr:x>
      <cdr:y>0.62474</cdr:y>
    </cdr:to>
    <cdr:cxnSp macro="">
      <cdr:nvCxnSpPr>
        <cdr:cNvPr id="16" name="Straight Arrow Connector 15"/>
        <cdr:cNvCxnSpPr/>
      </cdr:nvCxnSpPr>
      <cdr:spPr>
        <a:xfrm xmlns:a="http://schemas.openxmlformats.org/drawingml/2006/main">
          <a:off x="6427303" y="2346054"/>
          <a:ext cx="1396069" cy="144251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0.87536</cdr:x>
      <cdr:y>0.17373</cdr:y>
    </cdr:from>
    <cdr:to>
      <cdr:x>0.97956</cdr:x>
      <cdr:y>0.17708</cdr:y>
    </cdr:to>
    <cdr:cxnSp macro="">
      <cdr:nvCxnSpPr>
        <cdr:cNvPr id="18" name="Straight Arrow Connector 17"/>
        <cdr:cNvCxnSpPr>
          <a:stCxn xmlns:a="http://schemas.openxmlformats.org/drawingml/2006/main" id="8" idx="6"/>
        </cdr:cNvCxnSpPr>
      </cdr:nvCxnSpPr>
      <cdr:spPr>
        <a:xfrm xmlns:a="http://schemas.openxmlformats.org/drawingml/2006/main" flipV="1">
          <a:off x="8004312" y="1053544"/>
          <a:ext cx="952785" cy="20302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0.0847</cdr:x>
      <cdr:y>0.5993</cdr:y>
    </cdr:from>
    <cdr:to>
      <cdr:x>0.25362</cdr:x>
      <cdr:y>0.70592</cdr:y>
    </cdr:to>
    <cdr:sp macro="" textlink="">
      <cdr:nvSpPr>
        <cdr:cNvPr id="13" name="Oval 12"/>
        <cdr:cNvSpPr/>
      </cdr:nvSpPr>
      <cdr:spPr>
        <a:xfrm xmlns:a="http://schemas.openxmlformats.org/drawingml/2006/main">
          <a:off x="774495" y="3634280"/>
          <a:ext cx="1544633" cy="646591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>
              <a:solidFill>
                <a:sysClr val="windowText" lastClr="000000"/>
              </a:solidFill>
            </a:rPr>
            <a:t>1935/36  </a:t>
          </a:r>
          <a:endParaRPr lang="en-US" sz="1400" b="1" dirty="0" smtClean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n-US" sz="1400" b="1" dirty="0" smtClean="0">
              <a:solidFill>
                <a:sysClr val="windowText" lastClr="000000"/>
              </a:solidFill>
            </a:rPr>
            <a:t>R 8.27/ton                  </a:t>
          </a:r>
          <a:endParaRPr lang="en-US" sz="14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0.07536</cdr:x>
      <cdr:y>0.70592</cdr:y>
    </cdr:from>
    <cdr:to>
      <cdr:x>0.16916</cdr:x>
      <cdr:y>0.81518</cdr:y>
    </cdr:to>
    <cdr:cxnSp macro="">
      <cdr:nvCxnSpPr>
        <cdr:cNvPr id="15" name="Straight Arrow Connector 14"/>
        <cdr:cNvCxnSpPr>
          <a:stCxn xmlns:a="http://schemas.openxmlformats.org/drawingml/2006/main" id="13" idx="4"/>
        </cdr:cNvCxnSpPr>
      </cdr:nvCxnSpPr>
      <cdr:spPr>
        <a:xfrm xmlns:a="http://schemas.openxmlformats.org/drawingml/2006/main" flipH="1">
          <a:off x="689112" y="4280871"/>
          <a:ext cx="857700" cy="66261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9C46F-094C-48FD-9DF4-EA97788E1F88}" type="datetimeFigureOut">
              <a:rPr lang="af-ZA" smtClean="0"/>
              <a:t>20-04-17</a:t>
            </a:fld>
            <a:endParaRPr lang="af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730C1-4716-459B-A39D-8D73A30E7DD0}" type="slidenum">
              <a:rPr lang="af-ZA" smtClean="0"/>
              <a:t>‹#›</a:t>
            </a:fld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668724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9A099-740D-42E7-BB4F-06FC0CD86C19}" type="datetimeFigureOut">
              <a:rPr lang="af-ZA" smtClean="0"/>
              <a:t>20-04-17</a:t>
            </a:fld>
            <a:endParaRPr lang="af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8B019-1BE5-40C9-8409-F92C8F6C1056}" type="slidenum">
              <a:rPr lang="af-ZA" smtClean="0"/>
              <a:t>‹#›</a:t>
            </a:fld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845409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dirty="0" smtClean="0"/>
              <a:t>1863 – 1947</a:t>
            </a:r>
          </a:p>
          <a:p>
            <a:r>
              <a:rPr lang="af-ZA" dirty="0" smtClean="0"/>
              <a:t>Ford motor	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8B019-1BE5-40C9-8409-F92C8F6C1056}" type="slidenum">
              <a:rPr lang="af-ZA" smtClean="0"/>
              <a:t>3</a:t>
            </a:fld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914304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dirty="0" smtClean="0"/>
              <a:t>Na die </a:t>
            </a:r>
            <a:r>
              <a:rPr lang="af-ZA" dirty="0" err="1" smtClean="0"/>
              <a:t>slide</a:t>
            </a:r>
            <a:r>
              <a:rPr lang="af-ZA" dirty="0" smtClean="0"/>
              <a:t> weer na Ford se woorde verwys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8B019-1BE5-40C9-8409-F92C8F6C1056}" type="slidenum">
              <a:rPr lang="af-ZA" smtClean="0"/>
              <a:t>10</a:t>
            </a:fld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614925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dirty="0" smtClean="0"/>
              <a:t>W versus</a:t>
            </a:r>
            <a:r>
              <a:rPr lang="af-ZA" baseline="0" dirty="0" smtClean="0"/>
              <a:t> R = Joseph du Plessis </a:t>
            </a:r>
            <a:r>
              <a:rPr lang="af-ZA" baseline="0" dirty="0" err="1" smtClean="0"/>
              <a:t>soja’s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8B019-1BE5-40C9-8409-F92C8F6C1056}" type="slidenum">
              <a:rPr lang="af-ZA" smtClean="0"/>
              <a:t>11</a:t>
            </a:fld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154288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dirty="0" smtClean="0"/>
              <a:t>Woensdag</a:t>
            </a:r>
            <a:r>
              <a:rPr lang="af-ZA" baseline="0" dirty="0" smtClean="0"/>
              <a:t> lekker gesprek met </a:t>
            </a:r>
            <a:r>
              <a:rPr lang="af-ZA" baseline="0" dirty="0" err="1" smtClean="0"/>
              <a:t>n</a:t>
            </a:r>
            <a:r>
              <a:rPr lang="af-ZA" baseline="0" dirty="0" smtClean="0"/>
              <a:t> </a:t>
            </a:r>
            <a:r>
              <a:rPr lang="af-ZA" baseline="0" dirty="0" err="1" smtClean="0"/>
              <a:t>JB</a:t>
            </a:r>
            <a:r>
              <a:rPr lang="af-ZA" baseline="0" dirty="0" smtClean="0"/>
              <a:t> gehad – nie een keer oor swak mielieprys gepraat nie, maar eerder wat kan hy doen om iets met sy produk te maak!!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8B019-1BE5-40C9-8409-F92C8F6C1056}" type="slidenum">
              <a:rPr lang="af-ZA" smtClean="0"/>
              <a:t>15</a:t>
            </a:fld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541338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WK CI Manual_PowerPoint_Template_cover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"/>
            <a:ext cx="7772400" cy="6513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18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2469736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63845"/>
            <a:ext cx="2057400" cy="50623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63845"/>
            <a:ext cx="6019800" cy="50623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1016169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13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89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423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045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96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34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76134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398000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36722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77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7217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721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926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189375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Date / Page 00</a:t>
            </a:r>
          </a:p>
        </p:txBody>
      </p:sp>
    </p:spTree>
    <p:extLst>
      <p:ext uri="{BB962C8B-B14F-4D97-AF65-F5344CB8AC3E}">
        <p14:creationId xmlns:p14="http://schemas.microsoft.com/office/powerpoint/2010/main" val="336442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WK CI Manual_PowerPoint_Template_page3.pd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3555" y="64540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Date / Page 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93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04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491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Placeholder 1"/>
          <p:cNvSpPr txBox="1">
            <a:spLocks/>
          </p:cNvSpPr>
          <p:nvPr userDrawn="1"/>
        </p:nvSpPr>
        <p:spPr>
          <a:xfrm>
            <a:off x="457200" y="727323"/>
            <a:ext cx="8229600" cy="238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b="1" i="1" dirty="0" smtClean="0">
                <a:latin typeface="Arial"/>
                <a:cs typeface="Arial"/>
              </a:rPr>
              <a:t>CLICK TO EDIT MASTER TITLE</a:t>
            </a:r>
            <a:endParaRPr lang="en-US" b="1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608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755372" y="2560478"/>
            <a:ext cx="7964557" cy="2123658"/>
          </a:xfrm>
          <a:prstGeom prst="rect">
            <a:avLst/>
          </a:prstGeom>
          <a:solidFill>
            <a:srgbClr val="00B050"/>
          </a:solidFill>
          <a:ln w="38100">
            <a:solidFill>
              <a:schemeClr val="accent6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f-ZA" sz="4400" b="1" spc="300" dirty="0" smtClean="0">
                <a:solidFill>
                  <a:schemeClr val="tx1"/>
                </a:solidFill>
                <a:latin typeface="Arial Narrow" pitchFamily="34" charset="0"/>
              </a:rPr>
              <a:t>MY FINANSIëLE STRATEGIE VAN JONGBOER NA MEGABOER</a:t>
            </a:r>
            <a:endParaRPr lang="af-ZA" sz="4400" b="1" spc="3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" name="Content Placeholder 5"/>
          <p:cNvSpPr txBox="1">
            <a:spLocks/>
          </p:cNvSpPr>
          <p:nvPr/>
        </p:nvSpPr>
        <p:spPr>
          <a:xfrm>
            <a:off x="6480312" y="6281523"/>
            <a:ext cx="2239617" cy="4001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ZA" sz="2000" b="1" spc="300" dirty="0" smtClean="0">
                <a:solidFill>
                  <a:schemeClr val="tx1"/>
                </a:solidFill>
                <a:latin typeface="Arial Narrow" pitchFamily="34" charset="0"/>
              </a:rPr>
              <a:t>21 APRIL 2017</a:t>
            </a:r>
            <a:endParaRPr lang="en-ZA" sz="2000" b="1" spc="300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01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8229600" cy="66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af-ZA" sz="3000" dirty="0" smtClean="0"/>
              <a:t>OMGEWING WAARIN GEBOER WORD</a:t>
            </a:r>
            <a:endParaRPr lang="af-ZA" sz="3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026437"/>
              </p:ext>
            </p:extLst>
          </p:nvPr>
        </p:nvGraphicFramePr>
        <p:xfrm>
          <a:off x="1179452" y="1820508"/>
          <a:ext cx="625501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354"/>
                <a:gridCol w="1373384"/>
                <a:gridCol w="1264601"/>
                <a:gridCol w="788676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Petrolprys (95</a:t>
                      </a:r>
                      <a:r>
                        <a:rPr lang="af-ZA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Loodvry)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R1,88/lt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R13,77/lt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632%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822576"/>
              </p:ext>
            </p:extLst>
          </p:nvPr>
        </p:nvGraphicFramePr>
        <p:xfrm>
          <a:off x="2570908" y="869781"/>
          <a:ext cx="6096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0">
                <a:tc>
                  <a:txBody>
                    <a:bodyPr/>
                    <a:lstStyle/>
                    <a:p>
                      <a:endParaRPr lang="af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b="1" dirty="0" smtClean="0"/>
                        <a:t>1995</a:t>
                      </a:r>
                      <a:endParaRPr lang="af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b="1" dirty="0" smtClean="0"/>
                        <a:t>2015</a:t>
                      </a:r>
                      <a:endParaRPr lang="af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f-Z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035697"/>
              </p:ext>
            </p:extLst>
          </p:nvPr>
        </p:nvGraphicFramePr>
        <p:xfrm>
          <a:off x="1186076" y="2260020"/>
          <a:ext cx="6248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5360"/>
                <a:gridCol w="1371930"/>
                <a:gridCol w="1263262"/>
                <a:gridCol w="787841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Brent-ruolie</a:t>
                      </a:r>
                      <a:r>
                        <a:rPr lang="af-ZA" baseline="0" dirty="0" smtClean="0">
                          <a:solidFill>
                            <a:schemeClr val="tx1"/>
                          </a:solidFill>
                        </a:rPr>
                        <a:t> $/vat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$27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$50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 85%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215776"/>
              </p:ext>
            </p:extLst>
          </p:nvPr>
        </p:nvGraphicFramePr>
        <p:xfrm>
          <a:off x="1179453" y="2709808"/>
          <a:ext cx="625501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355"/>
                <a:gridCol w="1373384"/>
                <a:gridCol w="1264600"/>
                <a:gridCol w="788676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R/$ wisselkoers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R4.00/$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R12.50/$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213%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4858"/>
              </p:ext>
            </p:extLst>
          </p:nvPr>
        </p:nvGraphicFramePr>
        <p:xfrm>
          <a:off x="1186078" y="3166164"/>
          <a:ext cx="624839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5360"/>
                <a:gridCol w="1371930"/>
                <a:gridCol w="1263261"/>
                <a:gridCol w="787840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Nokia 2110/SamsungS6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R2,925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R8,500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191%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879542"/>
              </p:ext>
            </p:extLst>
          </p:nvPr>
        </p:nvGraphicFramePr>
        <p:xfrm>
          <a:off x="1179443" y="3618312"/>
          <a:ext cx="625502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98"/>
                <a:gridCol w="1366959"/>
                <a:gridCol w="1258684"/>
                <a:gridCol w="784986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Selfoontyd R/minuut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R0.99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R1.75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 77%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399652"/>
              </p:ext>
            </p:extLst>
          </p:nvPr>
        </p:nvGraphicFramePr>
        <p:xfrm>
          <a:off x="1192694" y="4057824"/>
          <a:ext cx="624177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462"/>
                <a:gridCol w="1391478"/>
                <a:gridCol w="1245704"/>
                <a:gridCol w="795131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Bic Mac Burger (1996)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R7.00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R25.50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264%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077838"/>
              </p:ext>
            </p:extLst>
          </p:nvPr>
        </p:nvGraphicFramePr>
        <p:xfrm>
          <a:off x="1186078" y="4842568"/>
          <a:ext cx="62616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1352"/>
                <a:gridCol w="1374840"/>
                <a:gridCol w="1272739"/>
                <a:gridCol w="782714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WM Produsenteprys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R598.62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R2,502.41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318%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039373"/>
              </p:ext>
            </p:extLst>
          </p:nvPr>
        </p:nvGraphicFramePr>
        <p:xfrm>
          <a:off x="1188000" y="5296068"/>
          <a:ext cx="62616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1352"/>
                <a:gridCol w="1374840"/>
                <a:gridCol w="1272739"/>
                <a:gridCol w="782714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WM Insetkoste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R896.00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R4,358.00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386%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552510"/>
              </p:ext>
            </p:extLst>
          </p:nvPr>
        </p:nvGraphicFramePr>
        <p:xfrm>
          <a:off x="1139687" y="1378800"/>
          <a:ext cx="629477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228"/>
                <a:gridCol w="1377749"/>
                <a:gridCol w="1268619"/>
                <a:gridCol w="791182"/>
              </a:tblGrid>
              <a:tr h="370840"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Dieselprys </a:t>
                      </a:r>
                      <a:endParaRPr lang="af-Z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R1,57/lt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R11,51/lt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f-ZA" dirty="0" smtClean="0">
                          <a:solidFill>
                            <a:schemeClr val="tx1"/>
                          </a:solidFill>
                        </a:rPr>
                        <a:t>633%</a:t>
                      </a:r>
                      <a:endParaRPr lang="af-Z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32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FINANSIëLE STRATEGIE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920" y="897834"/>
            <a:ext cx="8567531" cy="5317436"/>
          </a:xfrm>
        </p:spPr>
        <p:txBody>
          <a:bodyPr>
            <a:normAutofit fontScale="92500" lnSpcReduction="20000"/>
          </a:bodyPr>
          <a:lstStyle/>
          <a:p>
            <a:r>
              <a:rPr lang="af-ZA" dirty="0" smtClean="0"/>
              <a:t>Finansiële bestuur – integrale deel van boerdery</a:t>
            </a:r>
          </a:p>
          <a:p>
            <a:r>
              <a:rPr lang="af-ZA" dirty="0" smtClean="0"/>
              <a:t>Kan gesien word as die Kuns en Wetenskap om geld te bestuur </a:t>
            </a:r>
          </a:p>
          <a:p>
            <a:r>
              <a:rPr lang="af-ZA" dirty="0" smtClean="0"/>
              <a:t>Nie noodwendig die lekkerste nie!</a:t>
            </a:r>
          </a:p>
          <a:p>
            <a:r>
              <a:rPr lang="af-ZA" dirty="0" smtClean="0"/>
              <a:t>Te alle tye ŉ finansiële prentjie van jou boerdery</a:t>
            </a:r>
          </a:p>
          <a:p>
            <a:r>
              <a:rPr lang="af-ZA" dirty="0" smtClean="0"/>
              <a:t>Slegte finansiële bestuur = BAIE DRUK = VERKEERDE BESLUITE</a:t>
            </a:r>
          </a:p>
          <a:p>
            <a:endParaRPr lang="af-ZA" dirty="0"/>
          </a:p>
          <a:p>
            <a:r>
              <a:rPr lang="af-ZA" dirty="0" smtClean="0"/>
              <a:t>Geheim – Produseer winsgewend</a:t>
            </a:r>
          </a:p>
          <a:p>
            <a:r>
              <a:rPr lang="af-ZA" dirty="0" smtClean="0"/>
              <a:t>Winsgewendheid versus Risiko</a:t>
            </a:r>
          </a:p>
          <a:p>
            <a:endParaRPr lang="af-ZA" dirty="0" smtClean="0"/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95216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FINANSIëLE STRATEGIE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931" y="1056860"/>
            <a:ext cx="8229600" cy="5012636"/>
          </a:xfrm>
        </p:spPr>
        <p:txBody>
          <a:bodyPr>
            <a:normAutofit/>
          </a:bodyPr>
          <a:lstStyle/>
          <a:p>
            <a:r>
              <a:rPr lang="af-ZA" dirty="0" smtClean="0"/>
              <a:t>Moenie te vinnig te groot wil boer nie!</a:t>
            </a:r>
          </a:p>
          <a:p>
            <a:r>
              <a:rPr lang="af-ZA" dirty="0" smtClean="0"/>
              <a:t>Spreekwoord – Beproef alle dinge maar behou die goeie</a:t>
            </a:r>
          </a:p>
          <a:p>
            <a:r>
              <a:rPr lang="af-ZA" dirty="0" smtClean="0"/>
              <a:t>Skoolgeld</a:t>
            </a:r>
          </a:p>
          <a:p>
            <a:r>
              <a:rPr lang="af-ZA" dirty="0" smtClean="0"/>
              <a:t>Produk se gelykbreekprys?</a:t>
            </a:r>
          </a:p>
          <a:p>
            <a:r>
              <a:rPr lang="af-ZA" dirty="0" smtClean="0"/>
              <a:t>Spandeer eerder </a:t>
            </a:r>
            <a:r>
              <a:rPr lang="af-ZA" dirty="0" smtClean="0"/>
              <a:t>(te) </a:t>
            </a:r>
            <a:r>
              <a:rPr lang="af-ZA" dirty="0" smtClean="0"/>
              <a:t>veel as </a:t>
            </a:r>
            <a:r>
              <a:rPr lang="af-ZA" dirty="0" smtClean="0"/>
              <a:t>(te) </a:t>
            </a:r>
            <a:r>
              <a:rPr lang="af-ZA" dirty="0" smtClean="0"/>
              <a:t>min tyd aan beplanning</a:t>
            </a:r>
          </a:p>
          <a:p>
            <a:endParaRPr lang="af-ZA" dirty="0"/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64709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/>
              <a:t>FINANSIëLE STRATEGIE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895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f-ZA" sz="30000" dirty="0" smtClean="0"/>
              <a:t>?</a:t>
            </a:r>
            <a:endParaRPr lang="af-ZA" sz="30000" dirty="0"/>
          </a:p>
        </p:txBody>
      </p:sp>
    </p:spTree>
    <p:extLst>
      <p:ext uri="{BB962C8B-B14F-4D97-AF65-F5344CB8AC3E}">
        <p14:creationId xmlns:p14="http://schemas.microsoft.com/office/powerpoint/2010/main" val="486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26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FINANSIëLE STRATEGIE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f-ZA" dirty="0"/>
              <a:t>Weet waar jy wil uitkom!  Langtermyn doelstelling</a:t>
            </a:r>
          </a:p>
          <a:p>
            <a:r>
              <a:rPr lang="af-ZA" dirty="0"/>
              <a:t>Het jy ŉ visie?</a:t>
            </a:r>
          </a:p>
          <a:p>
            <a:r>
              <a:rPr lang="af-ZA" dirty="0" smtClean="0"/>
              <a:t>Korttermyn </a:t>
            </a:r>
            <a:r>
              <a:rPr lang="af-ZA" dirty="0" smtClean="0"/>
              <a:t>Doelwitte (is nie in sement gegiet nie)</a:t>
            </a:r>
          </a:p>
          <a:p>
            <a:r>
              <a:rPr lang="af-ZA" dirty="0" smtClean="0"/>
              <a:t>Beplanning / Begroting:</a:t>
            </a:r>
          </a:p>
          <a:p>
            <a:pPr lvl="1"/>
            <a:r>
              <a:rPr lang="af-ZA" dirty="0" smtClean="0"/>
              <a:t>Inkomste- en uitgawestaat</a:t>
            </a:r>
          </a:p>
          <a:p>
            <a:pPr lvl="1"/>
            <a:r>
              <a:rPr lang="af-ZA" dirty="0" smtClean="0"/>
              <a:t>Kontantvloei</a:t>
            </a:r>
          </a:p>
          <a:p>
            <a:pPr lvl="1"/>
            <a:r>
              <a:rPr lang="af-ZA" dirty="0" smtClean="0"/>
              <a:t>Balansstaat</a:t>
            </a:r>
            <a:endParaRPr lang="af-ZA" dirty="0"/>
          </a:p>
          <a:p>
            <a:endParaRPr lang="af-ZA" dirty="0"/>
          </a:p>
          <a:p>
            <a:endParaRPr lang="af-ZA" dirty="0"/>
          </a:p>
          <a:p>
            <a:pPr marL="457200" lvl="1" indent="0">
              <a:buNone/>
            </a:pPr>
            <a:endParaRPr lang="af-ZA" dirty="0" smtClean="0"/>
          </a:p>
          <a:p>
            <a:pPr marL="457200" lvl="1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97000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FINANSIëLE STRATEGIE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f-ZA" dirty="0" smtClean="0"/>
              <a:t>Markte / Bemarking</a:t>
            </a:r>
            <a:endParaRPr lang="af-ZA" dirty="0"/>
          </a:p>
          <a:p>
            <a:r>
              <a:rPr lang="af-ZA" dirty="0" smtClean="0"/>
              <a:t>Bestuur </a:t>
            </a:r>
            <a:r>
              <a:rPr lang="af-ZA" dirty="0" smtClean="0"/>
              <a:t>skuld</a:t>
            </a:r>
          </a:p>
          <a:p>
            <a:r>
              <a:rPr lang="af-ZA" dirty="0" smtClean="0"/>
              <a:t>Pasop om te stagneer</a:t>
            </a:r>
          </a:p>
          <a:p>
            <a:endParaRPr lang="af-ZA" dirty="0"/>
          </a:p>
        </p:txBody>
      </p:sp>
      <p:pic>
        <p:nvPicPr>
          <p:cNvPr id="4" name="Picture 2" descr="Image result for inspiring quo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24" y="3339548"/>
            <a:ext cx="4852575" cy="308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29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78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OPSOMMING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48" y="1775791"/>
            <a:ext cx="7991061" cy="36178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af-ZA" dirty="0" smtClean="0"/>
              <a:t>JY MOET TYD MAAK OM TE DROOM,</a:t>
            </a:r>
          </a:p>
          <a:p>
            <a:pPr marL="0" indent="0" algn="ctr">
              <a:buNone/>
            </a:pPr>
            <a:r>
              <a:rPr lang="af-ZA" dirty="0" smtClean="0"/>
              <a:t> </a:t>
            </a:r>
          </a:p>
          <a:p>
            <a:pPr algn="ctr"/>
            <a:r>
              <a:rPr lang="af-ZA" dirty="0" smtClean="0"/>
              <a:t>EN DAN MOET JY DIE DROOM AKTIEF NAJAAG</a:t>
            </a:r>
          </a:p>
          <a:p>
            <a:pPr algn="ctr"/>
            <a:endParaRPr lang="af-ZA" dirty="0"/>
          </a:p>
          <a:p>
            <a:pPr algn="ctr"/>
            <a:r>
              <a:rPr lang="af-ZA" dirty="0" smtClean="0"/>
              <a:t>MAAR JY HOEF DIT NIE ALLEEN TE DOEN NIE!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82476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035" y="4234619"/>
            <a:ext cx="7901538" cy="1649344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  <a:latin typeface="Eras Medium ITC" pitchFamily="34" charset="0"/>
              </a:rPr>
              <a:t>BUT THE WILL MUST BE </a:t>
            </a:r>
            <a:r>
              <a:rPr lang="en-US" u="sng" dirty="0" smtClean="0">
                <a:solidFill>
                  <a:srgbClr val="FF0000"/>
                </a:solidFill>
                <a:latin typeface="Eras Medium ITC" pitchFamily="34" charset="0"/>
              </a:rPr>
              <a:t>STRONGER </a:t>
            </a:r>
            <a:r>
              <a:rPr lang="en-US" u="sng" dirty="0">
                <a:solidFill>
                  <a:srgbClr val="FF0000"/>
                </a:solidFill>
                <a:latin typeface="Eras Medium ITC" pitchFamily="34" charset="0"/>
              </a:rPr>
              <a:t>THAN </a:t>
            </a:r>
            <a:r>
              <a:rPr lang="en-US" u="sng" dirty="0" smtClean="0">
                <a:solidFill>
                  <a:srgbClr val="FF0000"/>
                </a:solidFill>
                <a:latin typeface="Eras Medium ITC" pitchFamily="34" charset="0"/>
              </a:rPr>
              <a:t>ThE </a:t>
            </a:r>
            <a:r>
              <a:rPr lang="en-US" u="sng" dirty="0">
                <a:solidFill>
                  <a:srgbClr val="FF0000"/>
                </a:solidFill>
                <a:latin typeface="Eras Medium ITC" pitchFamily="34" charset="0"/>
              </a:rPr>
              <a:t>SKILL</a:t>
            </a:r>
            <a:r>
              <a:rPr lang="en-US" dirty="0">
                <a:solidFill>
                  <a:srgbClr val="FF0000"/>
                </a:solidFill>
                <a:latin typeface="Eras Medium ITC" pitchFamily="34" charset="0"/>
              </a:rPr>
              <a:t>. </a:t>
            </a:r>
            <a:br>
              <a:rPr lang="en-US" dirty="0">
                <a:solidFill>
                  <a:srgbClr val="FF0000"/>
                </a:solidFill>
                <a:latin typeface="Eras Medium ITC" pitchFamily="34" charset="0"/>
              </a:rPr>
            </a:br>
            <a:r>
              <a:rPr lang="en-US" sz="1800" dirty="0" smtClean="0">
                <a:solidFill>
                  <a:srgbClr val="0033CC"/>
                </a:solidFill>
                <a:latin typeface="Eras Medium ITC" pitchFamily="34" charset="0"/>
              </a:rPr>
              <a:t>~ </a:t>
            </a:r>
            <a:r>
              <a:rPr lang="en-US" sz="1800" i="1" dirty="0">
                <a:solidFill>
                  <a:srgbClr val="0033CC"/>
                </a:solidFill>
                <a:latin typeface="Eras Medium ITC" pitchFamily="34" charset="0"/>
              </a:rPr>
              <a:t>Muhammed Ali~</a:t>
            </a:r>
            <a:endParaRPr lang="af-ZA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51791" y="3240707"/>
            <a:ext cx="8627166" cy="108667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Eras Medium ITC" pitchFamily="34" charset="0"/>
              </a:rPr>
              <a:t>And they </a:t>
            </a:r>
            <a:r>
              <a:rPr lang="en-US" sz="3600" b="1" dirty="0">
                <a:solidFill>
                  <a:schemeClr val="tx1"/>
                </a:solidFill>
                <a:latin typeface="Eras Medium ITC" pitchFamily="34" charset="0"/>
              </a:rPr>
              <a:t>have to have the skill and the will.</a:t>
            </a:r>
            <a:endParaRPr lang="af-ZA" sz="3600" b="1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106017" y="728866"/>
            <a:ext cx="8918713" cy="2896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rgbClr val="002060"/>
                </a:solidFill>
                <a:latin typeface="Eras Medium ITC" pitchFamily="34" charset="0"/>
              </a:rPr>
              <a:t>Real Champions aren’t made in gyms but from something they have deep inside them:</a:t>
            </a:r>
          </a:p>
          <a:p>
            <a:pPr marL="571500" indent="-571500" algn="ctr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2060"/>
                </a:solidFill>
                <a:latin typeface="Eras Medium ITC" pitchFamily="34" charset="0"/>
              </a:rPr>
              <a:t>a desire,</a:t>
            </a:r>
          </a:p>
          <a:p>
            <a:pPr marL="571500" indent="-571500" algn="ctr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2060"/>
                </a:solidFill>
                <a:latin typeface="Eras Medium ITC" pitchFamily="34" charset="0"/>
              </a:rPr>
              <a:t>a dream,</a:t>
            </a:r>
          </a:p>
          <a:p>
            <a:pPr marL="571500" indent="-571500" algn="ctr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2060"/>
                </a:solidFill>
                <a:latin typeface="Eras Medium ITC" pitchFamily="34" charset="0"/>
              </a:rPr>
              <a:t>a vision.</a:t>
            </a:r>
            <a:r>
              <a:rPr lang="en-US" sz="4000" dirty="0" smtClean="0">
                <a:solidFill>
                  <a:schemeClr val="tx1"/>
                </a:solidFill>
                <a:latin typeface="Eras Medium ITC" pitchFamily="34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Eras Medium ITC" pitchFamily="34" charset="0"/>
              </a:rPr>
            </a:br>
            <a:endParaRPr lang="af-ZA" i="1" dirty="0" smtClean="0">
              <a:solidFill>
                <a:srgbClr val="0033CC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36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44138" y="5228535"/>
            <a:ext cx="2199861" cy="1198770"/>
          </a:xfrm>
        </p:spPr>
        <p:txBody>
          <a:bodyPr>
            <a:normAutofit/>
          </a:bodyPr>
          <a:lstStyle/>
          <a:p>
            <a:r>
              <a:rPr lang="af-ZA" sz="1200" cap="none" dirty="0" smtClean="0">
                <a:solidFill>
                  <a:schemeClr val="tx1"/>
                </a:solidFill>
              </a:rPr>
              <a:t>Michael van Rooyen</a:t>
            </a:r>
            <a:br>
              <a:rPr lang="af-ZA" sz="1200" cap="none" dirty="0" smtClean="0">
                <a:solidFill>
                  <a:schemeClr val="tx1"/>
                </a:solidFill>
              </a:rPr>
            </a:br>
            <a:r>
              <a:rPr lang="af-ZA" sz="1200" cap="none" dirty="0" smtClean="0">
                <a:solidFill>
                  <a:schemeClr val="tx1"/>
                </a:solidFill>
              </a:rPr>
              <a:t>Bestuurder: Adviesdienste </a:t>
            </a:r>
            <a:br>
              <a:rPr lang="af-ZA" sz="1200" cap="none" dirty="0" smtClean="0">
                <a:solidFill>
                  <a:schemeClr val="tx1"/>
                </a:solidFill>
              </a:rPr>
            </a:br>
            <a:r>
              <a:rPr lang="af-ZA" sz="1200" cap="none" dirty="0" smtClean="0">
                <a:solidFill>
                  <a:schemeClr val="tx1"/>
                </a:solidFill>
              </a:rPr>
              <a:t>Landboubestuursdienste</a:t>
            </a:r>
            <a:br>
              <a:rPr lang="af-ZA" sz="1200" cap="none" dirty="0" smtClean="0">
                <a:solidFill>
                  <a:schemeClr val="tx1"/>
                </a:solidFill>
              </a:rPr>
            </a:br>
            <a:r>
              <a:rPr lang="af-ZA" sz="1200" cap="none" dirty="0" smtClean="0">
                <a:solidFill>
                  <a:schemeClr val="tx1"/>
                </a:solidFill>
              </a:rPr>
              <a:t>018 633 1156</a:t>
            </a:r>
            <a:br>
              <a:rPr lang="af-ZA" sz="1200" cap="none" dirty="0" smtClean="0">
                <a:solidFill>
                  <a:schemeClr val="tx1"/>
                </a:solidFill>
              </a:rPr>
            </a:br>
            <a:r>
              <a:rPr lang="af-ZA" sz="1200" cap="none" dirty="0" smtClean="0">
                <a:solidFill>
                  <a:schemeClr val="tx1"/>
                </a:solidFill>
              </a:rPr>
              <a:t>082 490 1755</a:t>
            </a:r>
            <a:br>
              <a:rPr lang="af-ZA" sz="1200" cap="none" dirty="0" smtClean="0">
                <a:solidFill>
                  <a:schemeClr val="tx1"/>
                </a:solidFill>
              </a:rPr>
            </a:br>
            <a:r>
              <a:rPr lang="af-ZA" sz="1200" cap="none" dirty="0" smtClean="0">
                <a:solidFill>
                  <a:schemeClr val="tx1"/>
                </a:solidFill>
              </a:rPr>
              <a:t>michael@nwk.co.za</a:t>
            </a:r>
            <a:endParaRPr lang="af-ZA" sz="1200" cap="none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82644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af-ZA" sz="8800" b="1" dirty="0" smtClean="0">
                <a:solidFill>
                  <a:schemeClr val="tx1"/>
                </a:solidFill>
              </a:rPr>
              <a:t>DANKIE</a:t>
            </a:r>
            <a:endParaRPr lang="af-ZA" sz="8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Image result for inspiring qu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6553"/>
            <a:ext cx="1868557" cy="263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4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inspiring quo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f-ZA" dirty="0"/>
          </a:p>
        </p:txBody>
      </p:sp>
      <p:sp>
        <p:nvSpPr>
          <p:cNvPr id="5" name="AutoShape 4" descr="Image result for inspiring quo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f-ZA" dirty="0"/>
          </a:p>
        </p:txBody>
      </p:sp>
      <p:sp>
        <p:nvSpPr>
          <p:cNvPr id="6" name="AutoShape 6" descr="Image result for inspiring quot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f-ZA" dirty="0"/>
          </a:p>
        </p:txBody>
      </p:sp>
      <p:pic>
        <p:nvPicPr>
          <p:cNvPr id="3080" name="Picture 8" descr="Image result for inspiring qu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3" y="1156247"/>
            <a:ext cx="8256794" cy="460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67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INHOUD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f-ZA" dirty="0" smtClean="0"/>
              <a:t>INLEIDING</a:t>
            </a:r>
          </a:p>
          <a:p>
            <a:endParaRPr lang="af-ZA" dirty="0" smtClean="0"/>
          </a:p>
          <a:p>
            <a:r>
              <a:rPr lang="af-ZA" dirty="0" smtClean="0"/>
              <a:t>OMGEWING WAARIN BOERDERY BEDRYF MOET WORD</a:t>
            </a:r>
          </a:p>
          <a:p>
            <a:endParaRPr lang="af-ZA" dirty="0" smtClean="0"/>
          </a:p>
          <a:p>
            <a:r>
              <a:rPr lang="af-ZA" dirty="0" smtClean="0"/>
              <a:t>FINANSIëLE STRATEGIE</a:t>
            </a:r>
          </a:p>
          <a:p>
            <a:endParaRPr lang="af-ZA" dirty="0" smtClean="0"/>
          </a:p>
          <a:p>
            <a:r>
              <a:rPr lang="af-ZA" dirty="0" smtClean="0"/>
              <a:t>OPSOMMING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21347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nspirational Teamwork Qu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421" y="1086677"/>
            <a:ext cx="5035826" cy="402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33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INLEIDING</a:t>
            </a:r>
            <a:endParaRPr lang="af-ZA" sz="3200" dirty="0"/>
          </a:p>
        </p:txBody>
      </p:sp>
      <p:pic>
        <p:nvPicPr>
          <p:cNvPr id="6" name="Picture 5" descr="Henry Ford Quote | YHPonline.co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717267" y="4370769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f-ZA" b="1" dirty="0" smtClean="0">
                <a:solidFill>
                  <a:schemeClr val="bg1"/>
                </a:solidFill>
              </a:rPr>
              <a:t>1863 - 1947</a:t>
            </a:r>
            <a:endParaRPr lang="af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9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5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/>
              <a:t>INLEIDING - DEFINISIES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70992"/>
            <a:ext cx="8123583" cy="4479236"/>
          </a:xfrm>
        </p:spPr>
        <p:txBody>
          <a:bodyPr>
            <a:normAutofit/>
          </a:bodyPr>
          <a:lstStyle/>
          <a:p>
            <a:r>
              <a:rPr lang="af-ZA" u="sng" dirty="0" smtClean="0"/>
              <a:t>MEGA</a:t>
            </a:r>
          </a:p>
          <a:p>
            <a:pPr lvl="1"/>
            <a:r>
              <a:rPr lang="af-ZA" dirty="0" smtClean="0"/>
              <a:t>Groot</a:t>
            </a:r>
          </a:p>
          <a:p>
            <a:pPr lvl="1"/>
            <a:r>
              <a:rPr lang="af-ZA" dirty="0" smtClean="0"/>
              <a:t>Baie </a:t>
            </a:r>
            <a:r>
              <a:rPr lang="af-ZA" dirty="0"/>
              <a:t>groot (</a:t>
            </a:r>
            <a:r>
              <a:rPr lang="en-ZA" dirty="0"/>
              <a:t>Extremely</a:t>
            </a:r>
            <a:r>
              <a:rPr lang="af-ZA" dirty="0"/>
              <a:t>)</a:t>
            </a:r>
            <a:endParaRPr lang="af-ZA" dirty="0" smtClean="0"/>
          </a:p>
          <a:p>
            <a:pPr lvl="1"/>
            <a:r>
              <a:rPr lang="af-ZA" dirty="0" smtClean="0"/>
              <a:t>Uitstekend</a:t>
            </a:r>
          </a:p>
          <a:p>
            <a:pPr lvl="1"/>
            <a:r>
              <a:rPr lang="en-ZA" b="1" dirty="0" smtClean="0"/>
              <a:t>Greatly</a:t>
            </a:r>
            <a:r>
              <a:rPr lang="af-ZA" b="1" dirty="0" smtClean="0"/>
              <a:t> </a:t>
            </a:r>
            <a:r>
              <a:rPr lang="en-ZA" b="1" dirty="0" smtClean="0"/>
              <a:t>surpassing others of its kind</a:t>
            </a:r>
          </a:p>
          <a:p>
            <a:endParaRPr lang="af-ZA" dirty="0"/>
          </a:p>
          <a:p>
            <a:r>
              <a:rPr lang="af-ZA" u="sng" dirty="0" smtClean="0"/>
              <a:t>GROOT</a:t>
            </a:r>
          </a:p>
          <a:p>
            <a:pPr lvl="1"/>
            <a:r>
              <a:rPr lang="en-ZA" b="1" dirty="0" smtClean="0"/>
              <a:t>An outstanding superior or skilful person</a:t>
            </a:r>
          </a:p>
          <a:p>
            <a:pPr lvl="1"/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54111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30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200" dirty="0" smtClean="0"/>
              <a:t>INLEIDING - DEFINISIES</a:t>
            </a:r>
            <a:endParaRPr lang="af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12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af-ZA" dirty="0" smtClean="0"/>
              <a:t>Vangplek met GROOT wees!</a:t>
            </a:r>
          </a:p>
          <a:p>
            <a:r>
              <a:rPr lang="af-ZA" dirty="0" smtClean="0"/>
              <a:t>Hoe wil jy ŉ groot/mega boer word?</a:t>
            </a:r>
          </a:p>
          <a:p>
            <a:pPr lvl="1"/>
            <a:r>
              <a:rPr lang="af-ZA" dirty="0" smtClean="0"/>
              <a:t>Wat is jou rede?</a:t>
            </a:r>
          </a:p>
          <a:p>
            <a:pPr lvl="1"/>
            <a:r>
              <a:rPr lang="af-ZA" dirty="0" smtClean="0">
                <a:solidFill>
                  <a:srgbClr val="FF0000"/>
                </a:solidFill>
              </a:rPr>
              <a:t>Keeping up with the Joneses</a:t>
            </a:r>
          </a:p>
          <a:p>
            <a:r>
              <a:rPr lang="af-ZA" dirty="0" smtClean="0"/>
              <a:t>Klein begin</a:t>
            </a:r>
            <a:endParaRPr lang="af-ZA" dirty="0"/>
          </a:p>
          <a:p>
            <a:r>
              <a:rPr lang="af-ZA" dirty="0" smtClean="0"/>
              <a:t>Daar moet ŉ PLAN wees (Filosofie)</a:t>
            </a:r>
          </a:p>
          <a:p>
            <a:r>
              <a:rPr lang="af-ZA" dirty="0" smtClean="0"/>
              <a:t>Passie</a:t>
            </a:r>
          </a:p>
          <a:p>
            <a:r>
              <a:rPr lang="af-ZA" dirty="0" smtClean="0"/>
              <a:t>Hoef dit nie alleen te doen nie!</a:t>
            </a:r>
          </a:p>
          <a:p>
            <a:pPr marL="457200" lvl="1" indent="0">
              <a:buNone/>
            </a:pPr>
            <a:endParaRPr lang="af-ZA" dirty="0" smtClean="0"/>
          </a:p>
          <a:p>
            <a:pPr marL="457200" lvl="1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8968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62189"/>
          </a:xfrm>
        </p:spPr>
        <p:txBody>
          <a:bodyPr>
            <a:normAutofit/>
          </a:bodyPr>
          <a:lstStyle/>
          <a:p>
            <a:r>
              <a:rPr lang="af-ZA" sz="3000" dirty="0" smtClean="0"/>
              <a:t>OMGEWING WAARIN GEBOER WORD</a:t>
            </a:r>
            <a:endParaRPr lang="af-ZA" sz="3000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739978"/>
              </p:ext>
            </p:extLst>
          </p:nvPr>
        </p:nvGraphicFramePr>
        <p:xfrm>
          <a:off x="1" y="662189"/>
          <a:ext cx="9144000" cy="606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226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8229600" cy="66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af-ZA" sz="3000" dirty="0" smtClean="0"/>
              <a:t>OMGEWING WAARIN GEBOER WORD</a:t>
            </a:r>
            <a:endParaRPr lang="af-ZA" sz="30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4244693"/>
              </p:ext>
            </p:extLst>
          </p:nvPr>
        </p:nvGraphicFramePr>
        <p:xfrm>
          <a:off x="142875" y="801957"/>
          <a:ext cx="4283351" cy="3995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550260"/>
              </p:ext>
            </p:extLst>
          </p:nvPr>
        </p:nvGraphicFramePr>
        <p:xfrm>
          <a:off x="4479235" y="2802416"/>
          <a:ext cx="4572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326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8229600" cy="66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af-ZA" sz="3000" dirty="0" smtClean="0"/>
              <a:t>OMGEWING WAARIN GEBOER WORD</a:t>
            </a:r>
            <a:endParaRPr lang="af-ZA" sz="30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59109"/>
              </p:ext>
            </p:extLst>
          </p:nvPr>
        </p:nvGraphicFramePr>
        <p:xfrm>
          <a:off x="0" y="662189"/>
          <a:ext cx="5983356" cy="2839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8388529"/>
              </p:ext>
            </p:extLst>
          </p:nvPr>
        </p:nvGraphicFramePr>
        <p:xfrm>
          <a:off x="3445565" y="3538330"/>
          <a:ext cx="5698435" cy="2865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711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78565"/>
            <a:ext cx="3876261" cy="3329609"/>
          </a:xfrm>
        </p:spPr>
        <p:txBody>
          <a:bodyPr/>
          <a:lstStyle/>
          <a:p>
            <a:r>
              <a:rPr lang="af-ZA" dirty="0" smtClean="0"/>
              <a:t>Bakkiepryse</a:t>
            </a:r>
          </a:p>
          <a:p>
            <a:pPr lvl="1"/>
            <a:r>
              <a:rPr lang="af-ZA" dirty="0" smtClean="0"/>
              <a:t>1995  R  22 600</a:t>
            </a:r>
          </a:p>
          <a:p>
            <a:pPr lvl="1"/>
            <a:r>
              <a:rPr lang="af-ZA" dirty="0" smtClean="0"/>
              <a:t>2000  R  39 800</a:t>
            </a:r>
          </a:p>
          <a:p>
            <a:pPr lvl="1"/>
            <a:r>
              <a:rPr lang="af-ZA" dirty="0" smtClean="0"/>
              <a:t>2005  R  54 900</a:t>
            </a:r>
          </a:p>
          <a:p>
            <a:pPr lvl="1"/>
            <a:r>
              <a:rPr lang="af-ZA" dirty="0" smtClean="0"/>
              <a:t>2010  R118 800</a:t>
            </a:r>
          </a:p>
          <a:p>
            <a:pPr lvl="1"/>
            <a:r>
              <a:rPr lang="af-ZA" dirty="0" smtClean="0"/>
              <a:t>2015  R189 900</a:t>
            </a:r>
            <a:endParaRPr lang="af-ZA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8229600" cy="66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af-ZA" sz="3000" dirty="0" smtClean="0"/>
              <a:t>OMGEWING WAARIN GEBOER WORD</a:t>
            </a:r>
            <a:endParaRPr lang="af-ZA" sz="30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802406"/>
              </p:ext>
            </p:extLst>
          </p:nvPr>
        </p:nvGraphicFramePr>
        <p:xfrm>
          <a:off x="3975652" y="2955235"/>
          <a:ext cx="5068956" cy="3412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626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543</Words>
  <Application>Microsoft Office PowerPoint</Application>
  <PresentationFormat>On-screen Show (4:3)</PresentationFormat>
  <Paragraphs>158</Paragraphs>
  <Slides>20</Slides>
  <Notes>4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Custom Design</vt:lpstr>
      <vt:lpstr>PowerPoint Presentation</vt:lpstr>
      <vt:lpstr>INHOUD</vt:lpstr>
      <vt:lpstr>INLEIDING</vt:lpstr>
      <vt:lpstr>INLEIDING - DEFINISIES</vt:lpstr>
      <vt:lpstr>INLEIDING - DEFINISIES</vt:lpstr>
      <vt:lpstr>OMGEWING WAARIN GEBOER WORD</vt:lpstr>
      <vt:lpstr>PowerPoint Presentation</vt:lpstr>
      <vt:lpstr>PowerPoint Presentation</vt:lpstr>
      <vt:lpstr>PowerPoint Presentation</vt:lpstr>
      <vt:lpstr>PowerPoint Presentation</vt:lpstr>
      <vt:lpstr>FINANSIëLE STRATEGIE</vt:lpstr>
      <vt:lpstr>FINANSIëLE STRATEGIE</vt:lpstr>
      <vt:lpstr>FINANSIëLE STRATEGIE</vt:lpstr>
      <vt:lpstr>FINANSIëLE STRATEGIE</vt:lpstr>
      <vt:lpstr>FINANSIëLE STRATEGIE</vt:lpstr>
      <vt:lpstr>OPSOMMING</vt:lpstr>
      <vt:lpstr>BUT THE WILL MUST BE STRONGER THAN ThE SKILL.  ~ Muhammed Ali~</vt:lpstr>
      <vt:lpstr>Michael van Rooyen Bestuurder: Adviesdienste  Landboubestuursdienste 018 633 1156 082 490 1755 michael@nwk.co.za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Mientjie Becker</dc:creator>
  <cp:lastModifiedBy>445w05</cp:lastModifiedBy>
  <cp:revision>69</cp:revision>
  <cp:lastPrinted>2017-04-20T12:06:30Z</cp:lastPrinted>
  <dcterms:created xsi:type="dcterms:W3CDTF">2016-10-10T10:07:29Z</dcterms:created>
  <dcterms:modified xsi:type="dcterms:W3CDTF">2017-04-20T12:07:14Z</dcterms:modified>
</cp:coreProperties>
</file>